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2" r:id="rId12"/>
  </p:sldIdLst>
  <p:sldSz cx="9144000" cy="6858000" type="screen4x3"/>
  <p:notesSz cx="6858000" cy="9144000"/>
  <p:custDataLst>
    <p:tags r:id="rId13"/>
  </p:custDataLst>
  <p:defaultTextStyle>
    <a:defPPr>
      <a:defRPr lang="en-GB"/>
    </a:defPPr>
    <a:lvl1pPr algn="l" rtl="0" fontAlgn="base">
      <a:spcBef>
        <a:spcPct val="50000"/>
      </a:spcBef>
      <a:spcAft>
        <a:spcPct val="0"/>
      </a:spcAft>
      <a:defRPr sz="1400" kern="1200">
        <a:solidFill>
          <a:schemeClr val="tx1"/>
        </a:solidFill>
        <a:latin typeface="Arial" panose="020B0604020202020204" pitchFamily="34" charset="0"/>
        <a:ea typeface="+mn-ea"/>
        <a:cs typeface="+mn-cs"/>
      </a:defRPr>
    </a:lvl1pPr>
    <a:lvl2pPr marL="457200" algn="l" rtl="0" fontAlgn="base">
      <a:spcBef>
        <a:spcPct val="50000"/>
      </a:spcBef>
      <a:spcAft>
        <a:spcPct val="0"/>
      </a:spcAft>
      <a:defRPr sz="1400" kern="1200">
        <a:solidFill>
          <a:schemeClr val="tx1"/>
        </a:solidFill>
        <a:latin typeface="Arial" panose="020B0604020202020204" pitchFamily="34" charset="0"/>
        <a:ea typeface="+mn-ea"/>
        <a:cs typeface="+mn-cs"/>
      </a:defRPr>
    </a:lvl2pPr>
    <a:lvl3pPr marL="914400" algn="l" rtl="0" fontAlgn="base">
      <a:spcBef>
        <a:spcPct val="50000"/>
      </a:spcBef>
      <a:spcAft>
        <a:spcPct val="0"/>
      </a:spcAft>
      <a:defRPr sz="1400" kern="1200">
        <a:solidFill>
          <a:schemeClr val="tx1"/>
        </a:solidFill>
        <a:latin typeface="Arial" panose="020B0604020202020204" pitchFamily="34" charset="0"/>
        <a:ea typeface="+mn-ea"/>
        <a:cs typeface="+mn-cs"/>
      </a:defRPr>
    </a:lvl3pPr>
    <a:lvl4pPr marL="1371600" algn="l" rtl="0" fontAlgn="base">
      <a:spcBef>
        <a:spcPct val="50000"/>
      </a:spcBef>
      <a:spcAft>
        <a:spcPct val="0"/>
      </a:spcAft>
      <a:defRPr sz="1400" kern="1200">
        <a:solidFill>
          <a:schemeClr val="tx1"/>
        </a:solidFill>
        <a:latin typeface="Arial" panose="020B0604020202020204" pitchFamily="34" charset="0"/>
        <a:ea typeface="+mn-ea"/>
        <a:cs typeface="+mn-cs"/>
      </a:defRPr>
    </a:lvl4pPr>
    <a:lvl5pPr marL="1828800" algn="l" rtl="0" fontAlgn="base">
      <a:spcBef>
        <a:spcPct val="5000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56" userDrawn="1">
          <p15:clr>
            <a:srgbClr val="A4A3A4"/>
          </p15:clr>
        </p15:guide>
        <p15:guide id="2" pos="1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3300"/>
    <a:srgbClr val="3366FF"/>
    <a:srgbClr val="FFFFCC"/>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15" autoAdjust="0"/>
    <p:restoredTop sz="90929"/>
  </p:normalViewPr>
  <p:slideViewPr>
    <p:cSldViewPr showGuides="1">
      <p:cViewPr varScale="1">
        <p:scale>
          <a:sx n="82" d="100"/>
          <a:sy n="82" d="100"/>
        </p:scale>
        <p:origin x="821" y="72"/>
      </p:cViewPr>
      <p:guideLst>
        <p:guide orient="horz" pos="1056"/>
        <p:guide pos="19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2355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856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54831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204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5"/>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407177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7567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7"/>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30239"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9"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146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97804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761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7"/>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9"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859946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7"/>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9"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3335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rgbClr val="CCECFF"/>
            </a:gs>
          </a:gsLst>
          <a:lin ang="5400000" scaled="1"/>
        </a:grad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7772400" y="6613527"/>
            <a:ext cx="1371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000" dirty="0"/>
              <a:t>shortcutstv.com</a:t>
            </a:r>
          </a:p>
        </p:txBody>
      </p:sp>
      <p:sp>
        <p:nvSpPr>
          <p:cNvPr id="1032" name="Text Box 8"/>
          <p:cNvSpPr txBox="1">
            <a:spLocks noChangeArrowheads="1"/>
          </p:cNvSpPr>
          <p:nvPr userDrawn="1"/>
        </p:nvSpPr>
        <p:spPr bwMode="auto">
          <a:xfrm>
            <a:off x="152400" y="76200"/>
            <a:ext cx="3352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b="1" dirty="0">
                <a:solidFill>
                  <a:srgbClr val="99CCFF"/>
                </a:solidFill>
                <a:effectLst>
                  <a:outerShdw blurRad="38100" dist="38100" dir="2700000" algn="tl">
                    <a:srgbClr val="000000"/>
                  </a:outerShdw>
                </a:effectLst>
              </a:rPr>
              <a:t>What is Sociology?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p:tgtEl>
                                          <p:spTgt spid="1032"/>
                                        </p:tgtEl>
                                        <p:attrNameLst>
                                          <p:attrName>ppt_y</p:attrName>
                                        </p:attrNameLst>
                                      </p:cBhvr>
                                      <p:tavLst>
                                        <p:tav tm="0">
                                          <p:val>
                                            <p:strVal val="#ppt_y+#ppt_h*1.125000"/>
                                          </p:val>
                                        </p:tav>
                                        <p:tav tm="100000">
                                          <p:val>
                                            <p:strVal val="#ppt_y"/>
                                          </p:val>
                                        </p:tav>
                                      </p:tavLst>
                                    </p:anim>
                                    <p:animEffect transition="in" filter="wipe(up)">
                                      <p:cBhvr>
                                        <p:cTn id="8"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utoUpdateAnimBg="0"/>
    </p:bld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image" Target="../media/image7.png"/><Relationship Id="rId2" Type="http://schemas.openxmlformats.org/officeDocument/2006/relationships/video" Target="file:///C:\Internet\Web\Sociology%20Central\SocC_4\Web%20Site%2001_10_16\htdocs\work1.wmv" TargetMode="External"/><Relationship Id="rId1" Type="http://schemas.microsoft.com/office/2007/relationships/media" Target="file:///C:\Internet\Web\Sociology%20Central\SocC_4\Web%20Site%2001_10_16\htdocs\work1.wmv"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ome text">
            <a:hlinkClick r:id="rId2" action="ppaction://hlinksldjump" tooltip="Big Brother contestants..."/>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3657600"/>
            <a:ext cx="253365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Web\Sociology Central\PowerPoint\wis2.jpg">
            <a:hlinkClick r:id="rId2" action="ppaction://hlinksldjump" tooltip="Sociology - the study of individuals in social settings..."/>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9450" y="1155700"/>
            <a:ext cx="2705100" cy="2273300"/>
          </a:xfrm>
          <a:prstGeom prst="rect">
            <a:avLst/>
          </a:prstGeom>
          <a:noFill/>
          <a:extLst>
            <a:ext uri="{909E8E84-426E-40DD-AFC4-6F175D3DCCD1}">
              <a14:hiddenFill xmlns:a14="http://schemas.microsoft.com/office/drawing/2010/main">
                <a:solidFill>
                  <a:srgbClr val="FFFFFF"/>
                </a:solidFill>
              </a14:hiddenFill>
            </a:ext>
          </a:extLst>
        </p:spPr>
      </p:pic>
      <p:sp>
        <p:nvSpPr>
          <p:cNvPr id="2052" name="Text Box 4"/>
          <p:cNvSpPr txBox="1">
            <a:spLocks noChangeArrowheads="1"/>
          </p:cNvSpPr>
          <p:nvPr/>
        </p:nvSpPr>
        <p:spPr bwMode="auto">
          <a:xfrm>
            <a:off x="3048000" y="2971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a:solidFill>
                  <a:srgbClr val="6699FF"/>
                </a:solidFill>
                <a:effectLst>
                  <a:outerShdw blurRad="38100" dist="38100" dir="2700000" algn="tl">
                    <a:srgbClr val="000000"/>
                  </a:outerShdw>
                </a:effectLst>
              </a:rPr>
              <a:t>What Is Sociology?</a:t>
            </a:r>
          </a:p>
        </p:txBody>
      </p:sp>
      <p:sp>
        <p:nvSpPr>
          <p:cNvPr id="2053" name="AutoShape 5"/>
          <p:cNvSpPr>
            <a:spLocks noChangeArrowheads="1"/>
          </p:cNvSpPr>
          <p:nvPr/>
        </p:nvSpPr>
        <p:spPr bwMode="auto">
          <a:xfrm>
            <a:off x="228600" y="533400"/>
            <a:ext cx="3581400" cy="990600"/>
          </a:xfrm>
          <a:prstGeom prst="wedgeRectCallout">
            <a:avLst>
              <a:gd name="adj1" fmla="val 43704"/>
              <a:gd name="adj2" fmla="val 137500"/>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“Sociology may be defined as the study of society - the web of human interactions and relationships”: </a:t>
            </a:r>
            <a:r>
              <a:rPr lang="en-GB" altLang="en-US" b="1">
                <a:cs typeface="Times New Roman" panose="02020603050405020304" pitchFamily="18" charset="0"/>
              </a:rPr>
              <a:t>Ginsberg (“The Study of Society”, 1939)</a:t>
            </a:r>
          </a:p>
          <a:p>
            <a:pPr algn="ctr"/>
            <a:endParaRPr lang="en-GB" altLang="en-US" b="1"/>
          </a:p>
        </p:txBody>
      </p:sp>
      <p:sp>
        <p:nvSpPr>
          <p:cNvPr id="2054" name="AutoShape 6"/>
          <p:cNvSpPr>
            <a:spLocks noChangeArrowheads="1"/>
          </p:cNvSpPr>
          <p:nvPr/>
        </p:nvSpPr>
        <p:spPr bwMode="auto">
          <a:xfrm>
            <a:off x="4572000" y="304800"/>
            <a:ext cx="4343400" cy="838200"/>
          </a:xfrm>
          <a:prstGeom prst="wedgeRectCallout">
            <a:avLst>
              <a:gd name="adj1" fmla="val -30116"/>
              <a:gd name="adj2" fmla="val 103407"/>
            </a:avLst>
          </a:prstGeom>
          <a:solidFill>
            <a:srgbClr val="FF99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“Sociology is the objective study of human behaviour in so far as it is affected by the fact people live in groups”: </a:t>
            </a:r>
            <a:r>
              <a:rPr lang="en-GB" altLang="en-US" b="1">
                <a:cs typeface="Times New Roman" panose="02020603050405020304" pitchFamily="18" charset="0"/>
              </a:rPr>
              <a:t>Sugarman (“Sociology”, 1968)</a:t>
            </a:r>
          </a:p>
        </p:txBody>
      </p:sp>
      <p:sp>
        <p:nvSpPr>
          <p:cNvPr id="2055" name="AutoShape 7"/>
          <p:cNvSpPr>
            <a:spLocks noChangeArrowheads="1"/>
          </p:cNvSpPr>
          <p:nvPr/>
        </p:nvSpPr>
        <p:spPr bwMode="auto">
          <a:xfrm>
            <a:off x="6400800" y="1600200"/>
            <a:ext cx="2362200" cy="1828800"/>
          </a:xfrm>
          <a:prstGeom prst="wedgeRectCallout">
            <a:avLst>
              <a:gd name="adj1" fmla="val -72986"/>
              <a:gd name="adj2" fmla="val -866"/>
            </a:avLst>
          </a:prstGeom>
          <a:solidFill>
            <a:srgbClr val="FFCC99">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“Sociology is the study of individuals in a social setting…Sociologists study the interrelationships between individuals, organisations, cultures and societies”: </a:t>
            </a:r>
            <a:r>
              <a:rPr lang="en-GB" altLang="en-US" b="1">
                <a:cs typeface="Times New Roman" panose="02020603050405020304" pitchFamily="18" charset="0"/>
              </a:rPr>
              <a:t>Ritzer (“Sociology”, 1979)</a:t>
            </a:r>
            <a:endParaRPr lang="en-GB" altLang="en-US" b="1"/>
          </a:p>
          <a:p>
            <a:pPr algn="ctr"/>
            <a:endParaRPr lang="en-GB" altLang="en-US" b="1"/>
          </a:p>
        </p:txBody>
      </p:sp>
      <p:sp>
        <p:nvSpPr>
          <p:cNvPr id="2056" name="AutoShape 8"/>
          <p:cNvSpPr>
            <a:spLocks noChangeArrowheads="1"/>
          </p:cNvSpPr>
          <p:nvPr/>
        </p:nvSpPr>
        <p:spPr bwMode="auto">
          <a:xfrm>
            <a:off x="6400800" y="3886200"/>
            <a:ext cx="2514600" cy="2590800"/>
          </a:xfrm>
          <a:prstGeom prst="wedgeRectCallout">
            <a:avLst>
              <a:gd name="adj1" fmla="val -89014"/>
              <a:gd name="adj2" fmla="val -65194"/>
            </a:avLst>
          </a:prstGeom>
          <a:solidFill>
            <a:srgbClr val="99CCFF">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“Sociology is the study of individuals in groups in a systematic way, which grew out of the search for understanding associated with the industrial and scientific revolutions of the 18</a:t>
            </a:r>
            <a:r>
              <a:rPr lang="en-GB" altLang="en-US" baseline="30000">
                <a:cs typeface="Times New Roman" panose="02020603050405020304" pitchFamily="18" charset="0"/>
              </a:rPr>
              <a:t>th</a:t>
            </a:r>
            <a:r>
              <a:rPr lang="en-GB" altLang="en-US">
                <a:cs typeface="Times New Roman" panose="02020603050405020304" pitchFamily="18" charset="0"/>
              </a:rPr>
              <a:t> and 19</a:t>
            </a:r>
            <a:r>
              <a:rPr lang="en-GB" altLang="en-US" baseline="30000">
                <a:cs typeface="Times New Roman" panose="02020603050405020304" pitchFamily="18" charset="0"/>
              </a:rPr>
              <a:t>th</a:t>
            </a:r>
            <a:r>
              <a:rPr lang="en-GB" altLang="en-US">
                <a:cs typeface="Times New Roman" panose="02020603050405020304" pitchFamily="18" charset="0"/>
              </a:rPr>
              <a:t> centuries”: </a:t>
            </a:r>
            <a:r>
              <a:rPr lang="en-GB" altLang="en-US" b="1">
                <a:cs typeface="Times New Roman" panose="02020603050405020304" pitchFamily="18" charset="0"/>
              </a:rPr>
              <a:t>Lawson and Garrod (“The Complete A-Z Sociology Handbook”, 1996)</a:t>
            </a:r>
          </a:p>
        </p:txBody>
      </p:sp>
      <p:sp>
        <p:nvSpPr>
          <p:cNvPr id="2057" name="AutoShape 9"/>
          <p:cNvSpPr>
            <a:spLocks noChangeArrowheads="1"/>
          </p:cNvSpPr>
          <p:nvPr/>
        </p:nvSpPr>
        <p:spPr bwMode="auto">
          <a:xfrm>
            <a:off x="381000" y="3733800"/>
            <a:ext cx="3048000" cy="2667000"/>
          </a:xfrm>
          <a:prstGeom prst="wedgeRectCallout">
            <a:avLst>
              <a:gd name="adj1" fmla="val 74167"/>
              <a:gd name="adj2" fmla="val -59403"/>
            </a:avLst>
          </a:prstGeom>
          <a:solidFill>
            <a:srgbClr val="6699FF">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“Sociology is the study of human social life, groups and societies. It is a dazzling and compelling enterprise, having as its subject matter our own behaviour as social beings. The scope of sociology is extremely wide, ranging from the analysis of passing encounters between individuals in the street up to the investigation of world-wide social processes”: </a:t>
            </a:r>
            <a:r>
              <a:rPr lang="en-GB" altLang="en-US" b="1">
                <a:cs typeface="Times New Roman" panose="02020603050405020304" pitchFamily="18" charset="0"/>
              </a:rPr>
              <a:t>Giddens (“Sociology”, 1989)</a:t>
            </a:r>
          </a:p>
        </p:txBody>
      </p:sp>
      <p:sp>
        <p:nvSpPr>
          <p:cNvPr id="2058" name="AutoShape 10"/>
          <p:cNvSpPr>
            <a:spLocks noChangeArrowheads="1"/>
          </p:cNvSpPr>
          <p:nvPr/>
        </p:nvSpPr>
        <p:spPr bwMode="auto">
          <a:xfrm>
            <a:off x="304800" y="1752600"/>
            <a:ext cx="2209800" cy="1676400"/>
          </a:xfrm>
          <a:prstGeom prst="wedgeRectCallout">
            <a:avLst>
              <a:gd name="adj1" fmla="val 74282"/>
              <a:gd name="adj2" fmla="val 16005"/>
            </a:avLst>
          </a:prstGeom>
          <a:solidFill>
            <a:srgbClr val="CCFFFF">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“The purpose of Sociology is the scientific study of human society through the investigation of people’s social behaviour”: </a:t>
            </a:r>
            <a:r>
              <a:rPr lang="en-GB" altLang="en-US" b="1">
                <a:cs typeface="Times New Roman" panose="02020603050405020304" pitchFamily="18" charset="0"/>
              </a:rPr>
              <a:t>Giner (“Sociology”, 1972)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0" fill="hold"/>
                                        <p:tgtEl>
                                          <p:spTgt spid="2052"/>
                                        </p:tgtEl>
                                        <p:attrNameLst>
                                          <p:attrName>ppt_w</p:attrName>
                                        </p:attrNameLst>
                                      </p:cBhvr>
                                      <p:tavLst>
                                        <p:tav tm="0" fmla="#ppt_w*sin(2.5*pi*$)">
                                          <p:val>
                                            <p:fltVal val="0"/>
                                          </p:val>
                                        </p:tav>
                                        <p:tav tm="100000">
                                          <p:val>
                                            <p:fltVal val="1"/>
                                          </p:val>
                                        </p:tav>
                                      </p:tavLst>
                                    </p:anim>
                                    <p:anim calcmode="lin" valueType="num">
                                      <p:cBhvr>
                                        <p:cTn id="8" dur="5000" fill="hold"/>
                                        <p:tgtEl>
                                          <p:spTgt spid="205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053"/>
                                        </p:tgtEl>
                                        <p:attrNameLst>
                                          <p:attrName>style.visibility</p:attrName>
                                        </p:attrNameLst>
                                      </p:cBhvr>
                                      <p:to>
                                        <p:strVal val="visible"/>
                                      </p:to>
                                    </p:set>
                                    <p:anim calcmode="lin" valueType="num">
                                      <p:cBhvr additive="base">
                                        <p:cTn id="13" dur="500"/>
                                        <p:tgtEl>
                                          <p:spTgt spid="2053"/>
                                        </p:tgtEl>
                                        <p:attrNameLst>
                                          <p:attrName>ppt_y</p:attrName>
                                        </p:attrNameLst>
                                      </p:cBhvr>
                                      <p:tavLst>
                                        <p:tav tm="0">
                                          <p:val>
                                            <p:strVal val="#ppt_y+#ppt_h*1.125000"/>
                                          </p:val>
                                        </p:tav>
                                        <p:tav tm="100000">
                                          <p:val>
                                            <p:strVal val="#ppt_y"/>
                                          </p:val>
                                        </p:tav>
                                      </p:tavLst>
                                    </p:anim>
                                    <p:animEffect transition="in" filter="wipe(up)">
                                      <p:cBhvr>
                                        <p:cTn id="14" dur="500"/>
                                        <p:tgtEl>
                                          <p:spTgt spid="20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054"/>
                                        </p:tgtEl>
                                        <p:attrNameLst>
                                          <p:attrName>style.visibility</p:attrName>
                                        </p:attrNameLst>
                                      </p:cBhvr>
                                      <p:to>
                                        <p:strVal val="visible"/>
                                      </p:to>
                                    </p:set>
                                    <p:anim calcmode="lin" valueType="num">
                                      <p:cBhvr additive="base">
                                        <p:cTn id="19" dur="500"/>
                                        <p:tgtEl>
                                          <p:spTgt spid="2054"/>
                                        </p:tgtEl>
                                        <p:attrNameLst>
                                          <p:attrName>ppt_y</p:attrName>
                                        </p:attrNameLst>
                                      </p:cBhvr>
                                      <p:tavLst>
                                        <p:tav tm="0">
                                          <p:val>
                                            <p:strVal val="#ppt_y+#ppt_h*1.125000"/>
                                          </p:val>
                                        </p:tav>
                                        <p:tav tm="100000">
                                          <p:val>
                                            <p:strVal val="#ppt_y"/>
                                          </p:val>
                                        </p:tav>
                                      </p:tavLst>
                                    </p:anim>
                                    <p:animEffect transition="in" filter="wipe(up)">
                                      <p:cBhvr>
                                        <p:cTn id="20" dur="500"/>
                                        <p:tgtEl>
                                          <p:spTgt spid="205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2055"/>
                                        </p:tgtEl>
                                        <p:attrNameLst>
                                          <p:attrName>style.visibility</p:attrName>
                                        </p:attrNameLst>
                                      </p:cBhvr>
                                      <p:to>
                                        <p:strVal val="visible"/>
                                      </p:to>
                                    </p:set>
                                    <p:anim calcmode="lin" valueType="num">
                                      <p:cBhvr additive="base">
                                        <p:cTn id="25" dur="500"/>
                                        <p:tgtEl>
                                          <p:spTgt spid="2055"/>
                                        </p:tgtEl>
                                        <p:attrNameLst>
                                          <p:attrName>ppt_x</p:attrName>
                                        </p:attrNameLst>
                                      </p:cBhvr>
                                      <p:tavLst>
                                        <p:tav tm="0">
                                          <p:val>
                                            <p:strVal val="#ppt_x-#ppt_w*1.125000"/>
                                          </p:val>
                                        </p:tav>
                                        <p:tav tm="100000">
                                          <p:val>
                                            <p:strVal val="#ppt_x"/>
                                          </p:val>
                                        </p:tav>
                                      </p:tavLst>
                                    </p:anim>
                                    <p:animEffect transition="in" filter="wipe(right)">
                                      <p:cBhvr>
                                        <p:cTn id="26" dur="500"/>
                                        <p:tgtEl>
                                          <p:spTgt spid="205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2056"/>
                                        </p:tgtEl>
                                        <p:attrNameLst>
                                          <p:attrName>style.visibility</p:attrName>
                                        </p:attrNameLst>
                                      </p:cBhvr>
                                      <p:to>
                                        <p:strVal val="visible"/>
                                      </p:to>
                                    </p:set>
                                    <p:anim calcmode="lin" valueType="num">
                                      <p:cBhvr additive="base">
                                        <p:cTn id="31" dur="500"/>
                                        <p:tgtEl>
                                          <p:spTgt spid="2056"/>
                                        </p:tgtEl>
                                        <p:attrNameLst>
                                          <p:attrName>ppt_y</p:attrName>
                                        </p:attrNameLst>
                                      </p:cBhvr>
                                      <p:tavLst>
                                        <p:tav tm="0">
                                          <p:val>
                                            <p:strVal val="#ppt_y-#ppt_h*1.125000"/>
                                          </p:val>
                                        </p:tav>
                                        <p:tav tm="100000">
                                          <p:val>
                                            <p:strVal val="#ppt_y"/>
                                          </p:val>
                                        </p:tav>
                                      </p:tavLst>
                                    </p:anim>
                                    <p:animEffect transition="in" filter="wipe(down)">
                                      <p:cBhvr>
                                        <p:cTn id="32" dur="500"/>
                                        <p:tgtEl>
                                          <p:spTgt spid="20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1" fill="hold" grpId="0" nodeType="clickEffect">
                                  <p:stCondLst>
                                    <p:cond delay="0"/>
                                  </p:stCondLst>
                                  <p:childTnLst>
                                    <p:set>
                                      <p:cBhvr>
                                        <p:cTn id="36" dur="1" fill="hold">
                                          <p:stCondLst>
                                            <p:cond delay="0"/>
                                          </p:stCondLst>
                                        </p:cTn>
                                        <p:tgtEl>
                                          <p:spTgt spid="2057"/>
                                        </p:tgtEl>
                                        <p:attrNameLst>
                                          <p:attrName>style.visibility</p:attrName>
                                        </p:attrNameLst>
                                      </p:cBhvr>
                                      <p:to>
                                        <p:strVal val="visible"/>
                                      </p:to>
                                    </p:set>
                                    <p:anim calcmode="lin" valueType="num">
                                      <p:cBhvr additive="base">
                                        <p:cTn id="37" dur="500"/>
                                        <p:tgtEl>
                                          <p:spTgt spid="2057"/>
                                        </p:tgtEl>
                                        <p:attrNameLst>
                                          <p:attrName>ppt_y</p:attrName>
                                        </p:attrNameLst>
                                      </p:cBhvr>
                                      <p:tavLst>
                                        <p:tav tm="0">
                                          <p:val>
                                            <p:strVal val="#ppt_y-#ppt_h*1.125000"/>
                                          </p:val>
                                        </p:tav>
                                        <p:tav tm="100000">
                                          <p:val>
                                            <p:strVal val="#ppt_y"/>
                                          </p:val>
                                        </p:tav>
                                      </p:tavLst>
                                    </p:anim>
                                    <p:animEffect transition="in" filter="wipe(down)">
                                      <p:cBhvr>
                                        <p:cTn id="38" dur="500"/>
                                        <p:tgtEl>
                                          <p:spTgt spid="205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2" fill="hold" grpId="0" nodeType="clickEffect">
                                  <p:stCondLst>
                                    <p:cond delay="0"/>
                                  </p:stCondLst>
                                  <p:childTnLst>
                                    <p:set>
                                      <p:cBhvr>
                                        <p:cTn id="42" dur="1" fill="hold">
                                          <p:stCondLst>
                                            <p:cond delay="0"/>
                                          </p:stCondLst>
                                        </p:cTn>
                                        <p:tgtEl>
                                          <p:spTgt spid="2058"/>
                                        </p:tgtEl>
                                        <p:attrNameLst>
                                          <p:attrName>style.visibility</p:attrName>
                                        </p:attrNameLst>
                                      </p:cBhvr>
                                      <p:to>
                                        <p:strVal val="visible"/>
                                      </p:to>
                                    </p:set>
                                    <p:anim calcmode="lin" valueType="num">
                                      <p:cBhvr additive="base">
                                        <p:cTn id="43" dur="500"/>
                                        <p:tgtEl>
                                          <p:spTgt spid="2058"/>
                                        </p:tgtEl>
                                        <p:attrNameLst>
                                          <p:attrName>ppt_x</p:attrName>
                                        </p:attrNameLst>
                                      </p:cBhvr>
                                      <p:tavLst>
                                        <p:tav tm="0">
                                          <p:val>
                                            <p:strVal val="#ppt_x+#ppt_w*1.125000"/>
                                          </p:val>
                                        </p:tav>
                                        <p:tav tm="100000">
                                          <p:val>
                                            <p:strVal val="#ppt_x"/>
                                          </p:val>
                                        </p:tav>
                                      </p:tavLst>
                                    </p:anim>
                                    <p:animEffect transition="in" filter="wipe(left)">
                                      <p:cBhvr>
                                        <p:cTn id="44" dur="500"/>
                                        <p:tgtEl>
                                          <p:spTgt spid="2058"/>
                                        </p:tgtEl>
                                      </p:cBhvr>
                                    </p:animEffect>
                                  </p:childTnLst>
                                </p:cTn>
                              </p:par>
                            </p:childTnLst>
                          </p:cTn>
                        </p:par>
                        <p:par>
                          <p:cTn id="45" fill="hold" nodeType="afterGroup">
                            <p:stCondLst>
                              <p:cond delay="500"/>
                            </p:stCondLst>
                            <p:childTnLst>
                              <p:par>
                                <p:cTn id="46" presetID="9" presetClass="entr" presetSubtype="0" fill="hold" nodeType="afterEffect">
                                  <p:stCondLst>
                                    <p:cond delay="0"/>
                                  </p:stCondLst>
                                  <p:childTnLst>
                                    <p:set>
                                      <p:cBhvr>
                                        <p:cTn id="47" dur="1" fill="hold">
                                          <p:stCondLst>
                                            <p:cond delay="0"/>
                                          </p:stCondLst>
                                        </p:cTn>
                                        <p:tgtEl>
                                          <p:spTgt spid="2051"/>
                                        </p:tgtEl>
                                        <p:attrNameLst>
                                          <p:attrName>style.visibility</p:attrName>
                                        </p:attrNameLst>
                                      </p:cBhvr>
                                      <p:to>
                                        <p:strVal val="visible"/>
                                      </p:to>
                                    </p:set>
                                    <p:animEffect transition="in" filter="dissolve">
                                      <p:cBhvr>
                                        <p:cTn id="48" dur="500"/>
                                        <p:tgtEl>
                                          <p:spTgt spid="2051"/>
                                        </p:tgtEl>
                                      </p:cBhvr>
                                    </p:animEffect>
                                  </p:childTnLst>
                                </p:cTn>
                              </p:par>
                            </p:childTnLst>
                          </p:cTn>
                        </p:par>
                        <p:par>
                          <p:cTn id="49" fill="hold" nodeType="afterGroup">
                            <p:stCondLst>
                              <p:cond delay="1000"/>
                            </p:stCondLst>
                            <p:childTnLst>
                              <p:par>
                                <p:cTn id="50" presetID="9" presetClass="entr" presetSubtype="0" fill="hold" nodeType="afterEffect">
                                  <p:stCondLst>
                                    <p:cond delay="0"/>
                                  </p:stCondLst>
                                  <p:childTnLst>
                                    <p:set>
                                      <p:cBhvr>
                                        <p:cTn id="51" dur="1" fill="hold">
                                          <p:stCondLst>
                                            <p:cond delay="0"/>
                                          </p:stCondLst>
                                        </p:cTn>
                                        <p:tgtEl>
                                          <p:spTgt spid="2050"/>
                                        </p:tgtEl>
                                        <p:attrNameLst>
                                          <p:attrName>style.visibility</p:attrName>
                                        </p:attrNameLst>
                                      </p:cBhvr>
                                      <p:to>
                                        <p:strVal val="visible"/>
                                      </p:to>
                                    </p:set>
                                    <p:animEffect transition="in" filter="dissolve">
                                      <p:cBhvr>
                                        <p:cTn id="5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053" grpId="0" animBg="1" autoUpdateAnimBg="0"/>
      <p:bldP spid="2054" grpId="0" animBg="1" autoUpdateAnimBg="0"/>
      <p:bldP spid="2055" grpId="0" animBg="1" autoUpdateAnimBg="0"/>
      <p:bldP spid="2056" grpId="0" animBg="1" autoUpdateAnimBg="0"/>
      <p:bldP spid="2057" grpId="0" animBg="1" autoUpdateAnimBg="0"/>
      <p:bldP spid="205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762000" y="533402"/>
            <a:ext cx="79248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Identify some of the ways your behaviour is influenced by:</a:t>
            </a:r>
          </a:p>
        </p:txBody>
      </p:sp>
      <p:sp>
        <p:nvSpPr>
          <p:cNvPr id="12291" name="Text Box 3"/>
          <p:cNvSpPr txBox="1">
            <a:spLocks noChangeArrowheads="1"/>
          </p:cNvSpPr>
          <p:nvPr/>
        </p:nvSpPr>
        <p:spPr bwMode="auto">
          <a:xfrm>
            <a:off x="228600" y="1466852"/>
            <a:ext cx="4191000" cy="5148263"/>
          </a:xfrm>
          <a:prstGeom prst="rect">
            <a:avLst/>
          </a:prstGeom>
          <a:solidFill>
            <a:schemeClr val="bg1">
              <a:alpha val="50000"/>
            </a:schemeClr>
          </a:solidFill>
          <a:ln w="57150" cmpd="thinThick">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2292" name="Text Box 4"/>
          <p:cNvSpPr txBox="1">
            <a:spLocks noChangeArrowheads="1"/>
          </p:cNvSpPr>
          <p:nvPr/>
        </p:nvSpPr>
        <p:spPr bwMode="auto">
          <a:xfrm>
            <a:off x="4648200" y="1447802"/>
            <a:ext cx="4191000" cy="5148263"/>
          </a:xfrm>
          <a:prstGeom prst="rect">
            <a:avLst/>
          </a:prstGeom>
          <a:solidFill>
            <a:schemeClr val="bg1">
              <a:alpha val="50000"/>
            </a:schemeClr>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2293" name="Text Box 5"/>
          <p:cNvSpPr txBox="1">
            <a:spLocks noChangeArrowheads="1"/>
          </p:cNvSpPr>
          <p:nvPr/>
        </p:nvSpPr>
        <p:spPr bwMode="auto">
          <a:xfrm>
            <a:off x="304800" y="990600"/>
            <a:ext cx="41148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Your Peers</a:t>
            </a:r>
          </a:p>
        </p:txBody>
      </p:sp>
      <p:sp>
        <p:nvSpPr>
          <p:cNvPr id="12294" name="Text Box 6"/>
          <p:cNvSpPr txBox="1">
            <a:spLocks noChangeArrowheads="1"/>
          </p:cNvSpPr>
          <p:nvPr/>
        </p:nvSpPr>
        <p:spPr bwMode="auto">
          <a:xfrm>
            <a:off x="4724400" y="990600"/>
            <a:ext cx="40386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Your Friends</a:t>
            </a:r>
          </a:p>
        </p:txBody>
      </p:sp>
      <p:sp>
        <p:nvSpPr>
          <p:cNvPr id="12295" name="Text Box 7"/>
          <p:cNvSpPr txBox="1">
            <a:spLocks noChangeArrowheads="1"/>
          </p:cNvSpPr>
          <p:nvPr/>
        </p:nvSpPr>
        <p:spPr bwMode="auto">
          <a:xfrm>
            <a:off x="304800" y="1538288"/>
            <a:ext cx="4191000" cy="366712"/>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Fashion</a:t>
            </a:r>
          </a:p>
        </p:txBody>
      </p:sp>
      <p:sp>
        <p:nvSpPr>
          <p:cNvPr id="12296" name="Text Box 8"/>
          <p:cNvSpPr txBox="1">
            <a:spLocks noChangeArrowheads="1"/>
          </p:cNvSpPr>
          <p:nvPr/>
        </p:nvSpPr>
        <p:spPr bwMode="auto">
          <a:xfrm>
            <a:off x="304800" y="1828802"/>
            <a:ext cx="4114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Gender behaviour</a:t>
            </a:r>
          </a:p>
        </p:txBody>
      </p:sp>
      <p:sp>
        <p:nvSpPr>
          <p:cNvPr id="12297" name="Text Box 9"/>
          <p:cNvSpPr txBox="1">
            <a:spLocks noChangeArrowheads="1"/>
          </p:cNvSpPr>
          <p:nvPr/>
        </p:nvSpPr>
        <p:spPr bwMode="auto">
          <a:xfrm>
            <a:off x="4724400" y="1524002"/>
            <a:ext cx="40386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Self-perception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dissolve">
                                      <p:cBhvr>
                                        <p:cTn id="7" dur="500"/>
                                        <p:tgtEl>
                                          <p:spTgt spid="12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6"/>
                                        </p:tgtEl>
                                        <p:attrNameLst>
                                          <p:attrName>style.visibility</p:attrName>
                                        </p:attrNameLst>
                                      </p:cBhvr>
                                      <p:to>
                                        <p:strVal val="visible"/>
                                      </p:to>
                                    </p:set>
                                    <p:animEffect transition="in" filter="dissolve">
                                      <p:cBhvr>
                                        <p:cTn id="12" dur="500"/>
                                        <p:tgtEl>
                                          <p:spTgt spid="122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297"/>
                                        </p:tgtEl>
                                        <p:attrNameLst>
                                          <p:attrName>style.visibility</p:attrName>
                                        </p:attrNameLst>
                                      </p:cBhvr>
                                      <p:to>
                                        <p:strVal val="visible"/>
                                      </p:to>
                                    </p:set>
                                    <p:animEffect transition="in" filter="dissolve">
                                      <p:cBhvr>
                                        <p:cTn id="17" dur="500"/>
                                        <p:tgtEl>
                                          <p:spTgt spid="12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utoUpdateAnimBg="0"/>
      <p:bldP spid="12296" grpId="0" autoUpdateAnimBg="0"/>
      <p:bldP spid="1229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1143000" y="5181602"/>
            <a:ext cx="4914900" cy="10064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This being the case, the next step is to examine these ideas, beginning with the concept of </a:t>
            </a:r>
            <a:r>
              <a:rPr lang="en-GB" altLang="en-US" sz="2000" b="1">
                <a:effectLst>
                  <a:outerShdw blurRad="38100" dist="38100" dir="2700000" algn="tl">
                    <a:srgbClr val="FFFFFF"/>
                  </a:outerShdw>
                </a:effectLst>
              </a:rPr>
              <a:t>culture…</a:t>
            </a:r>
            <a:r>
              <a:rPr lang="en-GB" altLang="en-US" sz="2000" b="1"/>
              <a:t> </a:t>
            </a:r>
          </a:p>
        </p:txBody>
      </p:sp>
      <p:sp>
        <p:nvSpPr>
          <p:cNvPr id="8198" name="Text Box 6"/>
          <p:cNvSpPr txBox="1">
            <a:spLocks noChangeArrowheads="1"/>
          </p:cNvSpPr>
          <p:nvPr/>
        </p:nvSpPr>
        <p:spPr bwMode="auto">
          <a:xfrm>
            <a:off x="381000" y="685802"/>
            <a:ext cx="4953000" cy="2238375"/>
          </a:xfrm>
          <a:prstGeom prst="rect">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If Sociology is the study of social relationships and the way in which our lives are structured by rules, it follows that the initial answer to the question </a:t>
            </a:r>
          </a:p>
          <a:p>
            <a:pPr algn="ctr"/>
            <a:r>
              <a:rPr lang="en-GB" altLang="en-US" sz="2000"/>
              <a:t>“</a:t>
            </a:r>
            <a:r>
              <a:rPr lang="en-GB" altLang="en-US" sz="2000" b="1"/>
              <a:t>What is Sociology</a:t>
            </a:r>
            <a:r>
              <a:rPr lang="en-GB" altLang="en-US" sz="2000"/>
              <a:t>?” </a:t>
            </a:r>
          </a:p>
          <a:p>
            <a:r>
              <a:rPr lang="en-GB" altLang="en-US" sz="2000"/>
              <a:t>is that it is the study of </a:t>
            </a:r>
            <a:r>
              <a:rPr lang="en-GB" altLang="en-US" sz="2000" b="1">
                <a:effectLst>
                  <a:outerShdw blurRad="38100" dist="38100" dir="2700000" algn="tl">
                    <a:srgbClr val="FFFFFF"/>
                  </a:outerShdw>
                </a:effectLst>
              </a:rPr>
              <a:t>Social Order</a:t>
            </a:r>
            <a:r>
              <a:rPr lang="en-GB" altLang="en-US" sz="2000"/>
              <a:t>…</a:t>
            </a:r>
          </a:p>
        </p:txBody>
      </p:sp>
      <p:sp>
        <p:nvSpPr>
          <p:cNvPr id="8199" name="Rectangle 7"/>
          <p:cNvSpPr>
            <a:spLocks noChangeArrowheads="1"/>
          </p:cNvSpPr>
          <p:nvPr/>
        </p:nvSpPr>
        <p:spPr bwMode="auto">
          <a:xfrm>
            <a:off x="381002" y="3260727"/>
            <a:ext cx="5559425"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t>In other words, Sociology explains how order is:</a:t>
            </a:r>
          </a:p>
        </p:txBody>
      </p:sp>
      <p:sp>
        <p:nvSpPr>
          <p:cNvPr id="8200" name="Text Box 8"/>
          <p:cNvSpPr txBox="1">
            <a:spLocks noChangeArrowheads="1"/>
          </p:cNvSpPr>
          <p:nvPr/>
        </p:nvSpPr>
        <p:spPr bwMode="auto">
          <a:xfrm>
            <a:off x="1752600" y="3794127"/>
            <a:ext cx="29718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ü"/>
            </a:pPr>
            <a:r>
              <a:rPr lang="en-GB" altLang="en-US" sz="2000"/>
              <a:t> </a:t>
            </a:r>
            <a:r>
              <a:rPr lang="en-GB" altLang="en-US" sz="2000" b="1">
                <a:effectLst>
                  <a:outerShdw blurRad="38100" dist="38100" dir="2700000" algn="tl">
                    <a:srgbClr val="FFFFFF"/>
                  </a:outerShdw>
                </a:effectLst>
              </a:rPr>
              <a:t>Created</a:t>
            </a:r>
          </a:p>
        </p:txBody>
      </p:sp>
      <p:sp>
        <p:nvSpPr>
          <p:cNvPr id="8201" name="Text Box 9"/>
          <p:cNvSpPr txBox="1">
            <a:spLocks noChangeArrowheads="1"/>
          </p:cNvSpPr>
          <p:nvPr/>
        </p:nvSpPr>
        <p:spPr bwMode="auto">
          <a:xfrm>
            <a:off x="1943100" y="4210052"/>
            <a:ext cx="28194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ü"/>
            </a:pPr>
            <a:r>
              <a:rPr lang="en-GB" altLang="en-US" sz="2000"/>
              <a:t> </a:t>
            </a:r>
            <a:r>
              <a:rPr lang="en-GB" altLang="en-US" sz="2000" b="1">
                <a:effectLst>
                  <a:outerShdw blurRad="38100" dist="38100" dir="2700000" algn="tl">
                    <a:srgbClr val="FFFFFF"/>
                  </a:outerShdw>
                </a:effectLst>
              </a:rPr>
              <a:t>Maintained</a:t>
            </a:r>
          </a:p>
        </p:txBody>
      </p:sp>
      <p:sp>
        <p:nvSpPr>
          <p:cNvPr id="8202" name="Text Box 10"/>
          <p:cNvSpPr txBox="1">
            <a:spLocks noChangeArrowheads="1"/>
          </p:cNvSpPr>
          <p:nvPr/>
        </p:nvSpPr>
        <p:spPr bwMode="auto">
          <a:xfrm>
            <a:off x="2114550" y="4632327"/>
            <a:ext cx="31242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ü"/>
            </a:pPr>
            <a:r>
              <a:rPr lang="en-GB" altLang="en-US" sz="2000"/>
              <a:t> </a:t>
            </a:r>
            <a:r>
              <a:rPr lang="en-GB" altLang="en-US" sz="2000" b="1">
                <a:effectLst>
                  <a:outerShdw blurRad="38100" dist="38100" dir="2700000" algn="tl">
                    <a:srgbClr val="FFFFFF"/>
                  </a:outerShdw>
                </a:effectLst>
              </a:rPr>
              <a:t>Reproduced</a:t>
            </a:r>
          </a:p>
        </p:txBody>
      </p:sp>
      <p:pic>
        <p:nvPicPr>
          <p:cNvPr id="8204" name="Picture 12" descr="C:\Web\Sociology Central\PowerPoint\wis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3700" y="647700"/>
            <a:ext cx="3517900" cy="2324100"/>
          </a:xfrm>
          <a:prstGeom prst="rect">
            <a:avLst/>
          </a:prstGeom>
          <a:noFill/>
          <a:ln w="57150" cmpd="thinThick">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8205" name="Picture 13" descr="C:\Web\Sociology Central\PowerPoint\Forwar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24402"/>
            <a:ext cx="1371600" cy="942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198"/>
                                        </p:tgtEl>
                                        <p:attrNameLst>
                                          <p:attrName>style.visibility</p:attrName>
                                        </p:attrNameLst>
                                      </p:cBhvr>
                                      <p:to>
                                        <p:strVal val="visible"/>
                                      </p:to>
                                    </p:set>
                                    <p:anim calcmode="lin" valueType="num">
                                      <p:cBhvr additive="base">
                                        <p:cTn id="7" dur="500"/>
                                        <p:tgtEl>
                                          <p:spTgt spid="8198"/>
                                        </p:tgtEl>
                                        <p:attrNameLst>
                                          <p:attrName>ppt_x</p:attrName>
                                        </p:attrNameLst>
                                      </p:cBhvr>
                                      <p:tavLst>
                                        <p:tav tm="0">
                                          <p:val>
                                            <p:strVal val="#ppt_x-#ppt_w*1.125000"/>
                                          </p:val>
                                        </p:tav>
                                        <p:tav tm="100000">
                                          <p:val>
                                            <p:strVal val="#ppt_x"/>
                                          </p:val>
                                        </p:tav>
                                      </p:tavLst>
                                    </p:anim>
                                    <p:animEffect transition="in" filter="wipe(right)">
                                      <p:cBhvr>
                                        <p:cTn id="8" dur="500"/>
                                        <p:tgtEl>
                                          <p:spTgt spid="8198"/>
                                        </p:tgtEl>
                                      </p:cBhvr>
                                    </p:animEffect>
                                  </p:childTnLst>
                                </p:cTn>
                              </p:par>
                            </p:childTnLst>
                          </p:cTn>
                        </p:par>
                        <p:par>
                          <p:cTn id="9" fill="hold" nodeType="afterGroup">
                            <p:stCondLst>
                              <p:cond delay="500"/>
                            </p:stCondLst>
                            <p:childTnLst>
                              <p:par>
                                <p:cTn id="10" presetID="9" presetClass="entr" presetSubtype="0" fill="hold" nodeType="afterEffect">
                                  <p:stCondLst>
                                    <p:cond delay="2000"/>
                                  </p:stCondLst>
                                  <p:childTnLst>
                                    <p:set>
                                      <p:cBhvr>
                                        <p:cTn id="11" dur="1" fill="hold">
                                          <p:stCondLst>
                                            <p:cond delay="0"/>
                                          </p:stCondLst>
                                        </p:cTn>
                                        <p:tgtEl>
                                          <p:spTgt spid="8204"/>
                                        </p:tgtEl>
                                        <p:attrNameLst>
                                          <p:attrName>style.visibility</p:attrName>
                                        </p:attrNameLst>
                                      </p:cBhvr>
                                      <p:to>
                                        <p:strVal val="visible"/>
                                      </p:to>
                                    </p:set>
                                    <p:animEffect transition="in" filter="dissolve">
                                      <p:cBhvr>
                                        <p:cTn id="12" dur="500"/>
                                        <p:tgtEl>
                                          <p:spTgt spid="8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199"/>
                                        </p:tgtEl>
                                        <p:attrNameLst>
                                          <p:attrName>style.visibility</p:attrName>
                                        </p:attrNameLst>
                                      </p:cBhvr>
                                      <p:to>
                                        <p:strVal val="visible"/>
                                      </p:to>
                                    </p:set>
                                    <p:anim calcmode="lin" valueType="num">
                                      <p:cBhvr additive="base">
                                        <p:cTn id="17" dur="500"/>
                                        <p:tgtEl>
                                          <p:spTgt spid="8199"/>
                                        </p:tgtEl>
                                        <p:attrNameLst>
                                          <p:attrName>ppt_y</p:attrName>
                                        </p:attrNameLst>
                                      </p:cBhvr>
                                      <p:tavLst>
                                        <p:tav tm="0">
                                          <p:val>
                                            <p:strVal val="#ppt_y+#ppt_h*1.125000"/>
                                          </p:val>
                                        </p:tav>
                                        <p:tav tm="100000">
                                          <p:val>
                                            <p:strVal val="#ppt_y"/>
                                          </p:val>
                                        </p:tav>
                                      </p:tavLst>
                                    </p:anim>
                                    <p:animEffect transition="in" filter="wipe(up)">
                                      <p:cBhvr>
                                        <p:cTn id="18" dur="500"/>
                                        <p:tgtEl>
                                          <p:spTgt spid="8199"/>
                                        </p:tgtEl>
                                      </p:cBhvr>
                                    </p:animEffect>
                                  </p:childTnLst>
                                </p:cTn>
                              </p:par>
                            </p:childTnLst>
                          </p:cTn>
                        </p:par>
                        <p:par>
                          <p:cTn id="19" fill="hold" nodeType="afterGroup">
                            <p:stCondLst>
                              <p:cond delay="500"/>
                            </p:stCondLst>
                            <p:childTnLst>
                              <p:par>
                                <p:cTn id="20" presetID="2" presetClass="entr" presetSubtype="2" fill="hold" grpId="0" nodeType="afterEffect">
                                  <p:stCondLst>
                                    <p:cond delay="2000"/>
                                  </p:stCondLst>
                                  <p:childTnLst>
                                    <p:set>
                                      <p:cBhvr>
                                        <p:cTn id="21" dur="1" fill="hold">
                                          <p:stCondLst>
                                            <p:cond delay="0"/>
                                          </p:stCondLst>
                                        </p:cTn>
                                        <p:tgtEl>
                                          <p:spTgt spid="8200"/>
                                        </p:tgtEl>
                                        <p:attrNameLst>
                                          <p:attrName>style.visibility</p:attrName>
                                        </p:attrNameLst>
                                      </p:cBhvr>
                                      <p:to>
                                        <p:strVal val="visible"/>
                                      </p:to>
                                    </p:set>
                                    <p:anim calcmode="lin" valueType="num">
                                      <p:cBhvr additive="base">
                                        <p:cTn id="22" dur="500" fill="hold"/>
                                        <p:tgtEl>
                                          <p:spTgt spid="8200"/>
                                        </p:tgtEl>
                                        <p:attrNameLst>
                                          <p:attrName>ppt_x</p:attrName>
                                        </p:attrNameLst>
                                      </p:cBhvr>
                                      <p:tavLst>
                                        <p:tav tm="0">
                                          <p:val>
                                            <p:strVal val="1+#ppt_w/2"/>
                                          </p:val>
                                        </p:tav>
                                        <p:tav tm="100000">
                                          <p:val>
                                            <p:strVal val="#ppt_x"/>
                                          </p:val>
                                        </p:tav>
                                      </p:tavLst>
                                    </p:anim>
                                    <p:anim calcmode="lin" valueType="num">
                                      <p:cBhvr additive="base">
                                        <p:cTn id="23" dur="500" fill="hold"/>
                                        <p:tgtEl>
                                          <p:spTgt spid="8200"/>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3000"/>
                            </p:stCondLst>
                            <p:childTnLst>
                              <p:par>
                                <p:cTn id="25" presetID="2" presetClass="entr" presetSubtype="2" fill="hold" grpId="0" nodeType="afterEffect">
                                  <p:stCondLst>
                                    <p:cond delay="2000"/>
                                  </p:stCondLst>
                                  <p:childTnLst>
                                    <p:set>
                                      <p:cBhvr>
                                        <p:cTn id="26" dur="1" fill="hold">
                                          <p:stCondLst>
                                            <p:cond delay="0"/>
                                          </p:stCondLst>
                                        </p:cTn>
                                        <p:tgtEl>
                                          <p:spTgt spid="8201"/>
                                        </p:tgtEl>
                                        <p:attrNameLst>
                                          <p:attrName>style.visibility</p:attrName>
                                        </p:attrNameLst>
                                      </p:cBhvr>
                                      <p:to>
                                        <p:strVal val="visible"/>
                                      </p:to>
                                    </p:set>
                                    <p:anim calcmode="lin" valueType="num">
                                      <p:cBhvr additive="base">
                                        <p:cTn id="27" dur="500" fill="hold"/>
                                        <p:tgtEl>
                                          <p:spTgt spid="8201"/>
                                        </p:tgtEl>
                                        <p:attrNameLst>
                                          <p:attrName>ppt_x</p:attrName>
                                        </p:attrNameLst>
                                      </p:cBhvr>
                                      <p:tavLst>
                                        <p:tav tm="0">
                                          <p:val>
                                            <p:strVal val="1+#ppt_w/2"/>
                                          </p:val>
                                        </p:tav>
                                        <p:tav tm="100000">
                                          <p:val>
                                            <p:strVal val="#ppt_x"/>
                                          </p:val>
                                        </p:tav>
                                      </p:tavLst>
                                    </p:anim>
                                    <p:anim calcmode="lin" valueType="num">
                                      <p:cBhvr additive="base">
                                        <p:cTn id="28" dur="500" fill="hold"/>
                                        <p:tgtEl>
                                          <p:spTgt spid="820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500"/>
                            </p:stCondLst>
                            <p:childTnLst>
                              <p:par>
                                <p:cTn id="30" presetID="2" presetClass="entr" presetSubtype="2" fill="hold" grpId="0" nodeType="afterEffect">
                                  <p:stCondLst>
                                    <p:cond delay="2000"/>
                                  </p:stCondLst>
                                  <p:childTnLst>
                                    <p:set>
                                      <p:cBhvr>
                                        <p:cTn id="31" dur="1" fill="hold">
                                          <p:stCondLst>
                                            <p:cond delay="0"/>
                                          </p:stCondLst>
                                        </p:cTn>
                                        <p:tgtEl>
                                          <p:spTgt spid="8202"/>
                                        </p:tgtEl>
                                        <p:attrNameLst>
                                          <p:attrName>style.visibility</p:attrName>
                                        </p:attrNameLst>
                                      </p:cBhvr>
                                      <p:to>
                                        <p:strVal val="visible"/>
                                      </p:to>
                                    </p:set>
                                    <p:anim calcmode="lin" valueType="num">
                                      <p:cBhvr additive="base">
                                        <p:cTn id="32" dur="500" fill="hold"/>
                                        <p:tgtEl>
                                          <p:spTgt spid="8202"/>
                                        </p:tgtEl>
                                        <p:attrNameLst>
                                          <p:attrName>ppt_x</p:attrName>
                                        </p:attrNameLst>
                                      </p:cBhvr>
                                      <p:tavLst>
                                        <p:tav tm="0">
                                          <p:val>
                                            <p:strVal val="1+#ppt_w/2"/>
                                          </p:val>
                                        </p:tav>
                                        <p:tav tm="100000">
                                          <p:val>
                                            <p:strVal val="#ppt_x"/>
                                          </p:val>
                                        </p:tav>
                                      </p:tavLst>
                                    </p:anim>
                                    <p:anim calcmode="lin" valueType="num">
                                      <p:cBhvr additive="base">
                                        <p:cTn id="33" dur="500" fill="hold"/>
                                        <p:tgtEl>
                                          <p:spTgt spid="8202"/>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8" fill="hold" nodeType="clickEffect">
                                  <p:stCondLst>
                                    <p:cond delay="0"/>
                                  </p:stCondLst>
                                  <p:childTnLst>
                                    <p:set>
                                      <p:cBhvr>
                                        <p:cTn id="37" dur="1" fill="hold">
                                          <p:stCondLst>
                                            <p:cond delay="0"/>
                                          </p:stCondLst>
                                        </p:cTn>
                                        <p:tgtEl>
                                          <p:spTgt spid="8205"/>
                                        </p:tgtEl>
                                        <p:attrNameLst>
                                          <p:attrName>style.visibility</p:attrName>
                                        </p:attrNameLst>
                                      </p:cBhvr>
                                      <p:to>
                                        <p:strVal val="visible"/>
                                      </p:to>
                                    </p:set>
                                    <p:anim calcmode="lin" valueType="num">
                                      <p:cBhvr additive="base">
                                        <p:cTn id="38" dur="500"/>
                                        <p:tgtEl>
                                          <p:spTgt spid="8205"/>
                                        </p:tgtEl>
                                        <p:attrNameLst>
                                          <p:attrName>ppt_x</p:attrName>
                                        </p:attrNameLst>
                                      </p:cBhvr>
                                      <p:tavLst>
                                        <p:tav tm="0">
                                          <p:val>
                                            <p:strVal val="#ppt_x-#ppt_w*1.125000"/>
                                          </p:val>
                                        </p:tav>
                                        <p:tav tm="100000">
                                          <p:val>
                                            <p:strVal val="#ppt_x"/>
                                          </p:val>
                                        </p:tav>
                                      </p:tavLst>
                                    </p:anim>
                                    <p:animEffect transition="in" filter="wipe(right)">
                                      <p:cBhvr>
                                        <p:cTn id="39" dur="500"/>
                                        <p:tgtEl>
                                          <p:spTgt spid="8205"/>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8196"/>
                                        </p:tgtEl>
                                        <p:attrNameLst>
                                          <p:attrName>style.visibility</p:attrName>
                                        </p:attrNameLst>
                                      </p:cBhvr>
                                      <p:to>
                                        <p:strVal val="visible"/>
                                      </p:to>
                                    </p:set>
                                    <p:anim calcmode="lin" valueType="num">
                                      <p:cBhvr additive="base">
                                        <p:cTn id="43" dur="500"/>
                                        <p:tgtEl>
                                          <p:spTgt spid="8196"/>
                                        </p:tgtEl>
                                        <p:attrNameLst>
                                          <p:attrName>ppt_x</p:attrName>
                                        </p:attrNameLst>
                                      </p:cBhvr>
                                      <p:tavLst>
                                        <p:tav tm="0">
                                          <p:val>
                                            <p:strVal val="#ppt_x-#ppt_w*1.125000"/>
                                          </p:val>
                                        </p:tav>
                                        <p:tav tm="100000">
                                          <p:val>
                                            <p:strVal val="#ppt_x"/>
                                          </p:val>
                                        </p:tav>
                                      </p:tavLst>
                                    </p:anim>
                                    <p:animEffect transition="in" filter="wipe(right)">
                                      <p:cBhvr>
                                        <p:cTn id="44"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8198" grpId="0" animBg="1" autoUpdateAnimBg="0"/>
      <p:bldP spid="8199" grpId="0" autoUpdateAnimBg="0"/>
      <p:bldP spid="8200" grpId="0" autoUpdateAnimBg="0"/>
      <p:bldP spid="8201" grpId="0" autoUpdateAnimBg="0"/>
      <p:bldP spid="820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AutoShape 3"/>
          <p:cNvSpPr>
            <a:spLocks noChangeArrowheads="1"/>
          </p:cNvSpPr>
          <p:nvPr/>
        </p:nvSpPr>
        <p:spPr bwMode="auto">
          <a:xfrm>
            <a:off x="381000" y="1295400"/>
            <a:ext cx="3505200" cy="762000"/>
          </a:xfrm>
          <a:prstGeom prst="wedgeRectCallout">
            <a:avLst>
              <a:gd name="adj1" fmla="val 37773"/>
              <a:gd name="adj2" fmla="val -91875"/>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000" b="1">
                <a:solidFill>
                  <a:srgbClr val="3366FF"/>
                </a:solidFill>
                <a:cs typeface="Times New Roman" panose="02020603050405020304" pitchFamily="18" charset="0"/>
              </a:rPr>
              <a:t>Identify some of the things</a:t>
            </a:r>
            <a:r>
              <a:rPr lang="en-GB" altLang="en-US" sz="2000" b="1">
                <a:solidFill>
                  <a:schemeClr val="accent2"/>
                </a:solidFill>
                <a:effectLst>
                  <a:outerShdw blurRad="38100" dist="38100" dir="2700000" algn="tl">
                    <a:srgbClr val="000000"/>
                  </a:outerShdw>
                </a:effectLst>
                <a:cs typeface="Times New Roman" panose="02020603050405020304" pitchFamily="18" charset="0"/>
              </a:rPr>
              <a:t> </a:t>
            </a:r>
            <a:r>
              <a:rPr lang="en-GB" altLang="en-US" sz="2000" b="1">
                <a:solidFill>
                  <a:srgbClr val="3366FF"/>
                </a:solidFill>
                <a:cs typeface="Times New Roman" panose="02020603050405020304" pitchFamily="18" charset="0"/>
              </a:rPr>
              <a:t>sociologists study</a:t>
            </a:r>
            <a:r>
              <a:rPr lang="en-GB" altLang="en-US" sz="2000"/>
              <a:t> </a:t>
            </a:r>
          </a:p>
        </p:txBody>
      </p:sp>
      <p:sp>
        <p:nvSpPr>
          <p:cNvPr id="3076" name="AutoShape 4"/>
          <p:cNvSpPr>
            <a:spLocks noChangeArrowheads="1"/>
          </p:cNvSpPr>
          <p:nvPr/>
        </p:nvSpPr>
        <p:spPr bwMode="auto">
          <a:xfrm>
            <a:off x="4572000" y="1295400"/>
            <a:ext cx="4267200" cy="762000"/>
          </a:xfrm>
          <a:prstGeom prst="wedgeRectCallout">
            <a:avLst>
              <a:gd name="adj1" fmla="val -42671"/>
              <a:gd name="adj2" fmla="val -88125"/>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000" b="1">
                <a:solidFill>
                  <a:srgbClr val="3366FF"/>
                </a:solidFill>
                <a:cs typeface="Times New Roman" panose="02020603050405020304" pitchFamily="18" charset="0"/>
              </a:rPr>
              <a:t>Identify some of the ways sociologists study social life</a:t>
            </a:r>
            <a:r>
              <a:rPr lang="en-GB" altLang="en-US" sz="2000" b="1">
                <a:solidFill>
                  <a:srgbClr val="3366FF"/>
                </a:solidFill>
              </a:rPr>
              <a:t> </a:t>
            </a:r>
          </a:p>
        </p:txBody>
      </p:sp>
      <p:sp>
        <p:nvSpPr>
          <p:cNvPr id="3077" name="Text Box 5"/>
          <p:cNvSpPr txBox="1">
            <a:spLocks noChangeArrowheads="1"/>
          </p:cNvSpPr>
          <p:nvPr/>
        </p:nvSpPr>
        <p:spPr bwMode="auto">
          <a:xfrm>
            <a:off x="228600" y="2362202"/>
            <a:ext cx="3886200" cy="4185761"/>
          </a:xfrm>
          <a:prstGeom prst="rect">
            <a:avLst/>
          </a:prstGeom>
          <a:solidFill>
            <a:srgbClr val="00FF00">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3079" name="Text Box 7"/>
          <p:cNvSpPr txBox="1">
            <a:spLocks noChangeArrowheads="1"/>
          </p:cNvSpPr>
          <p:nvPr/>
        </p:nvSpPr>
        <p:spPr bwMode="auto">
          <a:xfrm>
            <a:off x="4572000" y="2362202"/>
            <a:ext cx="4191000" cy="4081463"/>
          </a:xfrm>
          <a:prstGeom prst="rect">
            <a:avLst/>
          </a:prstGeom>
          <a:solidFill>
            <a:srgbClr val="00CCFF">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a:p>
            <a:endParaRPr lang="en-GB" altLang="en-US" sz="1800">
              <a:cs typeface="Times New Roman" panose="02020603050405020304" pitchFamily="18" charset="0"/>
            </a:endParaRPr>
          </a:p>
        </p:txBody>
      </p:sp>
      <p:sp>
        <p:nvSpPr>
          <p:cNvPr id="3085" name="Text Box 13"/>
          <p:cNvSpPr txBox="1">
            <a:spLocks noChangeArrowheads="1"/>
          </p:cNvSpPr>
          <p:nvPr/>
        </p:nvSpPr>
        <p:spPr bwMode="auto">
          <a:xfrm>
            <a:off x="3200400" y="533400"/>
            <a:ext cx="3086100" cy="45720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a:effectLst>
                  <a:outerShdw blurRad="38100" dist="38100" dir="2700000" algn="tl">
                    <a:srgbClr val="FFFFFF"/>
                  </a:outerShdw>
                </a:effectLst>
              </a:rPr>
              <a:t>Two major themes</a:t>
            </a:r>
          </a:p>
        </p:txBody>
      </p:sp>
      <p:sp>
        <p:nvSpPr>
          <p:cNvPr id="3088" name="Text Box 16">
            <a:hlinkClick r:id="rId2" action="ppaction://hlinksldjump"/>
          </p:cNvPr>
          <p:cNvSpPr txBox="1">
            <a:spLocks noChangeArrowheads="1"/>
          </p:cNvSpPr>
          <p:nvPr/>
        </p:nvSpPr>
        <p:spPr bwMode="auto">
          <a:xfrm>
            <a:off x="0" y="0"/>
            <a:ext cx="9144000" cy="70942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a:t>
            </a:r>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3087" name="Text Box 15"/>
          <p:cNvSpPr txBox="1">
            <a:spLocks noChangeArrowheads="1"/>
          </p:cNvSpPr>
          <p:nvPr/>
        </p:nvSpPr>
        <p:spPr bwMode="auto">
          <a:xfrm>
            <a:off x="7543800" y="457200"/>
            <a:ext cx="1066800" cy="304800"/>
          </a:xfrm>
          <a:prstGeom prst="rect">
            <a:avLst/>
          </a:prstGeom>
          <a:solidFill>
            <a:srgbClr val="000000"/>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b="1">
                <a:solidFill>
                  <a:srgbClr val="FFFF00"/>
                </a:solidFill>
                <a:hlinkClick r:id="rId3" action="ppaction://hlinksldjump" tooltip="Click here to display examples"/>
              </a:rPr>
              <a:t>Examples</a:t>
            </a:r>
            <a:endParaRPr lang="en-GB" alt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0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28600" y="2328865"/>
            <a:ext cx="3886200" cy="2014537"/>
          </a:xfrm>
          <a:prstGeom prst="rect">
            <a:avLst/>
          </a:prstGeom>
          <a:solidFill>
            <a:srgbClr val="00FF00">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cs typeface="Times New Roman" panose="02020603050405020304" pitchFamily="18" charset="0"/>
              </a:rPr>
              <a:t>Sociologists study </a:t>
            </a:r>
            <a:r>
              <a:rPr lang="en-GB" altLang="en-US" sz="1800" b="1">
                <a:cs typeface="Times New Roman" panose="02020603050405020304" pitchFamily="18" charset="0"/>
              </a:rPr>
              <a:t>social behaviour</a:t>
            </a:r>
            <a:r>
              <a:rPr lang="en-GB" altLang="en-US" sz="1800">
                <a:cs typeface="Times New Roman" panose="02020603050405020304" pitchFamily="18" charset="0"/>
              </a:rPr>
              <a:t> - people and their </a:t>
            </a:r>
            <a:r>
              <a:rPr lang="en-GB" altLang="en-US" sz="1800" b="1">
                <a:cs typeface="Times New Roman" panose="02020603050405020304" pitchFamily="18" charset="0"/>
              </a:rPr>
              <a:t>patterns of behaviour</a:t>
            </a:r>
            <a:r>
              <a:rPr lang="en-GB" altLang="en-US" sz="1800">
                <a:cs typeface="Times New Roman" panose="02020603050405020304" pitchFamily="18" charset="0"/>
              </a:rPr>
              <a:t>. The focus is on the way people form </a:t>
            </a:r>
            <a:r>
              <a:rPr lang="en-GB" altLang="en-US" sz="1800" b="1" i="1">
                <a:cs typeface="Times New Roman" panose="02020603050405020304" pitchFamily="18" charset="0"/>
              </a:rPr>
              <a:t>relationships</a:t>
            </a:r>
            <a:r>
              <a:rPr lang="en-GB" altLang="en-US" sz="1800">
                <a:cs typeface="Times New Roman" panose="02020603050405020304" pitchFamily="18" charset="0"/>
              </a:rPr>
              <a:t> and how these relationships, considered in their totality, are represented by the concept of a “</a:t>
            </a:r>
            <a:r>
              <a:rPr lang="en-GB" altLang="en-US" sz="1800" b="1" i="1">
                <a:cs typeface="Times New Roman" panose="02020603050405020304" pitchFamily="18" charset="0"/>
              </a:rPr>
              <a:t>society</a:t>
            </a:r>
            <a:r>
              <a:rPr lang="en-GB" altLang="en-US" sz="1800">
                <a:cs typeface="Times New Roman" panose="02020603050405020304" pitchFamily="18" charset="0"/>
              </a:rPr>
              <a:t>”.</a:t>
            </a:r>
            <a:r>
              <a:rPr lang="en-GB" altLang="en-US"/>
              <a:t> </a:t>
            </a:r>
          </a:p>
        </p:txBody>
      </p:sp>
      <p:sp>
        <p:nvSpPr>
          <p:cNvPr id="4099" name="Text Box 3"/>
          <p:cNvSpPr txBox="1">
            <a:spLocks noChangeArrowheads="1"/>
          </p:cNvSpPr>
          <p:nvPr/>
        </p:nvSpPr>
        <p:spPr bwMode="auto">
          <a:xfrm>
            <a:off x="228600" y="4767263"/>
            <a:ext cx="3886200" cy="1465262"/>
          </a:xfrm>
          <a:prstGeom prst="rect">
            <a:avLst/>
          </a:prstGeom>
          <a:solidFill>
            <a:srgbClr val="CCFFCC">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cs typeface="Times New Roman" panose="02020603050405020304" pitchFamily="18" charset="0"/>
              </a:rPr>
              <a:t>The focus of attention is </a:t>
            </a:r>
            <a:r>
              <a:rPr lang="en-GB" altLang="en-US" sz="1800" b="1">
                <a:cs typeface="Times New Roman" panose="02020603050405020304" pitchFamily="18" charset="0"/>
              </a:rPr>
              <a:t>group behaviour</a:t>
            </a:r>
            <a:r>
              <a:rPr lang="en-GB" altLang="en-US" sz="1800">
                <a:cs typeface="Times New Roman" panose="02020603050405020304" pitchFamily="18" charset="0"/>
              </a:rPr>
              <a:t> – how the groups people join or are born into (family, work, education and so forth) affect their development and behaviour</a:t>
            </a:r>
            <a:r>
              <a:rPr lang="en-GB" altLang="en-US" sz="1800"/>
              <a:t>.</a:t>
            </a:r>
          </a:p>
        </p:txBody>
      </p:sp>
      <p:sp>
        <p:nvSpPr>
          <p:cNvPr id="4100" name="Text Box 4"/>
          <p:cNvSpPr txBox="1">
            <a:spLocks noChangeArrowheads="1"/>
          </p:cNvSpPr>
          <p:nvPr/>
        </p:nvSpPr>
        <p:spPr bwMode="auto">
          <a:xfrm>
            <a:off x="4572000" y="2328865"/>
            <a:ext cx="4191000" cy="2014537"/>
          </a:xfrm>
          <a:prstGeom prst="rect">
            <a:avLst/>
          </a:prstGeom>
          <a:solidFill>
            <a:srgbClr val="00CCFF">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cs typeface="Times New Roman" panose="02020603050405020304" pitchFamily="18" charset="0"/>
              </a:rPr>
              <a:t>The definitions included words like “</a:t>
            </a:r>
            <a:r>
              <a:rPr lang="en-GB" altLang="en-US" sz="1800" b="1" i="1">
                <a:cs typeface="Times New Roman" panose="02020603050405020304" pitchFamily="18" charset="0"/>
              </a:rPr>
              <a:t>scientific</a:t>
            </a:r>
            <a:r>
              <a:rPr lang="en-GB" altLang="en-US" sz="1800">
                <a:cs typeface="Times New Roman" panose="02020603050405020304" pitchFamily="18" charset="0"/>
              </a:rPr>
              <a:t>”, “</a:t>
            </a:r>
            <a:r>
              <a:rPr lang="en-GB" altLang="en-US" sz="1800" b="1" i="1">
                <a:cs typeface="Times New Roman" panose="02020603050405020304" pitchFamily="18" charset="0"/>
              </a:rPr>
              <a:t>systematic</a:t>
            </a:r>
            <a:r>
              <a:rPr lang="en-GB" altLang="en-US" sz="1800">
                <a:cs typeface="Times New Roman" panose="02020603050405020304" pitchFamily="18" charset="0"/>
              </a:rPr>
              <a:t>” and “</a:t>
            </a:r>
            <a:r>
              <a:rPr lang="en-GB" altLang="en-US" sz="1800" b="1" i="1">
                <a:cs typeface="Times New Roman" panose="02020603050405020304" pitchFamily="18" charset="0"/>
              </a:rPr>
              <a:t>objective</a:t>
            </a:r>
            <a:r>
              <a:rPr lang="en-GB" altLang="en-US" sz="1800">
                <a:cs typeface="Times New Roman" panose="02020603050405020304" pitchFamily="18" charset="0"/>
              </a:rPr>
              <a:t>” - ideas that tell us something about how sociologists study behaviour and the kinds of knowledge they are trying to produce to explain such behaviour. </a:t>
            </a:r>
          </a:p>
        </p:txBody>
      </p:sp>
      <p:sp>
        <p:nvSpPr>
          <p:cNvPr id="4101" name="Text Box 5"/>
          <p:cNvSpPr txBox="1">
            <a:spLocks noChangeArrowheads="1"/>
          </p:cNvSpPr>
          <p:nvPr/>
        </p:nvSpPr>
        <p:spPr bwMode="auto">
          <a:xfrm>
            <a:off x="4572000" y="4614865"/>
            <a:ext cx="4114800" cy="2014537"/>
          </a:xfrm>
          <a:prstGeom prst="rect">
            <a:avLst/>
          </a:prstGeom>
          <a:solidFill>
            <a:srgbClr val="99CCFF">
              <a:alpha val="50000"/>
            </a:srgbClr>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cs typeface="Times New Roman" panose="02020603050405020304" pitchFamily="18" charset="0"/>
              </a:rPr>
              <a:t>Sociologists create knowledge that is factual, rather than simply based on opinion. Systematic ways of studying social behaviour are used - sociologists test their ideas about social behaviour using evidence drawn from their observations.</a:t>
            </a:r>
            <a:endParaRPr lang="en-GB" altLang="en-US" sz="1800"/>
          </a:p>
        </p:txBody>
      </p:sp>
      <p:sp>
        <p:nvSpPr>
          <p:cNvPr id="4102" name="Text Box 6"/>
          <p:cNvSpPr txBox="1">
            <a:spLocks noChangeArrowheads="1"/>
          </p:cNvSpPr>
          <p:nvPr/>
        </p:nvSpPr>
        <p:spPr bwMode="auto">
          <a:xfrm>
            <a:off x="3200400" y="533400"/>
            <a:ext cx="3086100" cy="45720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a:effectLst>
                  <a:outerShdw blurRad="38100" dist="38100" dir="2700000" algn="tl">
                    <a:srgbClr val="FFFFFF"/>
                  </a:outerShdw>
                </a:effectLst>
              </a:rPr>
              <a:t>Two major themes</a:t>
            </a:r>
          </a:p>
        </p:txBody>
      </p:sp>
      <p:sp>
        <p:nvSpPr>
          <p:cNvPr id="4106" name="AutoShape 10"/>
          <p:cNvSpPr>
            <a:spLocks noChangeArrowheads="1"/>
          </p:cNvSpPr>
          <p:nvPr/>
        </p:nvSpPr>
        <p:spPr bwMode="auto">
          <a:xfrm>
            <a:off x="381000" y="1295400"/>
            <a:ext cx="3505200" cy="762000"/>
          </a:xfrm>
          <a:prstGeom prst="wedgeRectCallout">
            <a:avLst>
              <a:gd name="adj1" fmla="val 37773"/>
              <a:gd name="adj2" fmla="val -91875"/>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000" b="1">
                <a:solidFill>
                  <a:srgbClr val="3366FF"/>
                </a:solidFill>
                <a:cs typeface="Times New Roman" panose="02020603050405020304" pitchFamily="18" charset="0"/>
              </a:rPr>
              <a:t>Identify some of the things</a:t>
            </a:r>
            <a:r>
              <a:rPr lang="en-GB" altLang="en-US" sz="2000" b="1">
                <a:solidFill>
                  <a:schemeClr val="accent2"/>
                </a:solidFill>
                <a:effectLst>
                  <a:outerShdw blurRad="38100" dist="38100" dir="2700000" algn="tl">
                    <a:srgbClr val="000000"/>
                  </a:outerShdw>
                </a:effectLst>
                <a:cs typeface="Times New Roman" panose="02020603050405020304" pitchFamily="18" charset="0"/>
              </a:rPr>
              <a:t> </a:t>
            </a:r>
            <a:r>
              <a:rPr lang="en-GB" altLang="en-US" sz="2000" b="1">
                <a:solidFill>
                  <a:srgbClr val="3366FF"/>
                </a:solidFill>
                <a:cs typeface="Times New Roman" panose="02020603050405020304" pitchFamily="18" charset="0"/>
              </a:rPr>
              <a:t>sociologists study</a:t>
            </a:r>
            <a:r>
              <a:rPr lang="en-GB" altLang="en-US" sz="2000"/>
              <a:t> </a:t>
            </a:r>
          </a:p>
        </p:txBody>
      </p:sp>
      <p:sp>
        <p:nvSpPr>
          <p:cNvPr id="4107" name="AutoShape 11"/>
          <p:cNvSpPr>
            <a:spLocks noChangeArrowheads="1"/>
          </p:cNvSpPr>
          <p:nvPr/>
        </p:nvSpPr>
        <p:spPr bwMode="auto">
          <a:xfrm>
            <a:off x="4572000" y="1295400"/>
            <a:ext cx="4267200" cy="762000"/>
          </a:xfrm>
          <a:prstGeom prst="wedgeRectCallout">
            <a:avLst>
              <a:gd name="adj1" fmla="val -42671"/>
              <a:gd name="adj2" fmla="val -88125"/>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000" b="1">
                <a:solidFill>
                  <a:srgbClr val="3366FF"/>
                </a:solidFill>
                <a:cs typeface="Times New Roman" panose="02020603050405020304" pitchFamily="18" charset="0"/>
              </a:rPr>
              <a:t>Identify some of the ways sociologists study social life</a:t>
            </a:r>
            <a:r>
              <a:rPr lang="en-GB" altLang="en-US" sz="2000" b="1">
                <a:solidFill>
                  <a:srgbClr val="3366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p:tgtEl>
                                          <p:spTgt spid="4098"/>
                                        </p:tgtEl>
                                        <p:attrNameLst>
                                          <p:attrName>ppt_y</p:attrName>
                                        </p:attrNameLst>
                                      </p:cBhvr>
                                      <p:tavLst>
                                        <p:tav tm="0">
                                          <p:val>
                                            <p:strVal val="#ppt_y+#ppt_h*1.125000"/>
                                          </p:val>
                                        </p:tav>
                                        <p:tav tm="100000">
                                          <p:val>
                                            <p:strVal val="#ppt_y"/>
                                          </p:val>
                                        </p:tav>
                                      </p:tavLst>
                                    </p:anim>
                                    <p:animEffect transition="in" filter="wipe(up)">
                                      <p:cBhvr>
                                        <p:cTn id="8" dur="500"/>
                                        <p:tgtEl>
                                          <p:spTgt spid="4098"/>
                                        </p:tgtEl>
                                      </p:cBhvr>
                                    </p:animEffect>
                                  </p:childTnLst>
                                </p:cTn>
                              </p:par>
                            </p:childTnLst>
                          </p:cTn>
                        </p:par>
                        <p:par>
                          <p:cTn id="9" fill="hold" nodeType="afterGroup">
                            <p:stCondLst>
                              <p:cond delay="500"/>
                            </p:stCondLst>
                            <p:childTnLst>
                              <p:par>
                                <p:cTn id="10" presetID="12" presetClass="entr" presetSubtype="1" fill="hold" grpId="0" nodeType="afterEffect">
                                  <p:stCondLst>
                                    <p:cond delay="3000"/>
                                  </p:stCondLst>
                                  <p:childTnLst>
                                    <p:set>
                                      <p:cBhvr>
                                        <p:cTn id="11" dur="1" fill="hold">
                                          <p:stCondLst>
                                            <p:cond delay="0"/>
                                          </p:stCondLst>
                                        </p:cTn>
                                        <p:tgtEl>
                                          <p:spTgt spid="4099"/>
                                        </p:tgtEl>
                                        <p:attrNameLst>
                                          <p:attrName>style.visibility</p:attrName>
                                        </p:attrNameLst>
                                      </p:cBhvr>
                                      <p:to>
                                        <p:strVal val="visible"/>
                                      </p:to>
                                    </p:set>
                                    <p:anim calcmode="lin" valueType="num">
                                      <p:cBhvr additive="base">
                                        <p:cTn id="12" dur="500"/>
                                        <p:tgtEl>
                                          <p:spTgt spid="4099"/>
                                        </p:tgtEl>
                                        <p:attrNameLst>
                                          <p:attrName>ppt_y</p:attrName>
                                        </p:attrNameLst>
                                      </p:cBhvr>
                                      <p:tavLst>
                                        <p:tav tm="0">
                                          <p:val>
                                            <p:strVal val="#ppt_y-#ppt_h*1.125000"/>
                                          </p:val>
                                        </p:tav>
                                        <p:tav tm="100000">
                                          <p:val>
                                            <p:strVal val="#ppt_y"/>
                                          </p:val>
                                        </p:tav>
                                      </p:tavLst>
                                    </p:anim>
                                    <p:animEffect transition="in" filter="wipe(down)">
                                      <p:cBhvr>
                                        <p:cTn id="13" dur="500"/>
                                        <p:tgtEl>
                                          <p:spTgt spid="4099"/>
                                        </p:tgtEl>
                                      </p:cBhvr>
                                    </p:animEffect>
                                  </p:childTnLst>
                                </p:cTn>
                              </p:par>
                            </p:childTnLst>
                          </p:cTn>
                        </p:par>
                        <p:par>
                          <p:cTn id="14" fill="hold" nodeType="afterGroup">
                            <p:stCondLst>
                              <p:cond delay="4000"/>
                            </p:stCondLst>
                            <p:childTnLst>
                              <p:par>
                                <p:cTn id="15" presetID="12" presetClass="entr" presetSubtype="4" fill="hold" grpId="0" nodeType="afterEffect">
                                  <p:stCondLst>
                                    <p:cond delay="3000"/>
                                  </p:stCondLst>
                                  <p:childTnLst>
                                    <p:set>
                                      <p:cBhvr>
                                        <p:cTn id="16" dur="1" fill="hold">
                                          <p:stCondLst>
                                            <p:cond delay="0"/>
                                          </p:stCondLst>
                                        </p:cTn>
                                        <p:tgtEl>
                                          <p:spTgt spid="4100"/>
                                        </p:tgtEl>
                                        <p:attrNameLst>
                                          <p:attrName>style.visibility</p:attrName>
                                        </p:attrNameLst>
                                      </p:cBhvr>
                                      <p:to>
                                        <p:strVal val="visible"/>
                                      </p:to>
                                    </p:set>
                                    <p:anim calcmode="lin" valueType="num">
                                      <p:cBhvr additive="base">
                                        <p:cTn id="17" dur="500"/>
                                        <p:tgtEl>
                                          <p:spTgt spid="4100"/>
                                        </p:tgtEl>
                                        <p:attrNameLst>
                                          <p:attrName>ppt_y</p:attrName>
                                        </p:attrNameLst>
                                      </p:cBhvr>
                                      <p:tavLst>
                                        <p:tav tm="0">
                                          <p:val>
                                            <p:strVal val="#ppt_y+#ppt_h*1.125000"/>
                                          </p:val>
                                        </p:tav>
                                        <p:tav tm="100000">
                                          <p:val>
                                            <p:strVal val="#ppt_y"/>
                                          </p:val>
                                        </p:tav>
                                      </p:tavLst>
                                    </p:anim>
                                    <p:animEffect transition="in" filter="wipe(up)">
                                      <p:cBhvr>
                                        <p:cTn id="18" dur="500"/>
                                        <p:tgtEl>
                                          <p:spTgt spid="4100"/>
                                        </p:tgtEl>
                                      </p:cBhvr>
                                    </p:animEffect>
                                  </p:childTnLst>
                                </p:cTn>
                              </p:par>
                            </p:childTnLst>
                          </p:cTn>
                        </p:par>
                        <p:par>
                          <p:cTn id="19" fill="hold" nodeType="afterGroup">
                            <p:stCondLst>
                              <p:cond delay="7500"/>
                            </p:stCondLst>
                            <p:childTnLst>
                              <p:par>
                                <p:cTn id="20" presetID="12" presetClass="entr" presetSubtype="1" fill="hold" grpId="0" nodeType="afterEffect">
                                  <p:stCondLst>
                                    <p:cond delay="3000"/>
                                  </p:stCondLst>
                                  <p:childTnLst>
                                    <p:set>
                                      <p:cBhvr>
                                        <p:cTn id="21" dur="1" fill="hold">
                                          <p:stCondLst>
                                            <p:cond delay="0"/>
                                          </p:stCondLst>
                                        </p:cTn>
                                        <p:tgtEl>
                                          <p:spTgt spid="4101"/>
                                        </p:tgtEl>
                                        <p:attrNameLst>
                                          <p:attrName>style.visibility</p:attrName>
                                        </p:attrNameLst>
                                      </p:cBhvr>
                                      <p:to>
                                        <p:strVal val="visible"/>
                                      </p:to>
                                    </p:set>
                                    <p:anim calcmode="lin" valueType="num">
                                      <p:cBhvr additive="base">
                                        <p:cTn id="22" dur="500"/>
                                        <p:tgtEl>
                                          <p:spTgt spid="4101"/>
                                        </p:tgtEl>
                                        <p:attrNameLst>
                                          <p:attrName>ppt_y</p:attrName>
                                        </p:attrNameLst>
                                      </p:cBhvr>
                                      <p:tavLst>
                                        <p:tav tm="0">
                                          <p:val>
                                            <p:strVal val="#ppt_y-#ppt_h*1.125000"/>
                                          </p:val>
                                        </p:tav>
                                        <p:tav tm="100000">
                                          <p:val>
                                            <p:strVal val="#ppt_y"/>
                                          </p:val>
                                        </p:tav>
                                      </p:tavLst>
                                    </p:anim>
                                    <p:animEffect transition="in" filter="wipe(down)">
                                      <p:cBhvr>
                                        <p:cTn id="23"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autoUpdateAnimBg="0"/>
      <p:bldP spid="4099" grpId="0" animBg="1" autoUpdateAnimBg="0"/>
      <p:bldP spid="4100" grpId="0" animBg="1" autoUpdateAnimBg="0"/>
      <p:bldP spid="410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AutoShape 6"/>
          <p:cNvSpPr>
            <a:spLocks noChangeArrowheads="1"/>
          </p:cNvSpPr>
          <p:nvPr/>
        </p:nvSpPr>
        <p:spPr bwMode="auto">
          <a:xfrm>
            <a:off x="5410200" y="3048000"/>
            <a:ext cx="3200400" cy="2362200"/>
          </a:xfrm>
          <a:prstGeom prst="wedgeRectCallout">
            <a:avLst>
              <a:gd name="adj1" fmla="val -78523"/>
              <a:gd name="adj2" fmla="val -38778"/>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a:t>This being the case, we need to look a little more closely at the concepts of </a:t>
            </a:r>
            <a:r>
              <a:rPr lang="en-GB" altLang="en-US" sz="2000" b="1"/>
              <a:t>social groups</a:t>
            </a:r>
            <a:r>
              <a:rPr lang="en-GB" altLang="en-US" sz="2000"/>
              <a:t> in order to understand how the relationships we form shape our behaviour…</a:t>
            </a:r>
          </a:p>
        </p:txBody>
      </p:sp>
      <p:sp>
        <p:nvSpPr>
          <p:cNvPr id="5129" name="AutoShape 9"/>
          <p:cNvSpPr>
            <a:spLocks noChangeArrowheads="1"/>
          </p:cNvSpPr>
          <p:nvPr/>
        </p:nvSpPr>
        <p:spPr bwMode="auto">
          <a:xfrm>
            <a:off x="533400" y="533400"/>
            <a:ext cx="6705600" cy="1600200"/>
          </a:xfrm>
          <a:prstGeom prst="wedgeRoundRectCallout">
            <a:avLst>
              <a:gd name="adj1" fmla="val -20574"/>
              <a:gd name="adj2" fmla="val 122023"/>
              <a:gd name="adj3" fmla="val 16667"/>
            </a:avLst>
          </a:prstGeom>
          <a:solidFill>
            <a:srgbClr val="CCFFFF">
              <a:alpha val="50000"/>
            </a:srgbClr>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a:cs typeface="Times New Roman" panose="02020603050405020304" pitchFamily="18" charset="0"/>
              </a:rPr>
              <a:t>“</a:t>
            </a:r>
            <a:r>
              <a:rPr lang="en-GB" altLang="en-US" sz="2000" b="1">
                <a:cs typeface="Times New Roman" panose="02020603050405020304" pitchFamily="18" charset="0"/>
              </a:rPr>
              <a:t>Sociology</a:t>
            </a:r>
            <a:r>
              <a:rPr lang="en-GB" altLang="en-US" sz="2000">
                <a:cs typeface="Times New Roman" panose="02020603050405020304" pitchFamily="18" charset="0"/>
              </a:rPr>
              <a:t> is a </a:t>
            </a:r>
            <a:r>
              <a:rPr lang="en-GB" altLang="en-US" sz="2000" b="1">
                <a:cs typeface="Times New Roman" panose="02020603050405020304" pitchFamily="18" charset="0"/>
              </a:rPr>
              <a:t>social science</a:t>
            </a:r>
            <a:r>
              <a:rPr lang="en-GB" altLang="en-US" sz="2000">
                <a:cs typeface="Times New Roman" panose="02020603050405020304" pitchFamily="18" charset="0"/>
              </a:rPr>
              <a:t> concerned with the study of </a:t>
            </a:r>
            <a:r>
              <a:rPr lang="en-GB" altLang="en-US" sz="2000" b="1">
                <a:cs typeface="Times New Roman" panose="02020603050405020304" pitchFamily="18" charset="0"/>
              </a:rPr>
              <a:t>social relationships</a:t>
            </a:r>
            <a:r>
              <a:rPr lang="en-GB" altLang="en-US" sz="2000">
                <a:cs typeface="Times New Roman" panose="02020603050405020304" pitchFamily="18" charset="0"/>
              </a:rPr>
              <a:t> and the various ways these </a:t>
            </a:r>
            <a:r>
              <a:rPr lang="en-GB" altLang="en-US" sz="2000" b="1">
                <a:cs typeface="Times New Roman" panose="02020603050405020304" pitchFamily="18" charset="0"/>
              </a:rPr>
              <a:t>relationships are patterned</a:t>
            </a:r>
            <a:r>
              <a:rPr lang="en-GB" altLang="en-US" sz="2000">
                <a:cs typeface="Times New Roman" panose="02020603050405020304" pitchFamily="18" charset="0"/>
              </a:rPr>
              <a:t> in terms of our membership of </a:t>
            </a:r>
            <a:r>
              <a:rPr lang="en-GB" altLang="en-US" sz="2000" b="1">
                <a:cs typeface="Times New Roman" panose="02020603050405020304" pitchFamily="18" charset="0"/>
              </a:rPr>
              <a:t>social</a:t>
            </a:r>
            <a:r>
              <a:rPr lang="en-GB" altLang="en-US" sz="2000">
                <a:cs typeface="Times New Roman" panose="02020603050405020304" pitchFamily="18" charset="0"/>
              </a:rPr>
              <a:t> </a:t>
            </a:r>
            <a:r>
              <a:rPr lang="en-GB" altLang="en-US" sz="2000" b="1">
                <a:cs typeface="Times New Roman" panose="02020603050405020304" pitchFamily="18" charset="0"/>
              </a:rPr>
              <a:t>groups</a:t>
            </a:r>
            <a:r>
              <a:rPr lang="en-GB" altLang="en-US" sz="2000">
                <a:cs typeface="Times New Roman" panose="02020603050405020304" pitchFamily="18" charset="0"/>
              </a:rPr>
              <a:t>”.</a:t>
            </a:r>
            <a:endParaRPr lang="en-GB" altLang="en-US" sz="2000"/>
          </a:p>
          <a:p>
            <a:pPr algn="ctr"/>
            <a:endParaRPr lang="en-GB" altLang="en-US"/>
          </a:p>
        </p:txBody>
      </p:sp>
      <p:pic>
        <p:nvPicPr>
          <p:cNvPr id="5130" name="Picture 10" descr="C:\Web\Sociology Central\PowerPoint\wi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79663"/>
            <a:ext cx="4953000" cy="4214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afterEffect">
                                  <p:stCondLst>
                                    <p:cond delay="0"/>
                                  </p:stCondLst>
                                  <p:childTnLst>
                                    <p:set>
                                      <p:cBhvr>
                                        <p:cTn id="6" dur="1" fill="hold">
                                          <p:stCondLst>
                                            <p:cond delay="0"/>
                                          </p:stCondLst>
                                        </p:cTn>
                                        <p:tgtEl>
                                          <p:spTgt spid="5130"/>
                                        </p:tgtEl>
                                        <p:attrNameLst>
                                          <p:attrName>style.visibility</p:attrName>
                                        </p:attrNameLst>
                                      </p:cBhvr>
                                      <p:to>
                                        <p:strVal val="visible"/>
                                      </p:to>
                                    </p:set>
                                    <p:anim calcmode="lin" valueType="num">
                                      <p:cBhvr additive="base">
                                        <p:cTn id="7" dur="500"/>
                                        <p:tgtEl>
                                          <p:spTgt spid="5130"/>
                                        </p:tgtEl>
                                        <p:attrNameLst>
                                          <p:attrName>ppt_x</p:attrName>
                                        </p:attrNameLst>
                                      </p:cBhvr>
                                      <p:tavLst>
                                        <p:tav tm="0">
                                          <p:val>
                                            <p:strVal val="#ppt_x-#ppt_w*1.125000"/>
                                          </p:val>
                                        </p:tav>
                                        <p:tav tm="100000">
                                          <p:val>
                                            <p:strVal val="#ppt_x"/>
                                          </p:val>
                                        </p:tav>
                                      </p:tavLst>
                                    </p:anim>
                                    <p:animEffect transition="in" filter="wipe(right)">
                                      <p:cBhvr>
                                        <p:cTn id="8" dur="500"/>
                                        <p:tgtEl>
                                          <p:spTgt spid="5130"/>
                                        </p:tgtEl>
                                      </p:cBhvr>
                                    </p:animEffect>
                                  </p:childTnLst>
                                </p:cTn>
                              </p:par>
                            </p:childTnLst>
                          </p:cTn>
                        </p:par>
                        <p:par>
                          <p:cTn id="9" fill="hold" nodeType="afterGroup">
                            <p:stCondLst>
                              <p:cond delay="500"/>
                            </p:stCondLst>
                            <p:childTnLst>
                              <p:par>
                                <p:cTn id="10" presetID="23" presetClass="entr" presetSubtype="16" fill="hold" grpId="0" nodeType="afterEffect">
                                  <p:stCondLst>
                                    <p:cond delay="2000"/>
                                  </p:stCondLst>
                                  <p:childTnLst>
                                    <p:set>
                                      <p:cBhvr>
                                        <p:cTn id="11" dur="1" fill="hold">
                                          <p:stCondLst>
                                            <p:cond delay="0"/>
                                          </p:stCondLst>
                                        </p:cTn>
                                        <p:tgtEl>
                                          <p:spTgt spid="5129"/>
                                        </p:tgtEl>
                                        <p:attrNameLst>
                                          <p:attrName>style.visibility</p:attrName>
                                        </p:attrNameLst>
                                      </p:cBhvr>
                                      <p:to>
                                        <p:strVal val="visible"/>
                                      </p:to>
                                    </p:set>
                                    <p:anim calcmode="lin" valueType="num">
                                      <p:cBhvr>
                                        <p:cTn id="12" dur="500" fill="hold"/>
                                        <p:tgtEl>
                                          <p:spTgt spid="5129"/>
                                        </p:tgtEl>
                                        <p:attrNameLst>
                                          <p:attrName>ppt_w</p:attrName>
                                        </p:attrNameLst>
                                      </p:cBhvr>
                                      <p:tavLst>
                                        <p:tav tm="0">
                                          <p:val>
                                            <p:fltVal val="0"/>
                                          </p:val>
                                        </p:tav>
                                        <p:tav tm="100000">
                                          <p:val>
                                            <p:strVal val="#ppt_w"/>
                                          </p:val>
                                        </p:tav>
                                      </p:tavLst>
                                    </p:anim>
                                    <p:anim calcmode="lin" valueType="num">
                                      <p:cBhvr>
                                        <p:cTn id="13" dur="500" fill="hold"/>
                                        <p:tgtEl>
                                          <p:spTgt spid="5129"/>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5126"/>
                                        </p:tgtEl>
                                        <p:attrNameLst>
                                          <p:attrName>style.visibility</p:attrName>
                                        </p:attrNameLst>
                                      </p:cBhvr>
                                      <p:to>
                                        <p:strVal val="visible"/>
                                      </p:to>
                                    </p:set>
                                    <p:anim calcmode="lin" valueType="num">
                                      <p:cBhvr additive="base">
                                        <p:cTn id="18" dur="500"/>
                                        <p:tgtEl>
                                          <p:spTgt spid="5126"/>
                                        </p:tgtEl>
                                        <p:attrNameLst>
                                          <p:attrName>ppt_x</p:attrName>
                                        </p:attrNameLst>
                                      </p:cBhvr>
                                      <p:tavLst>
                                        <p:tav tm="0">
                                          <p:val>
                                            <p:strVal val="#ppt_x-#ppt_w*1.125000"/>
                                          </p:val>
                                        </p:tav>
                                        <p:tav tm="100000">
                                          <p:val>
                                            <p:strVal val="#ppt_x"/>
                                          </p:val>
                                        </p:tav>
                                      </p:tavLst>
                                    </p:anim>
                                    <p:animEffect transition="in" filter="wipe(right)">
                                      <p:cBhvr>
                                        <p:cTn id="19"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autoUpdateAnimBg="0"/>
      <p:bldP spid="512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67" name="Picture 23" descr="C:\Web\Sociology Central\PowerPoint\wis1.gif"/>
          <p:cNvPicPr>
            <a:picLocks noChangeAspect="1" noChangeArrowheads="1"/>
          </p:cNvPicPr>
          <p:nvPr/>
        </p:nvPicPr>
        <p:blipFill>
          <a:blip r:embed="rId4">
            <a:lum bright="-18000"/>
            <a:extLst>
              <a:ext uri="{28A0092B-C50C-407E-A947-70E740481C1C}">
                <a14:useLocalDpi xmlns:a14="http://schemas.microsoft.com/office/drawing/2010/main" val="0"/>
              </a:ext>
            </a:extLst>
          </a:blip>
          <a:srcRect/>
          <a:stretch>
            <a:fillRect/>
          </a:stretch>
        </p:blipFill>
        <p:spPr bwMode="auto">
          <a:xfrm>
            <a:off x="4419600" y="3810002"/>
            <a:ext cx="1449388" cy="2239963"/>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6165" name="Picture 21" descr="C:\Web\Sociology Central\PowerPoint\wis5.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962400"/>
            <a:ext cx="18288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6164" name="Picture 20" descr="C:\Web\Sociology Central\PowerPoint\wis4.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 y="563565"/>
            <a:ext cx="1679575" cy="2560637"/>
          </a:xfrm>
          <a:prstGeom prst="rect">
            <a:avLst/>
          </a:prstGeom>
          <a:noFill/>
          <a:extLst>
            <a:ext uri="{909E8E84-426E-40DD-AFC4-6F175D3DCCD1}">
              <a14:hiddenFill xmlns:a14="http://schemas.microsoft.com/office/drawing/2010/main">
                <a:solidFill>
                  <a:srgbClr val="FFFFFF"/>
                </a:solidFill>
              </a14:hiddenFill>
            </a:ext>
          </a:extLst>
        </p:spPr>
      </p:pic>
      <p:pic>
        <p:nvPicPr>
          <p:cNvPr id="6163" name="Picture 19" descr="C:\Web\Sociology Central\PowerPoint\wis3.gif"/>
          <p:cNvPicPr>
            <a:picLocks noChangeAspect="1" noChangeArrowheads="1"/>
          </p:cNvPicPr>
          <p:nvPr/>
        </p:nvPicPr>
        <p:blipFill>
          <a:blip r:embed="rId7">
            <a:lum bright="-12000"/>
            <a:extLst>
              <a:ext uri="{28A0092B-C50C-407E-A947-70E740481C1C}">
                <a14:useLocalDpi xmlns:a14="http://schemas.microsoft.com/office/drawing/2010/main" val="0"/>
              </a:ext>
            </a:extLst>
          </a:blip>
          <a:srcRect/>
          <a:stretch>
            <a:fillRect/>
          </a:stretch>
        </p:blipFill>
        <p:spPr bwMode="auto">
          <a:xfrm>
            <a:off x="6705600" y="4572002"/>
            <a:ext cx="2228850" cy="1958975"/>
          </a:xfrm>
          <a:prstGeom prst="rect">
            <a:avLst/>
          </a:prstGeom>
          <a:noFill/>
          <a:ln w="57150" cmpd="thinThick">
            <a:solidFill>
              <a:srgbClr val="FF6600"/>
            </a:solidFill>
            <a:miter lim="800000"/>
            <a:headEnd/>
            <a:tailEnd/>
          </a:ln>
          <a:extLst>
            <a:ext uri="{909E8E84-426E-40DD-AFC4-6F175D3DCCD1}">
              <a14:hiddenFill xmlns:a14="http://schemas.microsoft.com/office/drawing/2010/main">
                <a:solidFill>
                  <a:srgbClr val="FFFFFF"/>
                </a:solidFill>
              </a14:hiddenFill>
            </a:ext>
          </a:extLst>
        </p:spPr>
      </p:pic>
      <p:sp>
        <p:nvSpPr>
          <p:cNvPr id="6146" name="Text Box 2"/>
          <p:cNvSpPr txBox="1">
            <a:spLocks noChangeArrowheads="1"/>
          </p:cNvSpPr>
          <p:nvPr/>
        </p:nvSpPr>
        <p:spPr bwMode="auto">
          <a:xfrm>
            <a:off x="609600" y="2638427"/>
            <a:ext cx="4648200" cy="1019175"/>
          </a:xfrm>
          <a:prstGeom prst="rect">
            <a:avLst/>
          </a:prstGeom>
          <a:solidFill>
            <a:srgbClr val="FFFF99"/>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cs typeface="Times New Roman" panose="02020603050405020304" pitchFamily="18" charset="0"/>
              </a:rPr>
              <a:t>A  “social group” is a collection of individuals who interact – both formally and informally – with each other.</a:t>
            </a:r>
          </a:p>
        </p:txBody>
      </p:sp>
      <p:sp>
        <p:nvSpPr>
          <p:cNvPr id="6153" name="AutoShape 9"/>
          <p:cNvSpPr>
            <a:spLocks noChangeArrowheads="1"/>
          </p:cNvSpPr>
          <p:nvPr/>
        </p:nvSpPr>
        <p:spPr bwMode="auto">
          <a:xfrm>
            <a:off x="3657600" y="5486400"/>
            <a:ext cx="2667000" cy="1143000"/>
          </a:xfrm>
          <a:prstGeom prst="wedgeRectCallout">
            <a:avLst>
              <a:gd name="adj1" fmla="val -61903"/>
              <a:gd name="adj2" fmla="val -194028"/>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1800"/>
              <a:t>A </a:t>
            </a:r>
            <a:r>
              <a:rPr lang="en-GB" altLang="en-US" sz="1800" b="1"/>
              <a:t>Family</a:t>
            </a:r>
            <a:r>
              <a:rPr lang="en-GB" altLang="en-US" sz="1800"/>
              <a:t> Group</a:t>
            </a:r>
          </a:p>
          <a:p>
            <a:r>
              <a:rPr lang="en-GB" altLang="en-US" sz="1800"/>
              <a:t>People who are related by birth, marriage, etc.</a:t>
            </a:r>
          </a:p>
        </p:txBody>
      </p:sp>
      <p:sp>
        <p:nvSpPr>
          <p:cNvPr id="6154" name="AutoShape 10"/>
          <p:cNvSpPr>
            <a:spLocks noChangeArrowheads="1"/>
          </p:cNvSpPr>
          <p:nvPr/>
        </p:nvSpPr>
        <p:spPr bwMode="auto">
          <a:xfrm>
            <a:off x="1219200" y="685800"/>
            <a:ext cx="4267200" cy="1143000"/>
          </a:xfrm>
          <a:prstGeom prst="wedgeRectCallout">
            <a:avLst>
              <a:gd name="adj1" fmla="val -12500"/>
              <a:gd name="adj2" fmla="val 96250"/>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1800">
                <a:cs typeface="Times New Roman" panose="02020603050405020304" pitchFamily="18" charset="0"/>
              </a:rPr>
              <a:t>A </a:t>
            </a:r>
            <a:r>
              <a:rPr lang="en-GB" altLang="en-US" sz="1800" b="1">
                <a:cs typeface="Times New Roman" panose="02020603050405020304" pitchFamily="18" charset="0"/>
              </a:rPr>
              <a:t>Friendship</a:t>
            </a:r>
            <a:r>
              <a:rPr lang="en-GB" altLang="en-US" sz="1800">
                <a:cs typeface="Times New Roman" panose="02020603050405020304" pitchFamily="18" charset="0"/>
              </a:rPr>
              <a:t> Group</a:t>
            </a:r>
          </a:p>
          <a:p>
            <a:r>
              <a:rPr lang="en-GB" altLang="en-US" sz="1800">
                <a:cs typeface="Times New Roman" panose="02020603050405020304" pitchFamily="18" charset="0"/>
              </a:rPr>
              <a:t>Includes people who hang around together because they like each other</a:t>
            </a:r>
          </a:p>
        </p:txBody>
      </p:sp>
      <p:sp>
        <p:nvSpPr>
          <p:cNvPr id="6155" name="AutoShape 11"/>
          <p:cNvSpPr>
            <a:spLocks noChangeArrowheads="1"/>
          </p:cNvSpPr>
          <p:nvPr/>
        </p:nvSpPr>
        <p:spPr bwMode="auto">
          <a:xfrm>
            <a:off x="152400" y="5257800"/>
            <a:ext cx="3200400" cy="1371600"/>
          </a:xfrm>
          <a:prstGeom prst="wedgeRectCallout">
            <a:avLst>
              <a:gd name="adj1" fmla="val 14931"/>
              <a:gd name="adj2" fmla="val -153241"/>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1800">
                <a:cs typeface="Times New Roman" panose="02020603050405020304" pitchFamily="18" charset="0"/>
              </a:rPr>
              <a:t>An </a:t>
            </a:r>
            <a:r>
              <a:rPr lang="en-GB" altLang="en-US" sz="1800" b="1">
                <a:cs typeface="Times New Roman" panose="02020603050405020304" pitchFamily="18" charset="0"/>
              </a:rPr>
              <a:t>Educational</a:t>
            </a:r>
            <a:r>
              <a:rPr lang="en-GB" altLang="en-US" sz="1800">
                <a:cs typeface="Times New Roman" panose="02020603050405020304" pitchFamily="18" charset="0"/>
              </a:rPr>
              <a:t> Group</a:t>
            </a:r>
          </a:p>
          <a:p>
            <a:r>
              <a:rPr lang="en-GB" altLang="en-US" sz="1800">
                <a:cs typeface="Times New Roman" panose="02020603050405020304" pitchFamily="18" charset="0"/>
              </a:rPr>
              <a:t>Might include people studying together in the same school / college or class.</a:t>
            </a:r>
          </a:p>
        </p:txBody>
      </p:sp>
      <p:sp>
        <p:nvSpPr>
          <p:cNvPr id="6156" name="AutoShape 12"/>
          <p:cNvSpPr>
            <a:spLocks noChangeArrowheads="1"/>
          </p:cNvSpPr>
          <p:nvPr/>
        </p:nvSpPr>
        <p:spPr bwMode="auto">
          <a:xfrm>
            <a:off x="5638800" y="2209800"/>
            <a:ext cx="3276600" cy="1143000"/>
          </a:xfrm>
          <a:prstGeom prst="wedgeRectCallout">
            <a:avLst>
              <a:gd name="adj1" fmla="val -65454"/>
              <a:gd name="adj2" fmla="val 19861"/>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1800">
                <a:cs typeface="Times New Roman" panose="02020603050405020304" pitchFamily="18" charset="0"/>
              </a:rPr>
              <a:t>A </a:t>
            </a:r>
            <a:r>
              <a:rPr lang="en-GB" altLang="en-US" sz="1800" b="1">
                <a:cs typeface="Times New Roman" panose="02020603050405020304" pitchFamily="18" charset="0"/>
              </a:rPr>
              <a:t>Work</a:t>
            </a:r>
            <a:r>
              <a:rPr lang="en-GB" altLang="en-US" sz="1800">
                <a:cs typeface="Times New Roman" panose="02020603050405020304" pitchFamily="18" charset="0"/>
              </a:rPr>
              <a:t> Group</a:t>
            </a:r>
          </a:p>
          <a:p>
            <a:r>
              <a:rPr lang="en-GB" altLang="en-US" sz="1800">
                <a:cs typeface="Times New Roman" panose="02020603050405020304" pitchFamily="18" charset="0"/>
              </a:rPr>
              <a:t> Might include people who do the same type of job</a:t>
            </a:r>
            <a:r>
              <a:rPr lang="en-GB" altLang="en-US" sz="1800"/>
              <a:t>.</a:t>
            </a:r>
          </a:p>
          <a:p>
            <a:pPr algn="ctr"/>
            <a:endParaRPr lang="en-GB" altLang="en-US"/>
          </a:p>
        </p:txBody>
      </p:sp>
      <p:sp>
        <p:nvSpPr>
          <p:cNvPr id="6157" name="AutoShape 13"/>
          <p:cNvSpPr>
            <a:spLocks noChangeArrowheads="1"/>
          </p:cNvSpPr>
          <p:nvPr/>
        </p:nvSpPr>
        <p:spPr bwMode="auto">
          <a:xfrm>
            <a:off x="6248400" y="3581400"/>
            <a:ext cx="2514600" cy="1143000"/>
          </a:xfrm>
          <a:prstGeom prst="wedgeRectCallout">
            <a:avLst>
              <a:gd name="adj1" fmla="val -94130"/>
              <a:gd name="adj2" fmla="val -52639"/>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1800">
                <a:cs typeface="Times New Roman" panose="02020603050405020304" pitchFamily="18" charset="0"/>
              </a:rPr>
              <a:t>A </a:t>
            </a:r>
            <a:r>
              <a:rPr lang="en-GB" altLang="en-US" sz="1800" b="1">
                <a:cs typeface="Times New Roman" panose="02020603050405020304" pitchFamily="18" charset="0"/>
              </a:rPr>
              <a:t>Peer </a:t>
            </a:r>
            <a:r>
              <a:rPr lang="en-GB" altLang="en-US" sz="1800">
                <a:cs typeface="Times New Roman" panose="02020603050405020304" pitchFamily="18" charset="0"/>
              </a:rPr>
              <a:t>Group</a:t>
            </a:r>
          </a:p>
          <a:p>
            <a:r>
              <a:rPr lang="en-GB" altLang="en-US" sz="1800">
                <a:cs typeface="Times New Roman" panose="02020603050405020304" pitchFamily="18" charset="0"/>
              </a:rPr>
              <a:t>Includes  people of roughly the same age</a:t>
            </a:r>
            <a:r>
              <a:rPr lang="en-GB" altLang="en-US" sz="1800"/>
              <a:t> </a:t>
            </a:r>
          </a:p>
          <a:p>
            <a:pPr algn="ctr"/>
            <a:endParaRPr lang="en-GB" altLang="en-US"/>
          </a:p>
        </p:txBody>
      </p:sp>
      <p:pic>
        <p:nvPicPr>
          <p:cNvPr id="6170" name="work1">
            <a:hlinkClick r:id="" action="ppaction://media"/>
          </p:cNvPr>
          <p:cNvPicPr>
            <a:picLocks noChangeAspect="1" noChangeArrowheads="1"/>
          </p:cNvPicPr>
          <p:nvPr>
            <a:videoFile r:link="rId2"/>
            <p:extLst>
              <p:ext uri="{DAA4B4D4-6D71-4841-9C94-3DE7FCFB9230}">
                <p14:media xmlns:p14="http://schemas.microsoft.com/office/powerpoint/2010/main" r:link="rId1"/>
              </p:ext>
            </p:extLst>
          </p:nvPr>
        </p:nvPicPr>
        <p:blipFill>
          <a:blip r:embed="rId8"/>
          <a:srcRect/>
          <a:stretch>
            <a:fillRect/>
          </a:stretch>
        </p:blipFill>
        <p:spPr bwMode="auto">
          <a:xfrm>
            <a:off x="6172200" y="95250"/>
            <a:ext cx="2743200"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p:tgtEl>
                                          <p:spTgt spid="6146"/>
                                        </p:tgtEl>
                                        <p:attrNameLst>
                                          <p:attrName>ppt_y</p:attrName>
                                        </p:attrNameLst>
                                      </p:cBhvr>
                                      <p:tavLst>
                                        <p:tav tm="0">
                                          <p:val>
                                            <p:strVal val="#ppt_y+#ppt_h*1.125000"/>
                                          </p:val>
                                        </p:tav>
                                        <p:tav tm="100000">
                                          <p:val>
                                            <p:strVal val="#ppt_y"/>
                                          </p:val>
                                        </p:tav>
                                      </p:tavLst>
                                    </p:anim>
                                    <p:animEffect transition="in" filter="wipe(up)">
                                      <p:cBhvr>
                                        <p:cTn id="8" dur="500"/>
                                        <p:tgtEl>
                                          <p:spTgt spid="614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6154"/>
                                        </p:tgtEl>
                                        <p:attrNameLst>
                                          <p:attrName>style.visibility</p:attrName>
                                        </p:attrNameLst>
                                      </p:cBhvr>
                                      <p:to>
                                        <p:strVal val="visible"/>
                                      </p:to>
                                    </p:set>
                                    <p:anim calcmode="lin" valueType="num">
                                      <p:cBhvr additive="base">
                                        <p:cTn id="13" dur="500"/>
                                        <p:tgtEl>
                                          <p:spTgt spid="6154"/>
                                        </p:tgtEl>
                                        <p:attrNameLst>
                                          <p:attrName>ppt_y</p:attrName>
                                        </p:attrNameLst>
                                      </p:cBhvr>
                                      <p:tavLst>
                                        <p:tav tm="0">
                                          <p:val>
                                            <p:strVal val="#ppt_y-#ppt_h*1.125000"/>
                                          </p:val>
                                        </p:tav>
                                        <p:tav tm="100000">
                                          <p:val>
                                            <p:strVal val="#ppt_y"/>
                                          </p:val>
                                        </p:tav>
                                      </p:tavLst>
                                    </p:anim>
                                    <p:animEffect transition="in" filter="wipe(down)">
                                      <p:cBhvr>
                                        <p:cTn id="14" dur="500"/>
                                        <p:tgtEl>
                                          <p:spTgt spid="6154"/>
                                        </p:tgtEl>
                                      </p:cBhvr>
                                    </p:animEffect>
                                  </p:childTnLst>
                                </p:cTn>
                              </p:par>
                            </p:childTnLst>
                          </p:cTn>
                        </p:par>
                        <p:par>
                          <p:cTn id="15" fill="hold" nodeType="afterGroup">
                            <p:stCondLst>
                              <p:cond delay="500"/>
                            </p:stCondLst>
                            <p:childTnLst>
                              <p:par>
                                <p:cTn id="16" presetID="12" presetClass="entr" presetSubtype="4" fill="hold" nodeType="afterEffect">
                                  <p:stCondLst>
                                    <p:cond delay="0"/>
                                  </p:stCondLst>
                                  <p:childTnLst>
                                    <p:set>
                                      <p:cBhvr>
                                        <p:cTn id="17" dur="1" fill="hold">
                                          <p:stCondLst>
                                            <p:cond delay="0"/>
                                          </p:stCondLst>
                                        </p:cTn>
                                        <p:tgtEl>
                                          <p:spTgt spid="6164"/>
                                        </p:tgtEl>
                                        <p:attrNameLst>
                                          <p:attrName>style.visibility</p:attrName>
                                        </p:attrNameLst>
                                      </p:cBhvr>
                                      <p:to>
                                        <p:strVal val="visible"/>
                                      </p:to>
                                    </p:set>
                                    <p:anim calcmode="lin" valueType="num">
                                      <p:cBhvr additive="base">
                                        <p:cTn id="18" dur="500"/>
                                        <p:tgtEl>
                                          <p:spTgt spid="6164"/>
                                        </p:tgtEl>
                                        <p:attrNameLst>
                                          <p:attrName>ppt_y</p:attrName>
                                        </p:attrNameLst>
                                      </p:cBhvr>
                                      <p:tavLst>
                                        <p:tav tm="0">
                                          <p:val>
                                            <p:strVal val="#ppt_y+#ppt_h*1.125000"/>
                                          </p:val>
                                        </p:tav>
                                        <p:tav tm="100000">
                                          <p:val>
                                            <p:strVal val="#ppt_y"/>
                                          </p:val>
                                        </p:tav>
                                      </p:tavLst>
                                    </p:anim>
                                    <p:animEffect transition="in" filter="wipe(up)">
                                      <p:cBhvr>
                                        <p:cTn id="19" dur="500"/>
                                        <p:tgtEl>
                                          <p:spTgt spid="616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6155"/>
                                        </p:tgtEl>
                                        <p:attrNameLst>
                                          <p:attrName>style.visibility</p:attrName>
                                        </p:attrNameLst>
                                      </p:cBhvr>
                                      <p:to>
                                        <p:strVal val="visible"/>
                                      </p:to>
                                    </p:set>
                                    <p:anim calcmode="lin" valueType="num">
                                      <p:cBhvr additive="base">
                                        <p:cTn id="24" dur="500"/>
                                        <p:tgtEl>
                                          <p:spTgt spid="6155"/>
                                        </p:tgtEl>
                                        <p:attrNameLst>
                                          <p:attrName>ppt_y</p:attrName>
                                        </p:attrNameLst>
                                      </p:cBhvr>
                                      <p:tavLst>
                                        <p:tav tm="0">
                                          <p:val>
                                            <p:strVal val="#ppt_y+#ppt_h*1.125000"/>
                                          </p:val>
                                        </p:tav>
                                        <p:tav tm="100000">
                                          <p:val>
                                            <p:strVal val="#ppt_y"/>
                                          </p:val>
                                        </p:tav>
                                      </p:tavLst>
                                    </p:anim>
                                    <p:animEffect transition="in" filter="wipe(up)">
                                      <p:cBhvr>
                                        <p:cTn id="25" dur="500"/>
                                        <p:tgtEl>
                                          <p:spTgt spid="6155"/>
                                        </p:tgtEl>
                                      </p:cBhvr>
                                    </p:animEffect>
                                  </p:childTnLst>
                                </p:cTn>
                              </p:par>
                            </p:childTnLst>
                          </p:cTn>
                        </p:par>
                        <p:par>
                          <p:cTn id="26" fill="hold" nodeType="afterGroup">
                            <p:stCondLst>
                              <p:cond delay="500"/>
                            </p:stCondLst>
                            <p:childTnLst>
                              <p:par>
                                <p:cTn id="27" presetID="12" presetClass="entr" presetSubtype="4" fill="hold" nodeType="afterEffect">
                                  <p:stCondLst>
                                    <p:cond delay="0"/>
                                  </p:stCondLst>
                                  <p:childTnLst>
                                    <p:set>
                                      <p:cBhvr>
                                        <p:cTn id="28" dur="1" fill="hold">
                                          <p:stCondLst>
                                            <p:cond delay="0"/>
                                          </p:stCondLst>
                                        </p:cTn>
                                        <p:tgtEl>
                                          <p:spTgt spid="6165"/>
                                        </p:tgtEl>
                                        <p:attrNameLst>
                                          <p:attrName>style.visibility</p:attrName>
                                        </p:attrNameLst>
                                      </p:cBhvr>
                                      <p:to>
                                        <p:strVal val="visible"/>
                                      </p:to>
                                    </p:set>
                                    <p:anim calcmode="lin" valueType="num">
                                      <p:cBhvr additive="base">
                                        <p:cTn id="29" dur="500"/>
                                        <p:tgtEl>
                                          <p:spTgt spid="6165"/>
                                        </p:tgtEl>
                                        <p:attrNameLst>
                                          <p:attrName>ppt_y</p:attrName>
                                        </p:attrNameLst>
                                      </p:cBhvr>
                                      <p:tavLst>
                                        <p:tav tm="0">
                                          <p:val>
                                            <p:strVal val="#ppt_y+#ppt_h*1.125000"/>
                                          </p:val>
                                        </p:tav>
                                        <p:tav tm="100000">
                                          <p:val>
                                            <p:strVal val="#ppt_y"/>
                                          </p:val>
                                        </p:tav>
                                      </p:tavLst>
                                    </p:anim>
                                    <p:animEffect transition="in" filter="wipe(up)">
                                      <p:cBhvr>
                                        <p:cTn id="30" dur="500"/>
                                        <p:tgtEl>
                                          <p:spTgt spid="61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6153"/>
                                        </p:tgtEl>
                                        <p:attrNameLst>
                                          <p:attrName>style.visibility</p:attrName>
                                        </p:attrNameLst>
                                      </p:cBhvr>
                                      <p:to>
                                        <p:strVal val="visible"/>
                                      </p:to>
                                    </p:set>
                                    <p:anim calcmode="lin" valueType="num">
                                      <p:cBhvr additive="base">
                                        <p:cTn id="35" dur="500"/>
                                        <p:tgtEl>
                                          <p:spTgt spid="6153"/>
                                        </p:tgtEl>
                                        <p:attrNameLst>
                                          <p:attrName>ppt_y</p:attrName>
                                        </p:attrNameLst>
                                      </p:cBhvr>
                                      <p:tavLst>
                                        <p:tav tm="0">
                                          <p:val>
                                            <p:strVal val="#ppt_y+#ppt_h*1.125000"/>
                                          </p:val>
                                        </p:tav>
                                        <p:tav tm="100000">
                                          <p:val>
                                            <p:strVal val="#ppt_y"/>
                                          </p:val>
                                        </p:tav>
                                      </p:tavLst>
                                    </p:anim>
                                    <p:animEffect transition="in" filter="wipe(up)">
                                      <p:cBhvr>
                                        <p:cTn id="36" dur="500"/>
                                        <p:tgtEl>
                                          <p:spTgt spid="6153"/>
                                        </p:tgtEl>
                                      </p:cBhvr>
                                    </p:animEffect>
                                  </p:childTnLst>
                                </p:cTn>
                              </p:par>
                            </p:childTnLst>
                          </p:cTn>
                        </p:par>
                        <p:par>
                          <p:cTn id="37" fill="hold" nodeType="afterGroup">
                            <p:stCondLst>
                              <p:cond delay="500"/>
                            </p:stCondLst>
                            <p:childTnLst>
                              <p:par>
                                <p:cTn id="38" presetID="12" presetClass="entr" presetSubtype="4" fill="hold" nodeType="afterEffect">
                                  <p:stCondLst>
                                    <p:cond delay="0"/>
                                  </p:stCondLst>
                                  <p:childTnLst>
                                    <p:set>
                                      <p:cBhvr>
                                        <p:cTn id="39" dur="1" fill="hold">
                                          <p:stCondLst>
                                            <p:cond delay="0"/>
                                          </p:stCondLst>
                                        </p:cTn>
                                        <p:tgtEl>
                                          <p:spTgt spid="6167"/>
                                        </p:tgtEl>
                                        <p:attrNameLst>
                                          <p:attrName>style.visibility</p:attrName>
                                        </p:attrNameLst>
                                      </p:cBhvr>
                                      <p:to>
                                        <p:strVal val="visible"/>
                                      </p:to>
                                    </p:set>
                                    <p:anim calcmode="lin" valueType="num">
                                      <p:cBhvr additive="base">
                                        <p:cTn id="40" dur="500"/>
                                        <p:tgtEl>
                                          <p:spTgt spid="6167"/>
                                        </p:tgtEl>
                                        <p:attrNameLst>
                                          <p:attrName>ppt_y</p:attrName>
                                        </p:attrNameLst>
                                      </p:cBhvr>
                                      <p:tavLst>
                                        <p:tav tm="0">
                                          <p:val>
                                            <p:strVal val="#ppt_y+#ppt_h*1.125000"/>
                                          </p:val>
                                        </p:tav>
                                        <p:tav tm="100000">
                                          <p:val>
                                            <p:strVal val="#ppt_y"/>
                                          </p:val>
                                        </p:tav>
                                      </p:tavLst>
                                    </p:anim>
                                    <p:animEffect transition="in" filter="wipe(up)">
                                      <p:cBhvr>
                                        <p:cTn id="41" dur="500"/>
                                        <p:tgtEl>
                                          <p:spTgt spid="616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2" presetClass="entr" presetSubtype="2" fill="hold" grpId="0" nodeType="clickEffect">
                                  <p:stCondLst>
                                    <p:cond delay="0"/>
                                  </p:stCondLst>
                                  <p:childTnLst>
                                    <p:set>
                                      <p:cBhvr>
                                        <p:cTn id="45" dur="1" fill="hold">
                                          <p:stCondLst>
                                            <p:cond delay="0"/>
                                          </p:stCondLst>
                                        </p:cTn>
                                        <p:tgtEl>
                                          <p:spTgt spid="6157"/>
                                        </p:tgtEl>
                                        <p:attrNameLst>
                                          <p:attrName>style.visibility</p:attrName>
                                        </p:attrNameLst>
                                      </p:cBhvr>
                                      <p:to>
                                        <p:strVal val="visible"/>
                                      </p:to>
                                    </p:set>
                                    <p:anim calcmode="lin" valueType="num">
                                      <p:cBhvr additive="base">
                                        <p:cTn id="46" dur="500"/>
                                        <p:tgtEl>
                                          <p:spTgt spid="6157"/>
                                        </p:tgtEl>
                                        <p:attrNameLst>
                                          <p:attrName>ppt_x</p:attrName>
                                        </p:attrNameLst>
                                      </p:cBhvr>
                                      <p:tavLst>
                                        <p:tav tm="0">
                                          <p:val>
                                            <p:strVal val="#ppt_x+#ppt_w*1.125000"/>
                                          </p:val>
                                        </p:tav>
                                        <p:tav tm="100000">
                                          <p:val>
                                            <p:strVal val="#ppt_x"/>
                                          </p:val>
                                        </p:tav>
                                      </p:tavLst>
                                    </p:anim>
                                    <p:animEffect transition="in" filter="wipe(left)">
                                      <p:cBhvr>
                                        <p:cTn id="47" dur="500"/>
                                        <p:tgtEl>
                                          <p:spTgt spid="6157"/>
                                        </p:tgtEl>
                                      </p:cBhvr>
                                    </p:animEffect>
                                  </p:childTnLst>
                                </p:cTn>
                              </p:par>
                            </p:childTnLst>
                          </p:cTn>
                        </p:par>
                        <p:par>
                          <p:cTn id="48" fill="hold" nodeType="afterGroup">
                            <p:stCondLst>
                              <p:cond delay="500"/>
                            </p:stCondLst>
                            <p:childTnLst>
                              <p:par>
                                <p:cTn id="49" presetID="12" presetClass="entr" presetSubtype="4" fill="hold" nodeType="afterEffect">
                                  <p:stCondLst>
                                    <p:cond delay="0"/>
                                  </p:stCondLst>
                                  <p:childTnLst>
                                    <p:set>
                                      <p:cBhvr>
                                        <p:cTn id="50" dur="1" fill="hold">
                                          <p:stCondLst>
                                            <p:cond delay="0"/>
                                          </p:stCondLst>
                                        </p:cTn>
                                        <p:tgtEl>
                                          <p:spTgt spid="6163"/>
                                        </p:tgtEl>
                                        <p:attrNameLst>
                                          <p:attrName>style.visibility</p:attrName>
                                        </p:attrNameLst>
                                      </p:cBhvr>
                                      <p:to>
                                        <p:strVal val="visible"/>
                                      </p:to>
                                    </p:set>
                                    <p:anim calcmode="lin" valueType="num">
                                      <p:cBhvr additive="base">
                                        <p:cTn id="51" dur="500"/>
                                        <p:tgtEl>
                                          <p:spTgt spid="6163"/>
                                        </p:tgtEl>
                                        <p:attrNameLst>
                                          <p:attrName>ppt_y</p:attrName>
                                        </p:attrNameLst>
                                      </p:cBhvr>
                                      <p:tavLst>
                                        <p:tav tm="0">
                                          <p:val>
                                            <p:strVal val="#ppt_y+#ppt_h*1.125000"/>
                                          </p:val>
                                        </p:tav>
                                        <p:tav tm="100000">
                                          <p:val>
                                            <p:strVal val="#ppt_y"/>
                                          </p:val>
                                        </p:tav>
                                      </p:tavLst>
                                    </p:anim>
                                    <p:animEffect transition="in" filter="wipe(up)">
                                      <p:cBhvr>
                                        <p:cTn id="52" dur="500"/>
                                        <p:tgtEl>
                                          <p:spTgt spid="61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2" fill="hold" grpId="0" nodeType="clickEffect">
                                  <p:stCondLst>
                                    <p:cond delay="0"/>
                                  </p:stCondLst>
                                  <p:childTnLst>
                                    <p:set>
                                      <p:cBhvr>
                                        <p:cTn id="56" dur="1" fill="hold">
                                          <p:stCondLst>
                                            <p:cond delay="0"/>
                                          </p:stCondLst>
                                        </p:cTn>
                                        <p:tgtEl>
                                          <p:spTgt spid="6156"/>
                                        </p:tgtEl>
                                        <p:attrNameLst>
                                          <p:attrName>style.visibility</p:attrName>
                                        </p:attrNameLst>
                                      </p:cBhvr>
                                      <p:to>
                                        <p:strVal val="visible"/>
                                      </p:to>
                                    </p:set>
                                    <p:anim calcmode="lin" valueType="num">
                                      <p:cBhvr additive="base">
                                        <p:cTn id="57" dur="500"/>
                                        <p:tgtEl>
                                          <p:spTgt spid="6156"/>
                                        </p:tgtEl>
                                        <p:attrNameLst>
                                          <p:attrName>ppt_x</p:attrName>
                                        </p:attrNameLst>
                                      </p:cBhvr>
                                      <p:tavLst>
                                        <p:tav tm="0">
                                          <p:val>
                                            <p:strVal val="#ppt_x+#ppt_w*1.125000"/>
                                          </p:val>
                                        </p:tav>
                                        <p:tav tm="100000">
                                          <p:val>
                                            <p:strVal val="#ppt_x"/>
                                          </p:val>
                                        </p:tav>
                                      </p:tavLst>
                                    </p:anim>
                                    <p:animEffect transition="in" filter="wipe(left)">
                                      <p:cBhvr>
                                        <p:cTn id="58" dur="500"/>
                                        <p:tgtEl>
                                          <p:spTgt spid="6156"/>
                                        </p:tgtEl>
                                      </p:cBhvr>
                                    </p:animEffect>
                                  </p:childTnLst>
                                </p:cTn>
                              </p:par>
                            </p:childTnLst>
                          </p:cTn>
                        </p:par>
                        <p:par>
                          <p:cTn id="59" fill="hold" nodeType="afterGroup">
                            <p:stCondLst>
                              <p:cond delay="500"/>
                            </p:stCondLst>
                            <p:childTnLst>
                              <p:par>
                                <p:cTn id="60" presetID="1" presetClass="mediacall" presetSubtype="0" fill="hold" nodeType="afterEffect">
                                  <p:stCondLst>
                                    <p:cond delay="0"/>
                                  </p:stCondLst>
                                  <p:childTnLst>
                                    <p:cmd type="call" cmd="playFrom(0.0)">
                                      <p:cBhvr>
                                        <p:cTn id="61" dur="1" fill="hold"/>
                                        <p:tgtEl>
                                          <p:spTgt spid="617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62" fill="remove" display="0">
                  <p:stCondLst>
                    <p:cond delay="indefinite"/>
                  </p:stCondLst>
                </p:cTn>
                <p:tgtEl>
                  <p:spTgt spid="6170"/>
                </p:tgtEl>
              </p:cMediaNode>
            </p:video>
            <p:seq concurrent="1" nextAc="seek">
              <p:cTn id="63" restart="whenNotActive" fill="hold" evtFilter="cancelBubble" nodeType="interactiveSeq">
                <p:stCondLst>
                  <p:cond evt="onClick" delay="0">
                    <p:tgtEl>
                      <p:spTgt spid="6170"/>
                    </p:tgtEl>
                  </p:cond>
                </p:stCondLst>
                <p:endSync evt="end" delay="0">
                  <p:rtn val="all"/>
                </p:endSync>
                <p:childTnLst>
                  <p:par>
                    <p:cTn id="64" fill="hold" nodeType="clickPar">
                      <p:stCondLst>
                        <p:cond delay="0"/>
                      </p:stCondLst>
                      <p:childTnLst>
                        <p:par>
                          <p:cTn id="65" fill="hold" nodeType="withGroup">
                            <p:stCondLst>
                              <p:cond delay="0"/>
                            </p:stCondLst>
                            <p:childTnLst>
                              <p:par>
                                <p:cTn id="66" presetID="2" presetClass="mediacall" presetSubtype="0" fill="hold" nodeType="clickEffect">
                                  <p:stCondLst>
                                    <p:cond delay="0"/>
                                  </p:stCondLst>
                                  <p:childTnLst>
                                    <p:cmd type="call" cmd="togglePause">
                                      <p:cBhvr>
                                        <p:cTn id="67" dur="1" fill="hold"/>
                                        <p:tgtEl>
                                          <p:spTgt spid="6170"/>
                                        </p:tgtEl>
                                      </p:cBhvr>
                                    </p:cmd>
                                  </p:childTnLst>
                                </p:cTn>
                              </p:par>
                            </p:childTnLst>
                          </p:cTn>
                        </p:par>
                      </p:childTnLst>
                    </p:cTn>
                  </p:par>
                </p:childTnLst>
              </p:cTn>
              <p:nextCondLst>
                <p:cond evt="onClick" delay="0">
                  <p:tgtEl>
                    <p:spTgt spid="6170"/>
                  </p:tgtEl>
                </p:cond>
              </p:nextCondLst>
            </p:seq>
          </p:childTnLst>
        </p:cTn>
      </p:par>
    </p:tnLst>
    <p:bldLst>
      <p:bldP spid="6146" grpId="0" animBg="1" autoUpdateAnimBg="0"/>
      <p:bldP spid="6153" grpId="0" animBg="1" autoUpdateAnimBg="0"/>
      <p:bldP spid="6154" grpId="0" animBg="1" autoUpdateAnimBg="0"/>
      <p:bldP spid="6155" grpId="0" animBg="1" autoUpdateAnimBg="0"/>
      <p:bldP spid="6156" grpId="0" animBg="1" autoUpdateAnimBg="0"/>
      <p:bldP spid="6157"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2"/>
          <p:cNvSpPr>
            <a:spLocks noChangeArrowheads="1"/>
          </p:cNvSpPr>
          <p:nvPr/>
        </p:nvSpPr>
        <p:spPr bwMode="auto">
          <a:xfrm>
            <a:off x="1524000" y="914400"/>
            <a:ext cx="5791200" cy="4953000"/>
          </a:xfrm>
          <a:prstGeom prst="ellipse">
            <a:avLst/>
          </a:prstGeom>
          <a:solidFill>
            <a:srgbClr val="000080">
              <a:alpha val="50000"/>
            </a:srgbClr>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Oval 4"/>
          <p:cNvSpPr>
            <a:spLocks noChangeArrowheads="1"/>
          </p:cNvSpPr>
          <p:nvPr/>
        </p:nvSpPr>
        <p:spPr bwMode="auto">
          <a:xfrm>
            <a:off x="2133600" y="1447800"/>
            <a:ext cx="4572000" cy="3886200"/>
          </a:xfrm>
          <a:prstGeom prst="ellipse">
            <a:avLst/>
          </a:prstGeom>
          <a:solidFill>
            <a:srgbClr val="3366FF">
              <a:alpha val="50000"/>
            </a:srgbClr>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Text Box 3"/>
          <p:cNvSpPr txBox="1">
            <a:spLocks noChangeArrowheads="1"/>
          </p:cNvSpPr>
          <p:nvPr/>
        </p:nvSpPr>
        <p:spPr bwMode="auto">
          <a:xfrm>
            <a:off x="6019800" y="381002"/>
            <a:ext cx="22098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Social Groups…</a:t>
            </a:r>
          </a:p>
        </p:txBody>
      </p:sp>
      <p:sp>
        <p:nvSpPr>
          <p:cNvPr id="7173" name="Oval 5"/>
          <p:cNvSpPr>
            <a:spLocks noChangeArrowheads="1"/>
          </p:cNvSpPr>
          <p:nvPr/>
        </p:nvSpPr>
        <p:spPr bwMode="auto">
          <a:xfrm>
            <a:off x="2743200" y="2057400"/>
            <a:ext cx="3352800" cy="2743200"/>
          </a:xfrm>
          <a:prstGeom prst="ellipse">
            <a:avLst/>
          </a:prstGeom>
          <a:solidFill>
            <a:srgbClr val="00CCFF">
              <a:alpha val="50000"/>
            </a:srgbClr>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Oval 6"/>
          <p:cNvSpPr>
            <a:spLocks noChangeArrowheads="1"/>
          </p:cNvSpPr>
          <p:nvPr/>
        </p:nvSpPr>
        <p:spPr bwMode="auto">
          <a:xfrm>
            <a:off x="3429000" y="2667000"/>
            <a:ext cx="2057400" cy="1524000"/>
          </a:xfrm>
          <a:prstGeom prst="ellipse">
            <a:avLst/>
          </a:prstGeom>
          <a:solidFill>
            <a:srgbClr val="99CCFF">
              <a:alpha val="50000"/>
            </a:srgbClr>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9" name="Text Box 11"/>
          <p:cNvSpPr txBox="1">
            <a:spLocks noChangeArrowheads="1"/>
          </p:cNvSpPr>
          <p:nvPr/>
        </p:nvSpPr>
        <p:spPr bwMode="auto">
          <a:xfrm>
            <a:off x="3886200" y="974727"/>
            <a:ext cx="12954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solidFill>
                  <a:schemeClr val="bg1"/>
                </a:solidFill>
                <a:effectLst>
                  <a:outerShdw blurRad="38100" dist="38100" dir="2700000" algn="tl">
                    <a:srgbClr val="000000"/>
                  </a:outerShdw>
                </a:effectLst>
              </a:rPr>
              <a:t>Society</a:t>
            </a:r>
          </a:p>
        </p:txBody>
      </p:sp>
      <p:sp>
        <p:nvSpPr>
          <p:cNvPr id="7180" name="Text Box 12"/>
          <p:cNvSpPr txBox="1">
            <a:spLocks noChangeArrowheads="1"/>
          </p:cNvSpPr>
          <p:nvPr/>
        </p:nvSpPr>
        <p:spPr bwMode="auto">
          <a:xfrm>
            <a:off x="3657600" y="1584327"/>
            <a:ext cx="16002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solidFill>
                  <a:srgbClr val="FFFF00"/>
                </a:solidFill>
                <a:effectLst>
                  <a:outerShdw blurRad="38100" dist="38100" dir="2700000" algn="tl">
                    <a:srgbClr val="000000"/>
                  </a:outerShdw>
                </a:effectLst>
              </a:rPr>
              <a:t>Institutions</a:t>
            </a:r>
          </a:p>
        </p:txBody>
      </p:sp>
      <p:sp>
        <p:nvSpPr>
          <p:cNvPr id="7181" name="Text Box 13"/>
          <p:cNvSpPr txBox="1">
            <a:spLocks noChangeArrowheads="1"/>
          </p:cNvSpPr>
          <p:nvPr/>
        </p:nvSpPr>
        <p:spPr bwMode="auto">
          <a:xfrm>
            <a:off x="3657600" y="2286002"/>
            <a:ext cx="20574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Small Groups</a:t>
            </a:r>
          </a:p>
        </p:txBody>
      </p:sp>
      <p:sp>
        <p:nvSpPr>
          <p:cNvPr id="7182" name="Text Box 14"/>
          <p:cNvSpPr txBox="1">
            <a:spLocks noChangeArrowheads="1"/>
          </p:cNvSpPr>
          <p:nvPr/>
        </p:nvSpPr>
        <p:spPr bwMode="auto">
          <a:xfrm>
            <a:off x="3733800" y="3200402"/>
            <a:ext cx="15240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Individuals</a:t>
            </a:r>
          </a:p>
        </p:txBody>
      </p:sp>
      <p:sp>
        <p:nvSpPr>
          <p:cNvPr id="7183" name="AutoShape 15"/>
          <p:cNvSpPr>
            <a:spLocks noChangeArrowheads="1"/>
          </p:cNvSpPr>
          <p:nvPr/>
        </p:nvSpPr>
        <p:spPr bwMode="auto">
          <a:xfrm>
            <a:off x="7010400" y="1066800"/>
            <a:ext cx="1828800" cy="914400"/>
          </a:xfrm>
          <a:prstGeom prst="wedgeRectCallout">
            <a:avLst>
              <a:gd name="adj1" fmla="val -163194"/>
              <a:gd name="adj2" fmla="val -40278"/>
            </a:avLst>
          </a:prstGeom>
          <a:solidFill>
            <a:srgbClr val="CCFFCC"/>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t>The largest group to which we usually belong…</a:t>
            </a:r>
          </a:p>
        </p:txBody>
      </p:sp>
      <p:sp>
        <p:nvSpPr>
          <p:cNvPr id="7184" name="AutoShape 16"/>
          <p:cNvSpPr>
            <a:spLocks noChangeArrowheads="1"/>
          </p:cNvSpPr>
          <p:nvPr/>
        </p:nvSpPr>
        <p:spPr bwMode="auto">
          <a:xfrm>
            <a:off x="533400" y="5105400"/>
            <a:ext cx="2514600" cy="1066800"/>
          </a:xfrm>
          <a:prstGeom prst="wedgeRectCallout">
            <a:avLst>
              <a:gd name="adj1" fmla="val 72727"/>
              <a:gd name="adj2" fmla="val -347917"/>
            </a:avLst>
          </a:prstGeom>
          <a:solidFill>
            <a:srgbClr val="99CC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t>Institutions are stable patterns of group behaviour that persist over long periods of time</a:t>
            </a:r>
          </a:p>
        </p:txBody>
      </p:sp>
      <p:sp>
        <p:nvSpPr>
          <p:cNvPr id="7186" name="AutoShape 18"/>
          <p:cNvSpPr>
            <a:spLocks noChangeArrowheads="1"/>
          </p:cNvSpPr>
          <p:nvPr/>
        </p:nvSpPr>
        <p:spPr bwMode="auto">
          <a:xfrm>
            <a:off x="7315200" y="3886200"/>
            <a:ext cx="1524000" cy="990600"/>
          </a:xfrm>
          <a:prstGeom prst="wedgeRectCallout">
            <a:avLst>
              <a:gd name="adj1" fmla="val -174273"/>
              <a:gd name="adj2" fmla="val -173398"/>
            </a:avLst>
          </a:prstGeom>
          <a:solidFill>
            <a:srgbClr val="FFFF9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t>Groups, such as families, peer and friendship groups, etc.</a:t>
            </a:r>
          </a:p>
        </p:txBody>
      </p:sp>
      <p:sp>
        <p:nvSpPr>
          <p:cNvPr id="7188" name="Text Box 20"/>
          <p:cNvSpPr txBox="1">
            <a:spLocks noChangeArrowheads="1"/>
          </p:cNvSpPr>
          <p:nvPr/>
        </p:nvSpPr>
        <p:spPr bwMode="auto">
          <a:xfrm>
            <a:off x="5334000" y="3962402"/>
            <a:ext cx="990600" cy="409575"/>
          </a:xfrm>
          <a:prstGeom prst="rect">
            <a:avLst/>
          </a:prstGeom>
          <a:solidFill>
            <a:srgbClr val="FFCC99">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t>Action</a:t>
            </a:r>
          </a:p>
        </p:txBody>
      </p:sp>
      <p:sp>
        <p:nvSpPr>
          <p:cNvPr id="7191" name="AutoShape 23"/>
          <p:cNvSpPr>
            <a:spLocks noChangeArrowheads="1"/>
          </p:cNvSpPr>
          <p:nvPr/>
        </p:nvSpPr>
        <p:spPr bwMode="auto">
          <a:xfrm>
            <a:off x="2895600" y="914400"/>
            <a:ext cx="762000" cy="3124200"/>
          </a:xfrm>
          <a:prstGeom prst="curvedRightArrow">
            <a:avLst>
              <a:gd name="adj1" fmla="val 82000"/>
              <a:gd name="adj2" fmla="val 164000"/>
              <a:gd name="adj3" fmla="val 33333"/>
            </a:avLst>
          </a:prstGeom>
          <a:solidFill>
            <a:srgbClr val="FF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2" name="AutoShape 24"/>
          <p:cNvSpPr>
            <a:spLocks noChangeArrowheads="1"/>
          </p:cNvSpPr>
          <p:nvPr/>
        </p:nvSpPr>
        <p:spPr bwMode="auto">
          <a:xfrm rot="10800000">
            <a:off x="5181600" y="685800"/>
            <a:ext cx="762000" cy="3124200"/>
          </a:xfrm>
          <a:prstGeom prst="curvedRightArrow">
            <a:avLst>
              <a:gd name="adj1" fmla="val 82000"/>
              <a:gd name="adj2" fmla="val 164000"/>
              <a:gd name="adj3" fmla="val 33333"/>
            </a:avLst>
          </a:prstGeom>
          <a:solidFill>
            <a:srgbClr val="0000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Text Box 26"/>
          <p:cNvSpPr txBox="1">
            <a:spLocks noChangeArrowheads="1"/>
          </p:cNvSpPr>
          <p:nvPr/>
        </p:nvSpPr>
        <p:spPr bwMode="auto">
          <a:xfrm>
            <a:off x="152400" y="914400"/>
            <a:ext cx="2362200" cy="3263900"/>
          </a:xfrm>
          <a:prstGeom prst="rect">
            <a:avLst/>
          </a:prstGeom>
          <a:solidFill>
            <a:srgbClr val="FFFF9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sz="1800"/>
          </a:p>
          <a:p>
            <a:r>
              <a:rPr lang="en-GB" altLang="en-US" sz="1800"/>
              <a:t>Our relationships are based on (or structured by) both formal and informal rules. “Society” therefore, represents a totality of relationships that imposes rules upon our behaviour.</a:t>
            </a:r>
          </a:p>
        </p:txBody>
      </p:sp>
      <p:sp>
        <p:nvSpPr>
          <p:cNvPr id="7187" name="Text Box 19"/>
          <p:cNvSpPr txBox="1">
            <a:spLocks noChangeArrowheads="1"/>
          </p:cNvSpPr>
          <p:nvPr/>
        </p:nvSpPr>
        <p:spPr bwMode="auto">
          <a:xfrm>
            <a:off x="1752600" y="914402"/>
            <a:ext cx="1371600" cy="409575"/>
          </a:xfrm>
          <a:prstGeom prst="rect">
            <a:avLst/>
          </a:prstGeom>
          <a:solidFill>
            <a:srgbClr val="FFFF99">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solidFill>
                  <a:srgbClr val="FF3300"/>
                </a:solidFill>
              </a:rPr>
              <a:t>Structure</a:t>
            </a:r>
          </a:p>
        </p:txBody>
      </p:sp>
      <p:sp>
        <p:nvSpPr>
          <p:cNvPr id="7196" name="AutoShape 28"/>
          <p:cNvSpPr>
            <a:spLocks/>
          </p:cNvSpPr>
          <p:nvPr/>
        </p:nvSpPr>
        <p:spPr bwMode="auto">
          <a:xfrm>
            <a:off x="3962400" y="5614990"/>
            <a:ext cx="4876800" cy="928687"/>
          </a:xfrm>
          <a:prstGeom prst="borderCallout2">
            <a:avLst>
              <a:gd name="adj1" fmla="val 12306"/>
              <a:gd name="adj2" fmla="val -1565"/>
              <a:gd name="adj3" fmla="val 12306"/>
              <a:gd name="adj4" fmla="val -12144"/>
              <a:gd name="adj5" fmla="val -1708"/>
              <a:gd name="adj6" fmla="val -20019"/>
            </a:avLst>
          </a:prstGeom>
          <a:solidFill>
            <a:srgbClr val="CCFFCC"/>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t>The main types of institutional groups in our society are:</a:t>
            </a:r>
          </a:p>
          <a:p>
            <a:r>
              <a:rPr lang="en-GB" altLang="en-US" b="1"/>
              <a:t>Family and Kinship</a:t>
            </a:r>
            <a:r>
              <a:rPr lang="en-GB" altLang="en-US"/>
              <a:t>, </a:t>
            </a:r>
            <a:r>
              <a:rPr lang="en-GB" altLang="en-US" b="1"/>
              <a:t>Government</a:t>
            </a:r>
            <a:r>
              <a:rPr lang="en-GB" altLang="en-US"/>
              <a:t>, </a:t>
            </a:r>
            <a:r>
              <a:rPr lang="en-GB" altLang="en-US" b="1"/>
              <a:t>Work</a:t>
            </a:r>
            <a:r>
              <a:rPr lang="en-GB" altLang="en-US"/>
              <a:t> and </a:t>
            </a:r>
            <a:r>
              <a:rPr lang="en-GB" altLang="en-US" b="1"/>
              <a:t>cultural institutions</a:t>
            </a:r>
            <a:r>
              <a:rPr lang="en-GB" altLang="en-US"/>
              <a:t> such as the </a:t>
            </a:r>
            <a:r>
              <a:rPr lang="en-GB" altLang="en-US" b="1"/>
              <a:t>media</a:t>
            </a:r>
            <a:r>
              <a:rPr lang="en-GB" altLang="en-US"/>
              <a:t>, </a:t>
            </a:r>
            <a:r>
              <a:rPr lang="en-GB" altLang="en-US" b="1"/>
              <a:t>education</a:t>
            </a:r>
            <a:r>
              <a:rPr lang="en-GB" altLang="en-US"/>
              <a:t>, and </a:t>
            </a:r>
            <a:r>
              <a:rPr lang="en-GB" altLang="en-US" b="1"/>
              <a:t>religion</a:t>
            </a:r>
            <a:r>
              <a:rPr lang="en-GB" alt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p:tgtEl>
                                          <p:spTgt spid="7171"/>
                                        </p:tgtEl>
                                        <p:attrNameLst>
                                          <p:attrName>ppt_y</p:attrName>
                                        </p:attrNameLst>
                                      </p:cBhvr>
                                      <p:tavLst>
                                        <p:tav tm="0">
                                          <p:val>
                                            <p:strVal val="#ppt_y+#ppt_h*1.125000"/>
                                          </p:val>
                                        </p:tav>
                                        <p:tav tm="100000">
                                          <p:val>
                                            <p:strVal val="#ppt_y"/>
                                          </p:val>
                                        </p:tav>
                                      </p:tavLst>
                                    </p:anim>
                                    <p:animEffect transition="in" filter="wipe(up)">
                                      <p:cBhvr>
                                        <p:cTn id="8" dur="500"/>
                                        <p:tgtEl>
                                          <p:spTgt spid="7171"/>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7170"/>
                                        </p:tgtEl>
                                        <p:attrNameLst>
                                          <p:attrName>style.visibility</p:attrName>
                                        </p:attrNameLst>
                                      </p:cBhvr>
                                      <p:to>
                                        <p:strVal val="visible"/>
                                      </p:to>
                                    </p:set>
                                    <p:animEffect transition="in" filter="dissolve">
                                      <p:cBhvr>
                                        <p:cTn id="13" dur="500"/>
                                        <p:tgtEl>
                                          <p:spTgt spid="7170"/>
                                        </p:tgtEl>
                                      </p:cBhvr>
                                    </p:animEffec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7179"/>
                                        </p:tgtEl>
                                        <p:attrNameLst>
                                          <p:attrName>style.visibility</p:attrName>
                                        </p:attrNameLst>
                                      </p:cBhvr>
                                      <p:to>
                                        <p:strVal val="visible"/>
                                      </p:to>
                                    </p:set>
                                  </p:childTnLst>
                                </p:cTn>
                              </p:par>
                            </p:childTnLst>
                          </p:cTn>
                        </p:par>
                        <p:par>
                          <p:cTn id="17" fill="hold" nodeType="afterGroup">
                            <p:stCondLst>
                              <p:cond delay="1000"/>
                            </p:stCondLst>
                            <p:childTnLst>
                              <p:par>
                                <p:cTn id="18" presetID="9" presetClass="entr" presetSubtype="0" fill="hold" nodeType="afterEffect">
                                  <p:stCondLst>
                                    <p:cond delay="1000"/>
                                  </p:stCondLst>
                                  <p:childTnLst>
                                    <p:set>
                                      <p:cBhvr>
                                        <p:cTn id="19" dur="1" fill="hold">
                                          <p:stCondLst>
                                            <p:cond delay="0"/>
                                          </p:stCondLst>
                                        </p:cTn>
                                        <p:tgtEl>
                                          <p:spTgt spid="7172"/>
                                        </p:tgtEl>
                                        <p:attrNameLst>
                                          <p:attrName>style.visibility</p:attrName>
                                        </p:attrNameLst>
                                      </p:cBhvr>
                                      <p:to>
                                        <p:strVal val="visible"/>
                                      </p:to>
                                    </p:set>
                                    <p:animEffect transition="in" filter="dissolve">
                                      <p:cBhvr>
                                        <p:cTn id="20" dur="500"/>
                                        <p:tgtEl>
                                          <p:spTgt spid="7172"/>
                                        </p:tgtEl>
                                      </p:cBhvr>
                                    </p:animEffect>
                                  </p:childTnLst>
                                </p:cTn>
                              </p:par>
                            </p:childTnLst>
                          </p:cTn>
                        </p:par>
                        <p:par>
                          <p:cTn id="21" fill="hold" nodeType="afterGroup">
                            <p:stCondLst>
                              <p:cond delay="2500"/>
                            </p:stCondLst>
                            <p:childTnLst>
                              <p:par>
                                <p:cTn id="22" presetID="1" presetClass="entr" presetSubtype="0" fill="hold" grpId="0" nodeType="afterEffect">
                                  <p:stCondLst>
                                    <p:cond delay="0"/>
                                  </p:stCondLst>
                                  <p:childTnLst>
                                    <p:set>
                                      <p:cBhvr>
                                        <p:cTn id="23" dur="1" fill="hold">
                                          <p:stCondLst>
                                            <p:cond delay="499"/>
                                          </p:stCondLst>
                                        </p:cTn>
                                        <p:tgtEl>
                                          <p:spTgt spid="7180"/>
                                        </p:tgtEl>
                                        <p:attrNameLst>
                                          <p:attrName>style.visibility</p:attrName>
                                        </p:attrNameLst>
                                      </p:cBhvr>
                                      <p:to>
                                        <p:strVal val="visible"/>
                                      </p:to>
                                    </p:set>
                                  </p:childTnLst>
                                </p:cTn>
                              </p:par>
                            </p:childTnLst>
                          </p:cTn>
                        </p:par>
                        <p:par>
                          <p:cTn id="24" fill="hold" nodeType="afterGroup">
                            <p:stCondLst>
                              <p:cond delay="3000"/>
                            </p:stCondLst>
                            <p:childTnLst>
                              <p:par>
                                <p:cTn id="25" presetID="9" presetClass="entr" presetSubtype="0" fill="hold" nodeType="afterEffect">
                                  <p:stCondLst>
                                    <p:cond delay="1000"/>
                                  </p:stCondLst>
                                  <p:childTnLst>
                                    <p:set>
                                      <p:cBhvr>
                                        <p:cTn id="26" dur="1" fill="hold">
                                          <p:stCondLst>
                                            <p:cond delay="0"/>
                                          </p:stCondLst>
                                        </p:cTn>
                                        <p:tgtEl>
                                          <p:spTgt spid="7173"/>
                                        </p:tgtEl>
                                        <p:attrNameLst>
                                          <p:attrName>style.visibility</p:attrName>
                                        </p:attrNameLst>
                                      </p:cBhvr>
                                      <p:to>
                                        <p:strVal val="visible"/>
                                      </p:to>
                                    </p:set>
                                    <p:animEffect transition="in" filter="dissolve">
                                      <p:cBhvr>
                                        <p:cTn id="27" dur="500"/>
                                        <p:tgtEl>
                                          <p:spTgt spid="7173"/>
                                        </p:tgtEl>
                                      </p:cBhvr>
                                    </p:animEffect>
                                  </p:childTnLst>
                                </p:cTn>
                              </p:par>
                            </p:childTnLst>
                          </p:cTn>
                        </p:par>
                        <p:par>
                          <p:cTn id="28" fill="hold" nodeType="afterGroup">
                            <p:stCondLst>
                              <p:cond delay="4500"/>
                            </p:stCondLst>
                            <p:childTnLst>
                              <p:par>
                                <p:cTn id="29" presetID="1" presetClass="entr" presetSubtype="0" fill="hold" grpId="0" nodeType="afterEffect">
                                  <p:stCondLst>
                                    <p:cond delay="0"/>
                                  </p:stCondLst>
                                  <p:childTnLst>
                                    <p:set>
                                      <p:cBhvr>
                                        <p:cTn id="30" dur="1" fill="hold">
                                          <p:stCondLst>
                                            <p:cond delay="499"/>
                                          </p:stCondLst>
                                        </p:cTn>
                                        <p:tgtEl>
                                          <p:spTgt spid="7181"/>
                                        </p:tgtEl>
                                        <p:attrNameLst>
                                          <p:attrName>style.visibility</p:attrName>
                                        </p:attrNameLst>
                                      </p:cBhvr>
                                      <p:to>
                                        <p:strVal val="visible"/>
                                      </p:to>
                                    </p:set>
                                  </p:childTnLst>
                                </p:cTn>
                              </p:par>
                            </p:childTnLst>
                          </p:cTn>
                        </p:par>
                        <p:par>
                          <p:cTn id="31" fill="hold" nodeType="afterGroup">
                            <p:stCondLst>
                              <p:cond delay="5000"/>
                            </p:stCondLst>
                            <p:childTnLst>
                              <p:par>
                                <p:cTn id="32" presetID="23" presetClass="entr" presetSubtype="16" fill="hold" nodeType="afterEffect">
                                  <p:stCondLst>
                                    <p:cond delay="1000"/>
                                  </p:stCondLst>
                                  <p:childTnLst>
                                    <p:set>
                                      <p:cBhvr>
                                        <p:cTn id="33" dur="1" fill="hold">
                                          <p:stCondLst>
                                            <p:cond delay="0"/>
                                          </p:stCondLst>
                                        </p:cTn>
                                        <p:tgtEl>
                                          <p:spTgt spid="7174"/>
                                        </p:tgtEl>
                                        <p:attrNameLst>
                                          <p:attrName>style.visibility</p:attrName>
                                        </p:attrNameLst>
                                      </p:cBhvr>
                                      <p:to>
                                        <p:strVal val="visible"/>
                                      </p:to>
                                    </p:set>
                                    <p:anim calcmode="lin" valueType="num">
                                      <p:cBhvr>
                                        <p:cTn id="34" dur="500" fill="hold"/>
                                        <p:tgtEl>
                                          <p:spTgt spid="7174"/>
                                        </p:tgtEl>
                                        <p:attrNameLst>
                                          <p:attrName>ppt_w</p:attrName>
                                        </p:attrNameLst>
                                      </p:cBhvr>
                                      <p:tavLst>
                                        <p:tav tm="0">
                                          <p:val>
                                            <p:fltVal val="0"/>
                                          </p:val>
                                        </p:tav>
                                        <p:tav tm="100000">
                                          <p:val>
                                            <p:strVal val="#ppt_w"/>
                                          </p:val>
                                        </p:tav>
                                      </p:tavLst>
                                    </p:anim>
                                    <p:anim calcmode="lin" valueType="num">
                                      <p:cBhvr>
                                        <p:cTn id="35" dur="500" fill="hold"/>
                                        <p:tgtEl>
                                          <p:spTgt spid="7174"/>
                                        </p:tgtEl>
                                        <p:attrNameLst>
                                          <p:attrName>ppt_h</p:attrName>
                                        </p:attrNameLst>
                                      </p:cBhvr>
                                      <p:tavLst>
                                        <p:tav tm="0">
                                          <p:val>
                                            <p:fltVal val="0"/>
                                          </p:val>
                                        </p:tav>
                                        <p:tav tm="100000">
                                          <p:val>
                                            <p:strVal val="#ppt_h"/>
                                          </p:val>
                                        </p:tav>
                                      </p:tavLst>
                                    </p:anim>
                                  </p:childTnLst>
                                </p:cTn>
                              </p:par>
                            </p:childTnLst>
                          </p:cTn>
                        </p:par>
                        <p:par>
                          <p:cTn id="36" fill="hold" nodeType="afterGroup">
                            <p:stCondLst>
                              <p:cond delay="6500"/>
                            </p:stCondLst>
                            <p:childTnLst>
                              <p:par>
                                <p:cTn id="37" presetID="1" presetClass="entr" presetSubtype="0" fill="hold" grpId="0" nodeType="afterEffect">
                                  <p:stCondLst>
                                    <p:cond delay="0"/>
                                  </p:stCondLst>
                                  <p:childTnLst>
                                    <p:set>
                                      <p:cBhvr>
                                        <p:cTn id="38" dur="1" fill="hold">
                                          <p:stCondLst>
                                            <p:cond delay="499"/>
                                          </p:stCondLst>
                                        </p:cTn>
                                        <p:tgtEl>
                                          <p:spTgt spid="718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7183"/>
                                        </p:tgtEl>
                                        <p:attrNameLst>
                                          <p:attrName>style.visibility</p:attrName>
                                        </p:attrNameLst>
                                      </p:cBhvr>
                                      <p:to>
                                        <p:strVal val="visible"/>
                                      </p:to>
                                    </p:set>
                                    <p:anim calcmode="lin" valueType="num">
                                      <p:cBhvr additive="base">
                                        <p:cTn id="43" dur="500"/>
                                        <p:tgtEl>
                                          <p:spTgt spid="7183"/>
                                        </p:tgtEl>
                                        <p:attrNameLst>
                                          <p:attrName>ppt_x</p:attrName>
                                        </p:attrNameLst>
                                      </p:cBhvr>
                                      <p:tavLst>
                                        <p:tav tm="0">
                                          <p:val>
                                            <p:strVal val="#ppt_x-#ppt_w*1.125000"/>
                                          </p:val>
                                        </p:tav>
                                        <p:tav tm="100000">
                                          <p:val>
                                            <p:strVal val="#ppt_x"/>
                                          </p:val>
                                        </p:tav>
                                      </p:tavLst>
                                    </p:anim>
                                    <p:animEffect transition="in" filter="wipe(right)">
                                      <p:cBhvr>
                                        <p:cTn id="44" dur="500"/>
                                        <p:tgtEl>
                                          <p:spTgt spid="718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2" fill="hold" grpId="0" nodeType="clickEffect">
                                  <p:stCondLst>
                                    <p:cond delay="0"/>
                                  </p:stCondLst>
                                  <p:childTnLst>
                                    <p:set>
                                      <p:cBhvr>
                                        <p:cTn id="48" dur="1" fill="hold">
                                          <p:stCondLst>
                                            <p:cond delay="0"/>
                                          </p:stCondLst>
                                        </p:cTn>
                                        <p:tgtEl>
                                          <p:spTgt spid="7184"/>
                                        </p:tgtEl>
                                        <p:attrNameLst>
                                          <p:attrName>style.visibility</p:attrName>
                                        </p:attrNameLst>
                                      </p:cBhvr>
                                      <p:to>
                                        <p:strVal val="visible"/>
                                      </p:to>
                                    </p:set>
                                    <p:anim calcmode="lin" valueType="num">
                                      <p:cBhvr additive="base">
                                        <p:cTn id="49" dur="500"/>
                                        <p:tgtEl>
                                          <p:spTgt spid="7184"/>
                                        </p:tgtEl>
                                        <p:attrNameLst>
                                          <p:attrName>ppt_x</p:attrName>
                                        </p:attrNameLst>
                                      </p:cBhvr>
                                      <p:tavLst>
                                        <p:tav tm="0">
                                          <p:val>
                                            <p:strVal val="#ppt_x+#ppt_w*1.125000"/>
                                          </p:val>
                                        </p:tav>
                                        <p:tav tm="100000">
                                          <p:val>
                                            <p:strVal val="#ppt_x"/>
                                          </p:val>
                                        </p:tav>
                                      </p:tavLst>
                                    </p:anim>
                                    <p:animEffect transition="in" filter="wipe(left)">
                                      <p:cBhvr>
                                        <p:cTn id="50" dur="500"/>
                                        <p:tgtEl>
                                          <p:spTgt spid="7184"/>
                                        </p:tgtEl>
                                      </p:cBhvr>
                                    </p:animEffect>
                                  </p:childTnLst>
                                </p:cTn>
                              </p:par>
                            </p:childTnLst>
                          </p:cTn>
                        </p:par>
                        <p:par>
                          <p:cTn id="51" fill="hold" nodeType="afterGroup">
                            <p:stCondLst>
                              <p:cond delay="500"/>
                            </p:stCondLst>
                            <p:childTnLst>
                              <p:par>
                                <p:cTn id="52" presetID="12" presetClass="entr" presetSubtype="8" fill="hold" grpId="0" nodeType="afterEffect">
                                  <p:stCondLst>
                                    <p:cond delay="2000"/>
                                  </p:stCondLst>
                                  <p:childTnLst>
                                    <p:set>
                                      <p:cBhvr>
                                        <p:cTn id="53" dur="1" fill="hold">
                                          <p:stCondLst>
                                            <p:cond delay="0"/>
                                          </p:stCondLst>
                                        </p:cTn>
                                        <p:tgtEl>
                                          <p:spTgt spid="7196"/>
                                        </p:tgtEl>
                                        <p:attrNameLst>
                                          <p:attrName>style.visibility</p:attrName>
                                        </p:attrNameLst>
                                      </p:cBhvr>
                                      <p:to>
                                        <p:strVal val="visible"/>
                                      </p:to>
                                    </p:set>
                                    <p:anim calcmode="lin" valueType="num">
                                      <p:cBhvr additive="base">
                                        <p:cTn id="54" dur="500"/>
                                        <p:tgtEl>
                                          <p:spTgt spid="7196"/>
                                        </p:tgtEl>
                                        <p:attrNameLst>
                                          <p:attrName>ppt_x</p:attrName>
                                        </p:attrNameLst>
                                      </p:cBhvr>
                                      <p:tavLst>
                                        <p:tav tm="0">
                                          <p:val>
                                            <p:strVal val="#ppt_x-#ppt_w*1.125000"/>
                                          </p:val>
                                        </p:tav>
                                        <p:tav tm="100000">
                                          <p:val>
                                            <p:strVal val="#ppt_x"/>
                                          </p:val>
                                        </p:tav>
                                      </p:tavLst>
                                    </p:anim>
                                    <p:animEffect transition="in" filter="wipe(right)">
                                      <p:cBhvr>
                                        <p:cTn id="55" dur="500"/>
                                        <p:tgtEl>
                                          <p:spTgt spid="719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7186"/>
                                        </p:tgtEl>
                                        <p:attrNameLst>
                                          <p:attrName>style.visibility</p:attrName>
                                        </p:attrNameLst>
                                      </p:cBhvr>
                                      <p:to>
                                        <p:strVal val="visible"/>
                                      </p:to>
                                    </p:set>
                                    <p:anim calcmode="lin" valueType="num">
                                      <p:cBhvr additive="base">
                                        <p:cTn id="60" dur="500"/>
                                        <p:tgtEl>
                                          <p:spTgt spid="7186"/>
                                        </p:tgtEl>
                                        <p:attrNameLst>
                                          <p:attrName>ppt_x</p:attrName>
                                        </p:attrNameLst>
                                      </p:cBhvr>
                                      <p:tavLst>
                                        <p:tav tm="0">
                                          <p:val>
                                            <p:strVal val="#ppt_x-#ppt_w*1.125000"/>
                                          </p:val>
                                        </p:tav>
                                        <p:tav tm="100000">
                                          <p:val>
                                            <p:strVal val="#ppt_x"/>
                                          </p:val>
                                        </p:tav>
                                      </p:tavLst>
                                    </p:anim>
                                    <p:animEffect transition="in" filter="wipe(right)">
                                      <p:cBhvr>
                                        <p:cTn id="61" dur="500"/>
                                        <p:tgtEl>
                                          <p:spTgt spid="718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7187"/>
                                        </p:tgtEl>
                                        <p:attrNameLst>
                                          <p:attrName>style.visibility</p:attrName>
                                        </p:attrNameLst>
                                      </p:cBhvr>
                                      <p:to>
                                        <p:strVal val="visible"/>
                                      </p:to>
                                    </p:set>
                                    <p:animEffect transition="in" filter="dissolve">
                                      <p:cBhvr>
                                        <p:cTn id="66" dur="500"/>
                                        <p:tgtEl>
                                          <p:spTgt spid="7187"/>
                                        </p:tgtEl>
                                      </p:cBhvr>
                                    </p:animEffect>
                                  </p:childTnLst>
                                </p:cTn>
                              </p:par>
                            </p:childTnLst>
                          </p:cTn>
                        </p:par>
                        <p:par>
                          <p:cTn id="67" fill="hold" nodeType="afterGroup">
                            <p:stCondLst>
                              <p:cond delay="500"/>
                            </p:stCondLst>
                            <p:childTnLst>
                              <p:par>
                                <p:cTn id="68" presetID="17" presetClass="entr" presetSubtype="1" fill="hold" nodeType="afterEffect">
                                  <p:stCondLst>
                                    <p:cond delay="1000"/>
                                  </p:stCondLst>
                                  <p:childTnLst>
                                    <p:set>
                                      <p:cBhvr>
                                        <p:cTn id="69" dur="1" fill="hold">
                                          <p:stCondLst>
                                            <p:cond delay="0"/>
                                          </p:stCondLst>
                                        </p:cTn>
                                        <p:tgtEl>
                                          <p:spTgt spid="7191"/>
                                        </p:tgtEl>
                                        <p:attrNameLst>
                                          <p:attrName>style.visibility</p:attrName>
                                        </p:attrNameLst>
                                      </p:cBhvr>
                                      <p:to>
                                        <p:strVal val="visible"/>
                                      </p:to>
                                    </p:set>
                                    <p:anim calcmode="lin" valueType="num">
                                      <p:cBhvr>
                                        <p:cTn id="70" dur="500" fill="hold"/>
                                        <p:tgtEl>
                                          <p:spTgt spid="7191"/>
                                        </p:tgtEl>
                                        <p:attrNameLst>
                                          <p:attrName>ppt_x</p:attrName>
                                        </p:attrNameLst>
                                      </p:cBhvr>
                                      <p:tavLst>
                                        <p:tav tm="0">
                                          <p:val>
                                            <p:strVal val="#ppt_x"/>
                                          </p:val>
                                        </p:tav>
                                        <p:tav tm="100000">
                                          <p:val>
                                            <p:strVal val="#ppt_x"/>
                                          </p:val>
                                        </p:tav>
                                      </p:tavLst>
                                    </p:anim>
                                    <p:anim calcmode="lin" valueType="num">
                                      <p:cBhvr>
                                        <p:cTn id="71" dur="500" fill="hold"/>
                                        <p:tgtEl>
                                          <p:spTgt spid="7191"/>
                                        </p:tgtEl>
                                        <p:attrNameLst>
                                          <p:attrName>ppt_y</p:attrName>
                                        </p:attrNameLst>
                                      </p:cBhvr>
                                      <p:tavLst>
                                        <p:tav tm="0">
                                          <p:val>
                                            <p:strVal val="#ppt_y-#ppt_h/2"/>
                                          </p:val>
                                        </p:tav>
                                        <p:tav tm="100000">
                                          <p:val>
                                            <p:strVal val="#ppt_y"/>
                                          </p:val>
                                        </p:tav>
                                      </p:tavLst>
                                    </p:anim>
                                    <p:anim calcmode="lin" valueType="num">
                                      <p:cBhvr>
                                        <p:cTn id="72" dur="500" fill="hold"/>
                                        <p:tgtEl>
                                          <p:spTgt spid="7191"/>
                                        </p:tgtEl>
                                        <p:attrNameLst>
                                          <p:attrName>ppt_w</p:attrName>
                                        </p:attrNameLst>
                                      </p:cBhvr>
                                      <p:tavLst>
                                        <p:tav tm="0">
                                          <p:val>
                                            <p:strVal val="#ppt_w"/>
                                          </p:val>
                                        </p:tav>
                                        <p:tav tm="100000">
                                          <p:val>
                                            <p:strVal val="#ppt_w"/>
                                          </p:val>
                                        </p:tav>
                                      </p:tavLst>
                                    </p:anim>
                                    <p:anim calcmode="lin" valueType="num">
                                      <p:cBhvr>
                                        <p:cTn id="73" dur="500" fill="hold"/>
                                        <p:tgtEl>
                                          <p:spTgt spid="7191"/>
                                        </p:tgtEl>
                                        <p:attrNameLst>
                                          <p:attrName>ppt_h</p:attrName>
                                        </p:attrNameLst>
                                      </p:cBhvr>
                                      <p:tavLst>
                                        <p:tav tm="0">
                                          <p:val>
                                            <p:fltVal val="0"/>
                                          </p:val>
                                        </p:tav>
                                        <p:tav tm="100000">
                                          <p:val>
                                            <p:strVal val="#ppt_h"/>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7188"/>
                                        </p:tgtEl>
                                        <p:attrNameLst>
                                          <p:attrName>style.visibility</p:attrName>
                                        </p:attrNameLst>
                                      </p:cBhvr>
                                      <p:to>
                                        <p:strVal val="visible"/>
                                      </p:to>
                                    </p:set>
                                    <p:animEffect transition="in" filter="dissolve">
                                      <p:cBhvr>
                                        <p:cTn id="78" dur="500"/>
                                        <p:tgtEl>
                                          <p:spTgt spid="7188"/>
                                        </p:tgtEl>
                                      </p:cBhvr>
                                    </p:animEffect>
                                  </p:childTnLst>
                                </p:cTn>
                              </p:par>
                            </p:childTnLst>
                          </p:cTn>
                        </p:par>
                        <p:par>
                          <p:cTn id="79" fill="hold" nodeType="afterGroup">
                            <p:stCondLst>
                              <p:cond delay="500"/>
                            </p:stCondLst>
                            <p:childTnLst>
                              <p:par>
                                <p:cTn id="80" presetID="17" presetClass="entr" presetSubtype="4" fill="hold" nodeType="afterEffect">
                                  <p:stCondLst>
                                    <p:cond delay="1000"/>
                                  </p:stCondLst>
                                  <p:childTnLst>
                                    <p:set>
                                      <p:cBhvr>
                                        <p:cTn id="81" dur="1" fill="hold">
                                          <p:stCondLst>
                                            <p:cond delay="0"/>
                                          </p:stCondLst>
                                        </p:cTn>
                                        <p:tgtEl>
                                          <p:spTgt spid="7192"/>
                                        </p:tgtEl>
                                        <p:attrNameLst>
                                          <p:attrName>style.visibility</p:attrName>
                                        </p:attrNameLst>
                                      </p:cBhvr>
                                      <p:to>
                                        <p:strVal val="visible"/>
                                      </p:to>
                                    </p:set>
                                    <p:anim calcmode="lin" valueType="num">
                                      <p:cBhvr>
                                        <p:cTn id="82" dur="500" fill="hold"/>
                                        <p:tgtEl>
                                          <p:spTgt spid="7192"/>
                                        </p:tgtEl>
                                        <p:attrNameLst>
                                          <p:attrName>ppt_x</p:attrName>
                                        </p:attrNameLst>
                                      </p:cBhvr>
                                      <p:tavLst>
                                        <p:tav tm="0">
                                          <p:val>
                                            <p:strVal val="#ppt_x"/>
                                          </p:val>
                                        </p:tav>
                                        <p:tav tm="100000">
                                          <p:val>
                                            <p:strVal val="#ppt_x"/>
                                          </p:val>
                                        </p:tav>
                                      </p:tavLst>
                                    </p:anim>
                                    <p:anim calcmode="lin" valueType="num">
                                      <p:cBhvr>
                                        <p:cTn id="83" dur="500" fill="hold"/>
                                        <p:tgtEl>
                                          <p:spTgt spid="7192"/>
                                        </p:tgtEl>
                                        <p:attrNameLst>
                                          <p:attrName>ppt_y</p:attrName>
                                        </p:attrNameLst>
                                      </p:cBhvr>
                                      <p:tavLst>
                                        <p:tav tm="0">
                                          <p:val>
                                            <p:strVal val="#ppt_y+#ppt_h/2"/>
                                          </p:val>
                                        </p:tav>
                                        <p:tav tm="100000">
                                          <p:val>
                                            <p:strVal val="#ppt_y"/>
                                          </p:val>
                                        </p:tav>
                                      </p:tavLst>
                                    </p:anim>
                                    <p:anim calcmode="lin" valueType="num">
                                      <p:cBhvr>
                                        <p:cTn id="84" dur="500" fill="hold"/>
                                        <p:tgtEl>
                                          <p:spTgt spid="7192"/>
                                        </p:tgtEl>
                                        <p:attrNameLst>
                                          <p:attrName>ppt_w</p:attrName>
                                        </p:attrNameLst>
                                      </p:cBhvr>
                                      <p:tavLst>
                                        <p:tav tm="0">
                                          <p:val>
                                            <p:strVal val="#ppt_w"/>
                                          </p:val>
                                        </p:tav>
                                        <p:tav tm="100000">
                                          <p:val>
                                            <p:strVal val="#ppt_w"/>
                                          </p:val>
                                        </p:tav>
                                      </p:tavLst>
                                    </p:anim>
                                    <p:anim calcmode="lin" valueType="num">
                                      <p:cBhvr>
                                        <p:cTn id="85" dur="500" fill="hold"/>
                                        <p:tgtEl>
                                          <p:spTgt spid="7192"/>
                                        </p:tgtEl>
                                        <p:attrNameLst>
                                          <p:attrName>ppt_h</p:attrName>
                                        </p:attrNameLst>
                                      </p:cBhvr>
                                      <p:tavLst>
                                        <p:tav tm="0">
                                          <p:val>
                                            <p:fltVal val="0"/>
                                          </p:val>
                                        </p:tav>
                                        <p:tav tm="100000">
                                          <p:val>
                                            <p:strVal val="#ppt_h"/>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7194"/>
                                        </p:tgtEl>
                                        <p:attrNameLst>
                                          <p:attrName>style.visibility</p:attrName>
                                        </p:attrNameLst>
                                      </p:cBhvr>
                                      <p:to>
                                        <p:strVal val="visible"/>
                                      </p:to>
                                    </p:set>
                                    <p:animEffect transition="in" filter="dissolve">
                                      <p:cBhvr>
                                        <p:cTn id="90" dur="500"/>
                                        <p:tgtEl>
                                          <p:spTgt spid="7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P spid="7179" grpId="0" autoUpdateAnimBg="0"/>
      <p:bldP spid="7180" grpId="0" autoUpdateAnimBg="0"/>
      <p:bldP spid="7181" grpId="0" autoUpdateAnimBg="0"/>
      <p:bldP spid="7182" grpId="0" autoUpdateAnimBg="0"/>
      <p:bldP spid="7183" grpId="0" animBg="1" autoUpdateAnimBg="0"/>
      <p:bldP spid="7184" grpId="0" animBg="1" autoUpdateAnimBg="0"/>
      <p:bldP spid="7186" grpId="0" animBg="1" autoUpdateAnimBg="0"/>
      <p:bldP spid="7188" grpId="0" animBg="1" autoUpdateAnimBg="0"/>
      <p:bldP spid="7194" grpId="0" animBg="1" autoUpdateAnimBg="0"/>
      <p:bldP spid="7187" grpId="0" animBg="1" autoUpdateAnimBg="0"/>
      <p:bldP spid="719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7" name="Picture 11" descr="C:\Web\Sociology Central\PowerPoint\wis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2900" y="1905000"/>
            <a:ext cx="3073400" cy="2311400"/>
          </a:xfrm>
          <a:prstGeom prst="rect">
            <a:avLst/>
          </a:prstGeom>
          <a:noFill/>
          <a:extLst>
            <a:ext uri="{909E8E84-426E-40DD-AFC4-6F175D3DCCD1}">
              <a14:hiddenFill xmlns:a14="http://schemas.microsoft.com/office/drawing/2010/main">
                <a:solidFill>
                  <a:srgbClr val="FFFFFF"/>
                </a:solidFill>
              </a14:hiddenFill>
            </a:ext>
          </a:extLst>
        </p:spPr>
      </p:pic>
      <p:sp>
        <p:nvSpPr>
          <p:cNvPr id="9220" name="AutoShape 4"/>
          <p:cNvSpPr>
            <a:spLocks noChangeArrowheads="1"/>
          </p:cNvSpPr>
          <p:nvPr/>
        </p:nvSpPr>
        <p:spPr bwMode="auto">
          <a:xfrm>
            <a:off x="304800" y="685800"/>
            <a:ext cx="3505200" cy="1143000"/>
          </a:xfrm>
          <a:prstGeom prst="wedgeRoundRectCallout">
            <a:avLst>
              <a:gd name="adj1" fmla="val 34375"/>
              <a:gd name="adj2" fmla="val 165694"/>
              <a:gd name="adj3" fmla="val 16667"/>
            </a:avLst>
          </a:prstGeom>
          <a:solidFill>
            <a:srgbClr val="CCFF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b="1"/>
              <a:t>One of the main things sociologists investigate are “social structures”</a:t>
            </a:r>
          </a:p>
          <a:p>
            <a:pPr algn="ctr"/>
            <a:endParaRPr lang="en-GB" altLang="en-US"/>
          </a:p>
        </p:txBody>
      </p:sp>
      <p:sp>
        <p:nvSpPr>
          <p:cNvPr id="9224" name="AutoShape 8"/>
          <p:cNvSpPr>
            <a:spLocks noChangeArrowheads="1"/>
          </p:cNvSpPr>
          <p:nvPr/>
        </p:nvSpPr>
        <p:spPr bwMode="auto">
          <a:xfrm>
            <a:off x="4800600" y="304800"/>
            <a:ext cx="3962400" cy="1828800"/>
          </a:xfrm>
          <a:prstGeom prst="wedgeRoundRectCallout">
            <a:avLst>
              <a:gd name="adj1" fmla="val -71954"/>
              <a:gd name="adj2" fmla="val 9116"/>
              <a:gd name="adj3" fmla="val 16667"/>
            </a:avLst>
          </a:prstGeom>
          <a:solidFill>
            <a:srgbClr val="FFFF99">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a:t>That is, the way our </a:t>
            </a:r>
            <a:r>
              <a:rPr lang="en-GB" altLang="en-US" sz="2000" b="1"/>
              <a:t>individual lives</a:t>
            </a:r>
            <a:r>
              <a:rPr lang="en-GB" altLang="en-US" sz="2000"/>
              <a:t> are built around </a:t>
            </a:r>
            <a:r>
              <a:rPr lang="en-GB" altLang="en-US" sz="2000" b="1"/>
              <a:t>social relationships</a:t>
            </a:r>
            <a:r>
              <a:rPr lang="en-GB" altLang="en-US" sz="2000"/>
              <a:t> and the </a:t>
            </a:r>
            <a:r>
              <a:rPr lang="en-GB" altLang="en-US" sz="2000" b="1"/>
              <a:t>rules</a:t>
            </a:r>
            <a:r>
              <a:rPr lang="en-GB" altLang="en-US" sz="2000"/>
              <a:t> we have developed to govern such relationships.</a:t>
            </a:r>
          </a:p>
          <a:p>
            <a:pPr algn="ctr"/>
            <a:endParaRPr lang="en-GB" altLang="en-US"/>
          </a:p>
        </p:txBody>
      </p:sp>
      <p:sp>
        <p:nvSpPr>
          <p:cNvPr id="9225" name="AutoShape 9"/>
          <p:cNvSpPr>
            <a:spLocks/>
          </p:cNvSpPr>
          <p:nvPr/>
        </p:nvSpPr>
        <p:spPr bwMode="auto">
          <a:xfrm>
            <a:off x="381000" y="4267200"/>
            <a:ext cx="8001000" cy="685800"/>
          </a:xfrm>
          <a:prstGeom prst="borderCallout2">
            <a:avLst>
              <a:gd name="adj1" fmla="val 16667"/>
              <a:gd name="adj2" fmla="val 97958"/>
              <a:gd name="adj3" fmla="val 16667"/>
              <a:gd name="adj4" fmla="val 97958"/>
              <a:gd name="adj5" fmla="val -342361"/>
              <a:gd name="adj6" fmla="val 97958"/>
            </a:avLst>
          </a:prstGeom>
          <a:solidFill>
            <a:srgbClr val="FF99CC">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a:t>Sociologists argue that our </a:t>
            </a:r>
            <a:r>
              <a:rPr lang="en-GB" altLang="en-US" sz="2000" b="1"/>
              <a:t>individual choices of behaviour</a:t>
            </a:r>
            <a:r>
              <a:rPr lang="en-GB" altLang="en-US" sz="2000"/>
              <a:t> are </a:t>
            </a:r>
            <a:r>
              <a:rPr lang="en-GB" altLang="en-US" sz="2000" b="1"/>
              <a:t>shaped</a:t>
            </a:r>
            <a:r>
              <a:rPr lang="en-GB" altLang="en-US" sz="2000"/>
              <a:t> by the </a:t>
            </a:r>
            <a:r>
              <a:rPr lang="en-GB" altLang="en-US" sz="2000" b="1"/>
              <a:t>relationships</a:t>
            </a:r>
            <a:r>
              <a:rPr lang="en-GB" altLang="en-US" sz="2000"/>
              <a:t> we form (or have imposed on us).</a:t>
            </a:r>
          </a:p>
        </p:txBody>
      </p:sp>
      <p:sp>
        <p:nvSpPr>
          <p:cNvPr id="9226" name="AutoShape 10"/>
          <p:cNvSpPr>
            <a:spLocks/>
          </p:cNvSpPr>
          <p:nvPr/>
        </p:nvSpPr>
        <p:spPr bwMode="auto">
          <a:xfrm>
            <a:off x="1905000" y="5257800"/>
            <a:ext cx="6769100" cy="1066800"/>
          </a:xfrm>
          <a:prstGeom prst="borderCallout2">
            <a:avLst>
              <a:gd name="adj1" fmla="val 10713"/>
              <a:gd name="adj2" fmla="val -1125"/>
              <a:gd name="adj3" fmla="val 10713"/>
              <a:gd name="adj4" fmla="val -2625"/>
              <a:gd name="adj5" fmla="val -29315"/>
              <a:gd name="adj6" fmla="val -4153"/>
            </a:avLst>
          </a:prstGeom>
          <a:solidFill>
            <a:srgbClr val="99CCFF">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2000"/>
              <a:t>In the following screens, therefore, we need to investigate some of the ways our behaviour is </a:t>
            </a:r>
            <a:r>
              <a:rPr lang="en-GB" altLang="en-US" sz="2000" b="1"/>
              <a:t>constrained</a:t>
            </a:r>
            <a:r>
              <a:rPr lang="en-GB" altLang="en-US" sz="2000"/>
              <a:t>, </a:t>
            </a:r>
            <a:r>
              <a:rPr lang="en-GB" altLang="en-US" sz="2000" b="1"/>
              <a:t>formally and informally</a:t>
            </a:r>
            <a:r>
              <a:rPr lang="en-GB" altLang="en-US" sz="2000"/>
              <a:t>, by </a:t>
            </a:r>
            <a:r>
              <a:rPr lang="en-GB" altLang="en-US" sz="2000" b="1"/>
              <a:t>social structures</a:t>
            </a:r>
            <a:r>
              <a:rPr lang="en-GB" altLang="en-US" sz="20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9227"/>
                                        </p:tgtEl>
                                        <p:attrNameLst>
                                          <p:attrName>style.visibility</p:attrName>
                                        </p:attrNameLst>
                                      </p:cBhvr>
                                      <p:to>
                                        <p:strVal val="visible"/>
                                      </p:to>
                                    </p:set>
                                    <p:animEffect transition="in" filter="dissolve">
                                      <p:cBhvr>
                                        <p:cTn id="7" dur="500"/>
                                        <p:tgtEl>
                                          <p:spTgt spid="9227"/>
                                        </p:tgtEl>
                                      </p:cBhvr>
                                    </p:animEffect>
                                  </p:childTnLst>
                                </p:cTn>
                              </p:par>
                            </p:childTnLst>
                          </p:cTn>
                        </p:par>
                        <p:par>
                          <p:cTn id="8" fill="hold" nodeType="afterGroup">
                            <p:stCondLst>
                              <p:cond delay="500"/>
                            </p:stCondLst>
                            <p:childTnLst>
                              <p:par>
                                <p:cTn id="9" presetID="12" presetClass="entr" presetSubtype="4" fill="hold" grpId="0" nodeType="afterEffect">
                                  <p:stCondLst>
                                    <p:cond delay="1000"/>
                                  </p:stCondLst>
                                  <p:childTnLst>
                                    <p:set>
                                      <p:cBhvr>
                                        <p:cTn id="10" dur="1" fill="hold">
                                          <p:stCondLst>
                                            <p:cond delay="0"/>
                                          </p:stCondLst>
                                        </p:cTn>
                                        <p:tgtEl>
                                          <p:spTgt spid="9220"/>
                                        </p:tgtEl>
                                        <p:attrNameLst>
                                          <p:attrName>style.visibility</p:attrName>
                                        </p:attrNameLst>
                                      </p:cBhvr>
                                      <p:to>
                                        <p:strVal val="visible"/>
                                      </p:to>
                                    </p:set>
                                    <p:anim calcmode="lin" valueType="num">
                                      <p:cBhvr additive="base">
                                        <p:cTn id="11" dur="500"/>
                                        <p:tgtEl>
                                          <p:spTgt spid="9220"/>
                                        </p:tgtEl>
                                        <p:attrNameLst>
                                          <p:attrName>ppt_y</p:attrName>
                                        </p:attrNameLst>
                                      </p:cBhvr>
                                      <p:tavLst>
                                        <p:tav tm="0">
                                          <p:val>
                                            <p:strVal val="#ppt_y+#ppt_h*1.125000"/>
                                          </p:val>
                                        </p:tav>
                                        <p:tav tm="100000">
                                          <p:val>
                                            <p:strVal val="#ppt_y"/>
                                          </p:val>
                                        </p:tav>
                                      </p:tavLst>
                                    </p:anim>
                                    <p:animEffect transition="in" filter="wipe(up)">
                                      <p:cBhvr>
                                        <p:cTn id="12" dur="500"/>
                                        <p:tgtEl>
                                          <p:spTgt spid="92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24"/>
                                        </p:tgtEl>
                                        <p:attrNameLst>
                                          <p:attrName>style.visibility</p:attrName>
                                        </p:attrNameLst>
                                      </p:cBhvr>
                                      <p:to>
                                        <p:strVal val="visible"/>
                                      </p:to>
                                    </p:set>
                                    <p:animEffect transition="in" filter="dissolve">
                                      <p:cBhvr>
                                        <p:cTn id="17" dur="500"/>
                                        <p:tgtEl>
                                          <p:spTgt spid="92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9225"/>
                                        </p:tgtEl>
                                        <p:attrNameLst>
                                          <p:attrName>style.visibility</p:attrName>
                                        </p:attrNameLst>
                                      </p:cBhvr>
                                      <p:to>
                                        <p:strVal val="visible"/>
                                      </p:to>
                                    </p:set>
                                    <p:anim calcmode="lin" valueType="num">
                                      <p:cBhvr additive="base">
                                        <p:cTn id="22" dur="500"/>
                                        <p:tgtEl>
                                          <p:spTgt spid="9225"/>
                                        </p:tgtEl>
                                        <p:attrNameLst>
                                          <p:attrName>ppt_y</p:attrName>
                                        </p:attrNameLst>
                                      </p:cBhvr>
                                      <p:tavLst>
                                        <p:tav tm="0">
                                          <p:val>
                                            <p:strVal val="#ppt_y-#ppt_h*1.125000"/>
                                          </p:val>
                                        </p:tav>
                                        <p:tav tm="100000">
                                          <p:val>
                                            <p:strVal val="#ppt_y"/>
                                          </p:val>
                                        </p:tav>
                                      </p:tavLst>
                                    </p:anim>
                                    <p:animEffect transition="in" filter="wipe(down)">
                                      <p:cBhvr>
                                        <p:cTn id="23" dur="500"/>
                                        <p:tgtEl>
                                          <p:spTgt spid="922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226"/>
                                        </p:tgtEl>
                                        <p:attrNameLst>
                                          <p:attrName>style.visibility</p:attrName>
                                        </p:attrNameLst>
                                      </p:cBhvr>
                                      <p:to>
                                        <p:strVal val="visible"/>
                                      </p:to>
                                    </p:set>
                                    <p:anim calcmode="lin" valueType="num">
                                      <p:cBhvr>
                                        <p:cTn id="28" dur="500" fill="hold"/>
                                        <p:tgtEl>
                                          <p:spTgt spid="9226"/>
                                        </p:tgtEl>
                                        <p:attrNameLst>
                                          <p:attrName>ppt_w</p:attrName>
                                        </p:attrNameLst>
                                      </p:cBhvr>
                                      <p:tavLst>
                                        <p:tav tm="0">
                                          <p:val>
                                            <p:fltVal val="0"/>
                                          </p:val>
                                        </p:tav>
                                        <p:tav tm="100000">
                                          <p:val>
                                            <p:strVal val="#ppt_w"/>
                                          </p:val>
                                        </p:tav>
                                      </p:tavLst>
                                    </p:anim>
                                    <p:anim calcmode="lin" valueType="num">
                                      <p:cBhvr>
                                        <p:cTn id="29" dur="500" fill="hold"/>
                                        <p:tgtEl>
                                          <p:spTgt spid="92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autoUpdateAnimBg="0"/>
      <p:bldP spid="9224" grpId="0" animBg="1" autoUpdateAnimBg="0"/>
      <p:bldP spid="9225" grpId="0" animBg="1" autoUpdateAnimBg="0"/>
      <p:bldP spid="922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762000" y="533402"/>
            <a:ext cx="79248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Identify some of the ways your behaviour is influenced by:</a:t>
            </a:r>
          </a:p>
        </p:txBody>
      </p:sp>
      <p:sp>
        <p:nvSpPr>
          <p:cNvPr id="10245" name="Text Box 5"/>
          <p:cNvSpPr txBox="1">
            <a:spLocks noChangeArrowheads="1"/>
          </p:cNvSpPr>
          <p:nvPr/>
        </p:nvSpPr>
        <p:spPr bwMode="auto">
          <a:xfrm>
            <a:off x="228600" y="1466852"/>
            <a:ext cx="4191000" cy="5148263"/>
          </a:xfrm>
          <a:prstGeom prst="rect">
            <a:avLst/>
          </a:prstGeom>
          <a:solidFill>
            <a:schemeClr val="bg1">
              <a:alpha val="50000"/>
            </a:schemeClr>
          </a:solidFill>
          <a:ln w="57150" cmpd="thinThick">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0246" name="Text Box 6"/>
          <p:cNvSpPr txBox="1">
            <a:spLocks noChangeArrowheads="1"/>
          </p:cNvSpPr>
          <p:nvPr/>
        </p:nvSpPr>
        <p:spPr bwMode="auto">
          <a:xfrm>
            <a:off x="4648200" y="1447802"/>
            <a:ext cx="4191000" cy="5148263"/>
          </a:xfrm>
          <a:prstGeom prst="rect">
            <a:avLst/>
          </a:prstGeom>
          <a:solidFill>
            <a:schemeClr val="bg1">
              <a:alpha val="50000"/>
            </a:schemeClr>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0247" name="Text Box 7"/>
          <p:cNvSpPr txBox="1">
            <a:spLocks noChangeArrowheads="1"/>
          </p:cNvSpPr>
          <p:nvPr/>
        </p:nvSpPr>
        <p:spPr bwMode="auto">
          <a:xfrm>
            <a:off x="304800" y="990600"/>
            <a:ext cx="41148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Society</a:t>
            </a:r>
          </a:p>
        </p:txBody>
      </p:sp>
      <p:sp>
        <p:nvSpPr>
          <p:cNvPr id="10248" name="Text Box 8"/>
          <p:cNvSpPr txBox="1">
            <a:spLocks noChangeArrowheads="1"/>
          </p:cNvSpPr>
          <p:nvPr/>
        </p:nvSpPr>
        <p:spPr bwMode="auto">
          <a:xfrm>
            <a:off x="4724400" y="990600"/>
            <a:ext cx="40386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The Media</a:t>
            </a:r>
          </a:p>
        </p:txBody>
      </p:sp>
      <p:sp>
        <p:nvSpPr>
          <p:cNvPr id="10249" name="Text Box 9"/>
          <p:cNvSpPr txBox="1">
            <a:spLocks noChangeArrowheads="1"/>
          </p:cNvSpPr>
          <p:nvPr/>
        </p:nvSpPr>
        <p:spPr bwMode="auto">
          <a:xfrm>
            <a:off x="304800" y="1524002"/>
            <a:ext cx="28194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Language…</a:t>
            </a:r>
          </a:p>
        </p:txBody>
      </p:sp>
      <p:sp>
        <p:nvSpPr>
          <p:cNvPr id="10250" name="Text Box 10"/>
          <p:cNvSpPr txBox="1">
            <a:spLocks noChangeArrowheads="1"/>
          </p:cNvSpPr>
          <p:nvPr/>
        </p:nvSpPr>
        <p:spPr bwMode="auto">
          <a:xfrm>
            <a:off x="304800" y="1828802"/>
            <a:ext cx="28194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Laws</a:t>
            </a:r>
          </a:p>
        </p:txBody>
      </p:sp>
      <p:sp>
        <p:nvSpPr>
          <p:cNvPr id="10251" name="Text Box 11"/>
          <p:cNvSpPr txBox="1">
            <a:spLocks noChangeArrowheads="1"/>
          </p:cNvSpPr>
          <p:nvPr/>
        </p:nvSpPr>
        <p:spPr bwMode="auto">
          <a:xfrm>
            <a:off x="4724400" y="1524002"/>
            <a:ext cx="3352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Lifestyle</a:t>
            </a:r>
          </a:p>
        </p:txBody>
      </p:sp>
      <p:sp>
        <p:nvSpPr>
          <p:cNvPr id="10252" name="Text Box 12"/>
          <p:cNvSpPr txBox="1">
            <a:spLocks noChangeArrowheads="1"/>
          </p:cNvSpPr>
          <p:nvPr/>
        </p:nvSpPr>
        <p:spPr bwMode="auto">
          <a:xfrm>
            <a:off x="4724400" y="1828802"/>
            <a:ext cx="3352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Advertising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p:tgtEl>
                                          <p:spTgt spid="10244"/>
                                        </p:tgtEl>
                                        <p:attrNameLst>
                                          <p:attrName>ppt_y</p:attrName>
                                        </p:attrNameLst>
                                      </p:cBhvr>
                                      <p:tavLst>
                                        <p:tav tm="0">
                                          <p:val>
                                            <p:strVal val="#ppt_y+#ppt_h*1.125000"/>
                                          </p:val>
                                        </p:tav>
                                        <p:tav tm="100000">
                                          <p:val>
                                            <p:strVal val="#ppt_y"/>
                                          </p:val>
                                        </p:tav>
                                      </p:tavLst>
                                    </p:anim>
                                    <p:animEffect transition="in" filter="wipe(up)">
                                      <p:cBhvr>
                                        <p:cTn id="8" dur="500"/>
                                        <p:tgtEl>
                                          <p:spTgt spid="10244"/>
                                        </p:tgtEl>
                                      </p:cBhvr>
                                    </p:animEffect>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10247"/>
                                        </p:tgtEl>
                                        <p:attrNameLst>
                                          <p:attrName>style.visibility</p:attrName>
                                        </p:attrNameLst>
                                      </p:cBhvr>
                                      <p:to>
                                        <p:strVal val="visible"/>
                                      </p:to>
                                    </p:set>
                                    <p:anim calcmode="lin" valueType="num">
                                      <p:cBhvr additive="base">
                                        <p:cTn id="12" dur="500" fill="hold"/>
                                        <p:tgtEl>
                                          <p:spTgt spid="10247"/>
                                        </p:tgtEl>
                                        <p:attrNameLst>
                                          <p:attrName>ppt_x</p:attrName>
                                        </p:attrNameLst>
                                      </p:cBhvr>
                                      <p:tavLst>
                                        <p:tav tm="0">
                                          <p:val>
                                            <p:strVal val="#ppt_x"/>
                                          </p:val>
                                        </p:tav>
                                        <p:tav tm="100000">
                                          <p:val>
                                            <p:strVal val="#ppt_x"/>
                                          </p:val>
                                        </p:tav>
                                      </p:tavLst>
                                    </p:anim>
                                    <p:anim calcmode="lin" valueType="num">
                                      <p:cBhvr additive="base">
                                        <p:cTn id="13" dur="500" fill="hold"/>
                                        <p:tgtEl>
                                          <p:spTgt spid="10247"/>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0248"/>
                                        </p:tgtEl>
                                        <p:attrNameLst>
                                          <p:attrName>style.visibility</p:attrName>
                                        </p:attrNameLst>
                                      </p:cBhvr>
                                      <p:to>
                                        <p:strVal val="visible"/>
                                      </p:to>
                                    </p:set>
                                    <p:anim calcmode="lin" valueType="num">
                                      <p:cBhvr additive="base">
                                        <p:cTn id="17" dur="500" fill="hold"/>
                                        <p:tgtEl>
                                          <p:spTgt spid="10248"/>
                                        </p:tgtEl>
                                        <p:attrNameLst>
                                          <p:attrName>ppt_x</p:attrName>
                                        </p:attrNameLst>
                                      </p:cBhvr>
                                      <p:tavLst>
                                        <p:tav tm="0">
                                          <p:val>
                                            <p:strVal val="#ppt_x"/>
                                          </p:val>
                                        </p:tav>
                                        <p:tav tm="100000">
                                          <p:val>
                                            <p:strVal val="#ppt_x"/>
                                          </p:val>
                                        </p:tav>
                                      </p:tavLst>
                                    </p:anim>
                                    <p:anim calcmode="lin" valueType="num">
                                      <p:cBhvr additive="base">
                                        <p:cTn id="18" dur="500" fill="hold"/>
                                        <p:tgtEl>
                                          <p:spTgt spid="10248"/>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500"/>
                            </p:stCondLst>
                            <p:childTnLst>
                              <p:par>
                                <p:cTn id="20" presetID="2" presetClass="entr" presetSubtype="4" fill="hold" grpId="0" nodeType="afterEffect">
                                  <p:stCondLst>
                                    <p:cond delay="2000"/>
                                  </p:stCondLst>
                                  <p:childTnLst>
                                    <p:set>
                                      <p:cBhvr>
                                        <p:cTn id="21" dur="1" fill="hold">
                                          <p:stCondLst>
                                            <p:cond delay="0"/>
                                          </p:stCondLst>
                                        </p:cTn>
                                        <p:tgtEl>
                                          <p:spTgt spid="10245"/>
                                        </p:tgtEl>
                                        <p:attrNameLst>
                                          <p:attrName>style.visibility</p:attrName>
                                        </p:attrNameLst>
                                      </p:cBhvr>
                                      <p:to>
                                        <p:strVal val="visible"/>
                                      </p:to>
                                    </p:set>
                                    <p:anim calcmode="lin" valueType="num">
                                      <p:cBhvr additive="base">
                                        <p:cTn id="22" dur="500" fill="hold"/>
                                        <p:tgtEl>
                                          <p:spTgt spid="10245"/>
                                        </p:tgtEl>
                                        <p:attrNameLst>
                                          <p:attrName>ppt_x</p:attrName>
                                        </p:attrNameLst>
                                      </p:cBhvr>
                                      <p:tavLst>
                                        <p:tav tm="0">
                                          <p:val>
                                            <p:strVal val="#ppt_x"/>
                                          </p:val>
                                        </p:tav>
                                        <p:tav tm="100000">
                                          <p:val>
                                            <p:strVal val="#ppt_x"/>
                                          </p:val>
                                        </p:tav>
                                      </p:tavLst>
                                    </p:anim>
                                    <p:anim calcmode="lin" valueType="num">
                                      <p:cBhvr additive="base">
                                        <p:cTn id="23" dur="500" fill="hold"/>
                                        <p:tgtEl>
                                          <p:spTgt spid="10245"/>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10246"/>
                                        </p:tgtEl>
                                        <p:attrNameLst>
                                          <p:attrName>style.visibility</p:attrName>
                                        </p:attrNameLst>
                                      </p:cBhvr>
                                      <p:to>
                                        <p:strVal val="visible"/>
                                      </p:to>
                                    </p:set>
                                    <p:anim calcmode="lin" valueType="num">
                                      <p:cBhvr additive="base">
                                        <p:cTn id="27" dur="500" fill="hold"/>
                                        <p:tgtEl>
                                          <p:spTgt spid="10246"/>
                                        </p:tgtEl>
                                        <p:attrNameLst>
                                          <p:attrName>ppt_x</p:attrName>
                                        </p:attrNameLst>
                                      </p:cBhvr>
                                      <p:tavLst>
                                        <p:tav tm="0">
                                          <p:val>
                                            <p:strVal val="#ppt_x"/>
                                          </p:val>
                                        </p:tav>
                                        <p:tav tm="100000">
                                          <p:val>
                                            <p:strVal val="#ppt_x"/>
                                          </p:val>
                                        </p:tav>
                                      </p:tavLst>
                                    </p:anim>
                                    <p:anim calcmode="lin" valueType="num">
                                      <p:cBhvr additive="base">
                                        <p:cTn id="2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0249"/>
                                        </p:tgtEl>
                                        <p:attrNameLst>
                                          <p:attrName>style.visibility</p:attrName>
                                        </p:attrNameLst>
                                      </p:cBhvr>
                                      <p:to>
                                        <p:strVal val="visible"/>
                                      </p:to>
                                    </p:set>
                                    <p:animEffect transition="in" filter="dissolve">
                                      <p:cBhvr>
                                        <p:cTn id="33" dur="500"/>
                                        <p:tgtEl>
                                          <p:spTgt spid="1024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0250"/>
                                        </p:tgtEl>
                                        <p:attrNameLst>
                                          <p:attrName>style.visibility</p:attrName>
                                        </p:attrNameLst>
                                      </p:cBhvr>
                                      <p:to>
                                        <p:strVal val="visible"/>
                                      </p:to>
                                    </p:set>
                                    <p:animEffect transition="in" filter="dissolve">
                                      <p:cBhvr>
                                        <p:cTn id="38" dur="500"/>
                                        <p:tgtEl>
                                          <p:spTgt spid="1025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0251"/>
                                        </p:tgtEl>
                                        <p:attrNameLst>
                                          <p:attrName>style.visibility</p:attrName>
                                        </p:attrNameLst>
                                      </p:cBhvr>
                                      <p:to>
                                        <p:strVal val="visible"/>
                                      </p:to>
                                    </p:set>
                                    <p:animEffect transition="in" filter="dissolve">
                                      <p:cBhvr>
                                        <p:cTn id="43" dur="500"/>
                                        <p:tgtEl>
                                          <p:spTgt spid="1025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0252"/>
                                        </p:tgtEl>
                                        <p:attrNameLst>
                                          <p:attrName>style.visibility</p:attrName>
                                        </p:attrNameLst>
                                      </p:cBhvr>
                                      <p:to>
                                        <p:strVal val="visible"/>
                                      </p:to>
                                    </p:set>
                                    <p:animEffect transition="in" filter="dissolve">
                                      <p:cBhvr>
                                        <p:cTn id="48" dur="500"/>
                                        <p:tgtEl>
                                          <p:spTgt spid="10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animBg="1" autoUpdateAnimBg="0"/>
      <p:bldP spid="10246" grpId="0" animBg="1" autoUpdateAnimBg="0"/>
      <p:bldP spid="10247" grpId="0" autoUpdateAnimBg="0"/>
      <p:bldP spid="10248" grpId="0" autoUpdateAnimBg="0"/>
      <p:bldP spid="10249" grpId="0" autoUpdateAnimBg="0"/>
      <p:bldP spid="10250" grpId="0" autoUpdateAnimBg="0"/>
      <p:bldP spid="10251" grpId="0" autoUpdateAnimBg="0"/>
      <p:bldP spid="1025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0" y="533402"/>
            <a:ext cx="7924800" cy="396875"/>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b="1">
                <a:effectLst>
                  <a:outerShdw blurRad="38100" dist="38100" dir="2700000" algn="tl">
                    <a:srgbClr val="FFFFFF"/>
                  </a:outerShdw>
                </a:effectLst>
              </a:rPr>
              <a:t>Identify some of the ways your behaviour is influenced by:</a:t>
            </a:r>
          </a:p>
        </p:txBody>
      </p:sp>
      <p:sp>
        <p:nvSpPr>
          <p:cNvPr id="11267" name="Text Box 3"/>
          <p:cNvSpPr txBox="1">
            <a:spLocks noChangeArrowheads="1"/>
          </p:cNvSpPr>
          <p:nvPr/>
        </p:nvSpPr>
        <p:spPr bwMode="auto">
          <a:xfrm>
            <a:off x="228600" y="1466852"/>
            <a:ext cx="4191000" cy="5148263"/>
          </a:xfrm>
          <a:prstGeom prst="rect">
            <a:avLst/>
          </a:prstGeom>
          <a:solidFill>
            <a:schemeClr val="bg1">
              <a:alpha val="50000"/>
            </a:schemeClr>
          </a:solidFill>
          <a:ln w="57150" cmpd="thinThick">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1268" name="Text Box 4"/>
          <p:cNvSpPr txBox="1">
            <a:spLocks noChangeArrowheads="1"/>
          </p:cNvSpPr>
          <p:nvPr/>
        </p:nvSpPr>
        <p:spPr bwMode="auto">
          <a:xfrm>
            <a:off x="4648200" y="1447802"/>
            <a:ext cx="4191000" cy="5148263"/>
          </a:xfrm>
          <a:prstGeom prst="rect">
            <a:avLst/>
          </a:prstGeom>
          <a:solidFill>
            <a:schemeClr val="bg1">
              <a:alpha val="50000"/>
            </a:schemeClr>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endParaRPr lang="en-GB" altLang="en-US"/>
          </a:p>
        </p:txBody>
      </p:sp>
      <p:sp>
        <p:nvSpPr>
          <p:cNvPr id="11269" name="Text Box 5"/>
          <p:cNvSpPr txBox="1">
            <a:spLocks noChangeArrowheads="1"/>
          </p:cNvSpPr>
          <p:nvPr/>
        </p:nvSpPr>
        <p:spPr bwMode="auto">
          <a:xfrm>
            <a:off x="304800" y="990600"/>
            <a:ext cx="41148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School</a:t>
            </a:r>
          </a:p>
        </p:txBody>
      </p:sp>
      <p:sp>
        <p:nvSpPr>
          <p:cNvPr id="11270" name="Text Box 6"/>
          <p:cNvSpPr txBox="1">
            <a:spLocks noChangeArrowheads="1"/>
          </p:cNvSpPr>
          <p:nvPr/>
        </p:nvSpPr>
        <p:spPr bwMode="auto">
          <a:xfrm>
            <a:off x="4724400" y="990600"/>
            <a:ext cx="4038600" cy="336550"/>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600" b="1">
                <a:effectLst>
                  <a:outerShdw blurRad="38100" dist="38100" dir="2700000" algn="tl">
                    <a:srgbClr val="FFFFFF"/>
                  </a:outerShdw>
                </a:effectLst>
              </a:rPr>
              <a:t>Your Family</a:t>
            </a:r>
          </a:p>
        </p:txBody>
      </p:sp>
      <p:sp>
        <p:nvSpPr>
          <p:cNvPr id="11271" name="Text Box 7"/>
          <p:cNvSpPr txBox="1">
            <a:spLocks noChangeArrowheads="1"/>
          </p:cNvSpPr>
          <p:nvPr/>
        </p:nvSpPr>
        <p:spPr bwMode="auto">
          <a:xfrm>
            <a:off x="304800" y="1524002"/>
            <a:ext cx="3733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Respect for authority</a:t>
            </a:r>
          </a:p>
        </p:txBody>
      </p:sp>
      <p:sp>
        <p:nvSpPr>
          <p:cNvPr id="11272" name="Text Box 8"/>
          <p:cNvSpPr txBox="1">
            <a:spLocks noChangeArrowheads="1"/>
          </p:cNvSpPr>
          <p:nvPr/>
        </p:nvSpPr>
        <p:spPr bwMode="auto">
          <a:xfrm>
            <a:off x="304800" y="1828802"/>
            <a:ext cx="4114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What you are taught</a:t>
            </a:r>
          </a:p>
        </p:txBody>
      </p:sp>
      <p:sp>
        <p:nvSpPr>
          <p:cNvPr id="11273" name="Text Box 9"/>
          <p:cNvSpPr txBox="1">
            <a:spLocks noChangeArrowheads="1"/>
          </p:cNvSpPr>
          <p:nvPr/>
        </p:nvSpPr>
        <p:spPr bwMode="auto">
          <a:xfrm>
            <a:off x="4724400" y="1524002"/>
            <a:ext cx="41148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Right and wrong behaviour</a:t>
            </a:r>
          </a:p>
        </p:txBody>
      </p:sp>
      <p:sp>
        <p:nvSpPr>
          <p:cNvPr id="11274" name="Text Box 10"/>
          <p:cNvSpPr txBox="1">
            <a:spLocks noChangeArrowheads="1"/>
          </p:cNvSpPr>
          <p:nvPr/>
        </p:nvSpPr>
        <p:spPr bwMode="auto">
          <a:xfrm>
            <a:off x="4724400" y="1828802"/>
            <a:ext cx="3962400" cy="366713"/>
          </a:xfrm>
          <a:prstGeom prst="rect">
            <a:avLst/>
          </a:prstGeom>
          <a:noFill/>
          <a:ln>
            <a:noFill/>
          </a:ln>
          <a:effectLst/>
          <a:extLst>
            <a:ext uri="{909E8E84-426E-40DD-AFC4-6F175D3DCCD1}">
              <a14:hiddenFill xmlns:a14="http://schemas.microsoft.com/office/drawing/2010/main">
                <a:solidFill>
                  <a:srgbClr val="CCFFCC">
                    <a:alpha val="50000"/>
                  </a:srgbClr>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GB" altLang="en-US" sz="1800"/>
              <a:t>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dissolve">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2"/>
                                        </p:tgtEl>
                                        <p:attrNameLst>
                                          <p:attrName>style.visibility</p:attrName>
                                        </p:attrNameLst>
                                      </p:cBhvr>
                                      <p:to>
                                        <p:strVal val="visible"/>
                                      </p:to>
                                    </p:set>
                                    <p:animEffect transition="in" filter="dissolve">
                                      <p:cBhvr>
                                        <p:cTn id="12" dur="500"/>
                                        <p:tgtEl>
                                          <p:spTgt spid="112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73"/>
                                        </p:tgtEl>
                                        <p:attrNameLst>
                                          <p:attrName>style.visibility</p:attrName>
                                        </p:attrNameLst>
                                      </p:cBhvr>
                                      <p:to>
                                        <p:strVal val="visible"/>
                                      </p:to>
                                    </p:set>
                                    <p:animEffect transition="in" filter="dissolve">
                                      <p:cBhvr>
                                        <p:cTn id="17" dur="500"/>
                                        <p:tgtEl>
                                          <p:spTgt spid="112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74"/>
                                        </p:tgtEl>
                                        <p:attrNameLst>
                                          <p:attrName>style.visibility</p:attrName>
                                        </p:attrNameLst>
                                      </p:cBhvr>
                                      <p:to>
                                        <p:strVal val="visible"/>
                                      </p:to>
                                    </p:set>
                                    <p:animEffect transition="in" filter="dissolve">
                                      <p:cBhvr>
                                        <p:cTn id="22"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utoUpdateAnimBg="0"/>
      <p:bldP spid="11272" grpId="0" autoUpdateAnimBg="0"/>
      <p:bldP spid="11273" grpId="0" autoUpdateAnimBg="0"/>
      <p:bldP spid="1127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acb9315a8a397f849147f9282b162d91c399ec9"/>
  <p:tag name="ISPRING_RESOURCE_PATHS_HASH_PRESENTER" val="cbf9132fa561f498d7f0da7b4625c9f65e8bf56"/>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CCFFCC">
            <a:alpha val="50000"/>
          </a:srgbClr>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CCFFCC">
            <a:alpha val="50000"/>
          </a:srgbClr>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859</TotalTime>
  <Words>932</Words>
  <Application>Microsoft Office PowerPoint</Application>
  <PresentationFormat>On-screen Show (4:3)</PresentationFormat>
  <Paragraphs>200</Paragraphs>
  <Slides>11</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www.sociology.org.uk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Sociology?</dc:title>
  <dc:creator>Chris.Livesey</dc:creator>
  <cp:lastModifiedBy>chris livesey</cp:lastModifiedBy>
  <cp:revision>144</cp:revision>
  <dcterms:created xsi:type="dcterms:W3CDTF">2003-06-09T13:14:43Z</dcterms:created>
  <dcterms:modified xsi:type="dcterms:W3CDTF">2016-12-11T09:42:40Z</dcterms:modified>
</cp:coreProperties>
</file>