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udio/unknown"/>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61" r:id="rId3"/>
    <p:sldId id="260" r:id="rId4"/>
    <p:sldId id="262" r:id="rId5"/>
    <p:sldId id="263" r:id="rId6"/>
    <p:sldId id="264" r:id="rId7"/>
    <p:sldId id="265" r:id="rId8"/>
    <p:sldId id="266" r:id="rId9"/>
    <p:sldId id="267" r:id="rId10"/>
    <p:sldId id="268" r:id="rId11"/>
    <p:sldId id="269"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78153" autoAdjust="0"/>
  </p:normalViewPr>
  <p:slideViewPr>
    <p:cSldViewPr showGuides="1">
      <p:cViewPr>
        <p:scale>
          <a:sx n="80" d="100"/>
          <a:sy n="80" d="100"/>
        </p:scale>
        <p:origin x="-31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B3095-723D-49C7-9A52-C47E4031693E}" type="datetimeFigureOut">
              <a:rPr lang="en-US" smtClean="0"/>
              <a:pPr/>
              <a:t>6/2/2009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7D38A-E46D-46B4-B354-B3B76386D4A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Navigation:</a:t>
            </a:r>
          </a:p>
          <a:p>
            <a:endParaRPr lang="en-GB" dirty="0" smtClean="0"/>
          </a:p>
          <a:p>
            <a:r>
              <a:rPr lang="en-GB" dirty="0" smtClean="0"/>
              <a:t>Each</a:t>
            </a:r>
            <a:r>
              <a:rPr lang="en-GB" baseline="0" dirty="0" smtClean="0"/>
              <a:t> slide can be advanced using a mouse click.</a:t>
            </a:r>
          </a:p>
          <a:p>
            <a:endParaRPr lang="en-GB" baseline="0" dirty="0" smtClean="0"/>
          </a:p>
          <a:p>
            <a:r>
              <a:rPr lang="en-GB" baseline="0" dirty="0" smtClean="0"/>
              <a:t>Alternatively:</a:t>
            </a:r>
          </a:p>
          <a:p>
            <a:endParaRPr lang="en-GB" baseline="0" dirty="0" smtClean="0"/>
          </a:p>
          <a:p>
            <a:r>
              <a:rPr lang="en-GB" baseline="0" dirty="0" smtClean="0"/>
              <a:t>Moving the cursor to the Right Hand side of the screen moves the presentation forward to the next slide.</a:t>
            </a:r>
          </a:p>
          <a:p>
            <a:r>
              <a:rPr lang="en-GB" baseline="0" dirty="0" smtClean="0"/>
              <a:t>Moving the cursor to the Left Hand side of the screen moves the presentation backward to the previous slide.</a:t>
            </a:r>
            <a:endParaRPr lang="en-GB" dirty="0"/>
          </a:p>
        </p:txBody>
      </p:sp>
      <p:sp>
        <p:nvSpPr>
          <p:cNvPr id="4" name="Slide Number Placeholder 3"/>
          <p:cNvSpPr>
            <a:spLocks noGrp="1"/>
          </p:cNvSpPr>
          <p:nvPr>
            <p:ph type="sldNum" sz="quarter" idx="10"/>
          </p:nvPr>
        </p:nvSpPr>
        <p:spPr/>
        <p:txBody>
          <a:bodyPr/>
          <a:lstStyle/>
          <a:p>
            <a:fld id="{3707D38A-E46D-46B4-B354-B3B76386D4A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07D38A-E46D-46B4-B354-B3B76386D4A6}"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07D38A-E46D-46B4-B354-B3B76386D4A6}" type="slidenum">
              <a:rPr lang="en-GB" smtClean="0"/>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07D38A-E46D-46B4-B354-B3B76386D4A6}"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07D38A-E46D-46B4-B354-B3B76386D4A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07D38A-E46D-46B4-B354-B3B76386D4A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07D38A-E46D-46B4-B354-B3B76386D4A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07D38A-E46D-46B4-B354-B3B76386D4A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07D38A-E46D-46B4-B354-B3B76386D4A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07D38A-E46D-46B4-B354-B3B76386D4A6}"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707D38A-E46D-46B4-B354-B3B76386D4A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ACCBFA-A02A-470D-9D03-E87941AF02CB}" type="datetimeFigureOut">
              <a:rPr lang="en-US" smtClean="0"/>
              <a:pPr/>
              <a:t>6/2/2009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CB0DC-5C6F-4DC3-860C-827D5425706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ACCBFA-A02A-470D-9D03-E87941AF02CB}" type="datetimeFigureOut">
              <a:rPr lang="en-US" smtClean="0"/>
              <a:pPr/>
              <a:t>6/2/2009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CB0DC-5C6F-4DC3-860C-827D5425706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ACCBFA-A02A-470D-9D03-E87941AF02CB}" type="datetimeFigureOut">
              <a:rPr lang="en-US" smtClean="0"/>
              <a:pPr/>
              <a:t>6/2/2009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CB0DC-5C6F-4DC3-860C-827D5425706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ACCBFA-A02A-470D-9D03-E87941AF02CB}" type="datetimeFigureOut">
              <a:rPr lang="en-US" smtClean="0"/>
              <a:pPr/>
              <a:t>6/2/2009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CB0DC-5C6F-4DC3-860C-827D5425706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CCBFA-A02A-470D-9D03-E87941AF02CB}" type="datetimeFigureOut">
              <a:rPr lang="en-US" smtClean="0"/>
              <a:pPr/>
              <a:t>6/2/2009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CB0DC-5C6F-4DC3-860C-827D5425706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ACCBFA-A02A-470D-9D03-E87941AF02CB}" type="datetimeFigureOut">
              <a:rPr lang="en-US" smtClean="0"/>
              <a:pPr/>
              <a:t>6/2/2009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CB0DC-5C6F-4DC3-860C-827D5425706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ACCBFA-A02A-470D-9D03-E87941AF02CB}" type="datetimeFigureOut">
              <a:rPr lang="en-US" smtClean="0"/>
              <a:pPr/>
              <a:t>6/2/2009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CCB0DC-5C6F-4DC3-860C-827D5425706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ACCBFA-A02A-470D-9D03-E87941AF02CB}" type="datetimeFigureOut">
              <a:rPr lang="en-US" smtClean="0"/>
              <a:pPr/>
              <a:t>6/2/2009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CCB0DC-5C6F-4DC3-860C-827D5425706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CCBFA-A02A-470D-9D03-E87941AF02CB}" type="datetimeFigureOut">
              <a:rPr lang="en-US" smtClean="0"/>
              <a:pPr/>
              <a:t>6/2/2009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CCB0DC-5C6F-4DC3-860C-827D5425706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CCBFA-A02A-470D-9D03-E87941AF02CB}" type="datetimeFigureOut">
              <a:rPr lang="en-US" smtClean="0"/>
              <a:pPr/>
              <a:t>6/2/2009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CB0DC-5C6F-4DC3-860C-827D5425706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CCBFA-A02A-470D-9D03-E87941AF02CB}" type="datetimeFigureOut">
              <a:rPr lang="en-US" smtClean="0"/>
              <a:pPr/>
              <a:t>6/2/2009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CB0DC-5C6F-4DC3-860C-827D5425706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Videos - Ultimate Combo\Arizona Loop 701.wmv">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85926"/>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CCBFA-A02A-470D-9D03-E87941AF02CB}" type="datetimeFigureOut">
              <a:rPr lang="en-US" smtClean="0"/>
              <a:pPr/>
              <a:t>6/2/2009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CB0DC-5C6F-4DC3-860C-827D54257068}" type="slidenum">
              <a:rPr lang="en-GB" smtClean="0"/>
              <a:pPr/>
              <a:t>‹#›</a:t>
            </a:fld>
            <a:endParaRPr lang="en-GB"/>
          </a:p>
        </p:txBody>
      </p:sp>
      <p:pic>
        <p:nvPicPr>
          <p:cNvPr id="7" name="Picture 4" descr="C:\Web\MultiMedia Tools\PowerPoint\Backgrounds\phoca_thumb_l_Transformers.jpg"/>
          <p:cNvPicPr>
            <a:picLocks noChangeAspect="1" noChangeArrowheads="1"/>
          </p:cNvPicPr>
          <p:nvPr userDrawn="1"/>
        </p:nvPicPr>
        <p:blipFill>
          <a:blip r:embed="rId13">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8" name="Rounded Rectangle 7"/>
          <p:cNvSpPr/>
          <p:nvPr userDrawn="1"/>
        </p:nvSpPr>
        <p:spPr>
          <a:xfrm>
            <a:off x="571472" y="571480"/>
            <a:ext cx="8143932" cy="5929354"/>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audio" Target="../media/audio1.bin"/><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3.bin"/><Relationship Id="rId10" Type="http://schemas.openxmlformats.org/officeDocument/2006/relationships/image" Target="../media/image5.jpeg"/><Relationship Id="rId4" Type="http://schemas.openxmlformats.org/officeDocument/2006/relationships/audio" Target="../media/audio2.bin"/><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9.jpeg"/><Relationship Id="rId4" Type="http://schemas.openxmlformats.org/officeDocument/2006/relationships/audio" Target="../media/audio1.bin"/></Relationships>
</file>

<file path=ppt/slides/_rels/slide11.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audio" Target="../media/audio1.bin"/></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gif"/><Relationship Id="rId4" Type="http://schemas.openxmlformats.org/officeDocument/2006/relationships/audio" Target="../media/audio2.bin"/></Relationships>
</file>

<file path=ppt/slides/_rels/slide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audio" Target="../media/audio1.bin"/></Relationships>
</file>

<file path=ppt/slides/_rels/slide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audio" Target="../media/audio1.bin"/></Relationships>
</file>

<file path=ppt/slides/_rels/slide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audio" Target="../media/audio1.bin"/></Relationships>
</file>

<file path=ppt/slides/_rels/slide6.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audio" Target="../media/audio1.bin"/></Relationships>
</file>

<file path=ppt/slides/_rels/slide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5.jpeg"/><Relationship Id="rId4" Type="http://schemas.openxmlformats.org/officeDocument/2006/relationships/audio" Target="../media/audio1.bin"/></Relationships>
</file>

<file path=ppt/slides/_rels/slide8.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audio" Target="../media/audio1.bin"/></Relationships>
</file>

<file path=ppt/slides/_rels/slide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8.jpeg"/><Relationship Id="rId4"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71472" y="571480"/>
            <a:ext cx="8143932" cy="5929354"/>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Hover r:id="" action="ppaction://hlinkshowjump?jump=nextslide"/>
          </p:cNvPr>
          <p:cNvSpPr/>
          <p:nvPr/>
        </p:nvSpPr>
        <p:spPr>
          <a:xfrm>
            <a:off x="8715404" y="0"/>
            <a:ext cx="4285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9-11%20(1).bmp"/>
          <p:cNvPicPr>
            <a:picLocks noChangeAspect="1"/>
          </p:cNvPicPr>
          <p:nvPr/>
        </p:nvPicPr>
        <p:blipFill>
          <a:blip r:embed="rId7"/>
          <a:stretch>
            <a:fillRect/>
          </a:stretch>
        </p:blipFill>
        <p:spPr>
          <a:xfrm>
            <a:off x="3571868" y="1142984"/>
            <a:ext cx="4500594" cy="33754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1285852" y="5072074"/>
            <a:ext cx="7286676" cy="1446550"/>
          </a:xfrm>
          <a:prstGeom prst="rect">
            <a:avLst/>
          </a:prstGeom>
          <a:noFill/>
        </p:spPr>
        <p:txBody>
          <a:bodyPr wrap="square" rtlCol="0">
            <a:spAutoFit/>
          </a:bodyPr>
          <a:lstStyle/>
          <a:p>
            <a:r>
              <a:rPr lang="en-GB"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nkGothic Md BT" pitchFamily="34" charset="0"/>
              </a:rPr>
              <a:t>Contemporary</a:t>
            </a:r>
          </a:p>
          <a:p>
            <a:r>
              <a:rPr lang="en-GB"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nkGothic Md BT" pitchFamily="34" charset="0"/>
              </a:rPr>
              <a:t>Issues</a:t>
            </a:r>
          </a:p>
        </p:txBody>
      </p:sp>
      <p:sp>
        <p:nvSpPr>
          <p:cNvPr id="7" name="TextBox 6"/>
          <p:cNvSpPr txBox="1"/>
          <p:nvPr/>
        </p:nvSpPr>
        <p:spPr>
          <a:xfrm>
            <a:off x="857224" y="5214950"/>
            <a:ext cx="4750627" cy="954107"/>
          </a:xfrm>
          <a:prstGeom prst="rect">
            <a:avLst/>
          </a:prstGeom>
          <a:noFill/>
        </p:spPr>
        <p:txBody>
          <a:bodyPr wrap="square" rtlCol="0">
            <a:spAutoFit/>
          </a:bodyPr>
          <a:lstStyle/>
          <a:p>
            <a:r>
              <a:rPr lang="en-GB" sz="2800" dirty="0" smtClean="0">
                <a:solidFill>
                  <a:srgbClr val="FFFF00"/>
                </a:solidFill>
                <a:latin typeface="BankGothic Md BT" pitchFamily="34" charset="0"/>
              </a:rPr>
              <a:t>Globalisation and</a:t>
            </a:r>
          </a:p>
          <a:p>
            <a:r>
              <a:rPr lang="en-GB" sz="2800" dirty="0" smtClean="0">
                <a:solidFill>
                  <a:srgbClr val="FFFF00"/>
                </a:solidFill>
                <a:latin typeface="BankGothic Md BT" pitchFamily="34" charset="0"/>
              </a:rPr>
              <a:t>Transnational Crime</a:t>
            </a:r>
          </a:p>
        </p:txBody>
      </p:sp>
      <p:sp>
        <p:nvSpPr>
          <p:cNvPr id="8" name="TextBox 7"/>
          <p:cNvSpPr txBox="1"/>
          <p:nvPr/>
        </p:nvSpPr>
        <p:spPr bwMode="ltGray">
          <a:xfrm>
            <a:off x="1285852" y="4931174"/>
            <a:ext cx="7375973" cy="1569660"/>
          </a:xfrm>
          <a:prstGeom prst="rect">
            <a:avLst/>
          </a:prstGeom>
          <a:noFill/>
        </p:spPr>
        <p:txBody>
          <a:bodyPr wrap="square" rtlCol="0">
            <a:spAutoFit/>
          </a:bodyPr>
          <a:lstStyle/>
          <a:p>
            <a:r>
              <a:rPr lang="en-GB" sz="4800" b="1" dirty="0" smtClean="0">
                <a:ln w="17780" cmpd="sng">
                  <a:solidFill>
                    <a:srgbClr val="FFFFFF"/>
                  </a:solidFill>
                  <a:prstDash val="solid"/>
                  <a:miter lim="800000"/>
                </a:ln>
                <a:solidFill>
                  <a:srgbClr val="0000FF"/>
                </a:solidFill>
                <a:effectLst>
                  <a:outerShdw blurRad="50800" algn="tl" rotWithShape="0">
                    <a:srgbClr val="000000"/>
                  </a:outerShdw>
                </a:effectLst>
                <a:latin typeface="BankGothic Md BT" pitchFamily="34" charset="0"/>
              </a:rPr>
              <a:t>The Crime and Deviance Channel</a:t>
            </a:r>
          </a:p>
        </p:txBody>
      </p:sp>
      <p:pic>
        <p:nvPicPr>
          <p:cNvPr id="11" name="Picture 10" descr="bribery.gif"/>
          <p:cNvPicPr>
            <a:picLocks noChangeAspect="1"/>
          </p:cNvPicPr>
          <p:nvPr/>
        </p:nvPicPr>
        <p:blipFill>
          <a:blip r:embed="rId8"/>
          <a:stretch>
            <a:fillRect/>
          </a:stretch>
        </p:blipFill>
        <p:spPr>
          <a:xfrm>
            <a:off x="1928794" y="928670"/>
            <a:ext cx="2851552" cy="205311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Documents and Settings\Chris\My Documents\Sociology\Publishers\Online Classroom\Channels\Deviance\PowerPoint\Crime Scene\ninja_baby.jpg"/>
          <p:cNvPicPr>
            <a:picLocks noChangeAspect="1" noChangeArrowheads="1"/>
          </p:cNvPicPr>
          <p:nvPr/>
        </p:nvPicPr>
        <p:blipFill>
          <a:blip r:embed="rId9"/>
          <a:srcRect/>
          <a:stretch>
            <a:fillRect/>
          </a:stretch>
        </p:blipFill>
        <p:spPr bwMode="auto">
          <a:xfrm>
            <a:off x="4429124" y="3429000"/>
            <a:ext cx="4064025" cy="21967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descr="runoff265x347_300wide_393high.jpg"/>
          <p:cNvPicPr>
            <a:picLocks noChangeAspect="1"/>
          </p:cNvPicPr>
          <p:nvPr/>
        </p:nvPicPr>
        <p:blipFill>
          <a:blip r:embed="rId10"/>
          <a:stretch>
            <a:fillRect/>
          </a:stretch>
        </p:blipFill>
        <p:spPr>
          <a:xfrm>
            <a:off x="973378" y="2283848"/>
            <a:ext cx="2455614" cy="32168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4" name="TextBox 13"/>
          <p:cNvSpPr txBox="1"/>
          <p:nvPr/>
        </p:nvSpPr>
        <p:spPr>
          <a:xfrm>
            <a:off x="4429092" y="1041614"/>
            <a:ext cx="3857684" cy="1815882"/>
          </a:xfrm>
          <a:prstGeom prst="rect">
            <a:avLst/>
          </a:prstGeom>
          <a:solidFill>
            <a:srgbClr val="0000FF">
              <a:alpha val="42000"/>
            </a:srgbClr>
          </a:solidFill>
          <a:effectLst>
            <a:glow rad="228600">
              <a:schemeClr val="accent3">
                <a:satMod val="175000"/>
                <a:alpha val="40000"/>
              </a:schemeClr>
            </a:glow>
          </a:effectLst>
        </p:spPr>
        <p:txBody>
          <a:bodyPr wrap="square" rtlCol="0">
            <a:spAutoFit/>
          </a:bodyPr>
          <a:lstStyle/>
          <a:p>
            <a:r>
              <a:rPr lang="en-GB" sz="1400" dirty="0" smtClean="0">
                <a:solidFill>
                  <a:schemeClr val="bg1"/>
                </a:solidFill>
                <a:latin typeface="Arial" pitchFamily="34" charset="0"/>
                <a:cs typeface="Arial" pitchFamily="34" charset="0"/>
              </a:rPr>
              <a:t>Each slide can be advanced using a mouse click. Alternatively, moving the cursor to the:</a:t>
            </a:r>
          </a:p>
          <a:p>
            <a:endParaRPr lang="en-GB" sz="1400" dirty="0" smtClean="0">
              <a:solidFill>
                <a:schemeClr val="bg1"/>
              </a:solidFill>
              <a:latin typeface="Arial" pitchFamily="34" charset="0"/>
              <a:cs typeface="Arial" pitchFamily="34" charset="0"/>
            </a:endParaRPr>
          </a:p>
          <a:p>
            <a:r>
              <a:rPr lang="en-GB" sz="1400" b="1" dirty="0" smtClean="0">
                <a:solidFill>
                  <a:schemeClr val="bg1"/>
                </a:solidFill>
                <a:latin typeface="Arial" pitchFamily="34" charset="0"/>
                <a:cs typeface="Arial" pitchFamily="34" charset="0"/>
              </a:rPr>
              <a:t>Right Hand </a:t>
            </a:r>
            <a:r>
              <a:rPr lang="en-GB" sz="1400" dirty="0" smtClean="0">
                <a:solidFill>
                  <a:schemeClr val="bg1"/>
                </a:solidFill>
                <a:latin typeface="Arial" pitchFamily="34" charset="0"/>
                <a:cs typeface="Arial" pitchFamily="34" charset="0"/>
              </a:rPr>
              <a:t>edge of the screen moves the presentation forward to the </a:t>
            </a:r>
            <a:r>
              <a:rPr lang="en-GB" sz="1400" b="1" dirty="0" smtClean="0">
                <a:solidFill>
                  <a:schemeClr val="bg1"/>
                </a:solidFill>
                <a:latin typeface="Arial" pitchFamily="34" charset="0"/>
                <a:cs typeface="Arial" pitchFamily="34" charset="0"/>
              </a:rPr>
              <a:t>next slide</a:t>
            </a:r>
            <a:r>
              <a:rPr lang="en-GB" sz="1400" dirty="0" smtClean="0">
                <a:solidFill>
                  <a:schemeClr val="bg1"/>
                </a:solidFill>
                <a:latin typeface="Arial" pitchFamily="34" charset="0"/>
                <a:cs typeface="Arial" pitchFamily="34" charset="0"/>
              </a:rPr>
              <a:t>.</a:t>
            </a:r>
          </a:p>
          <a:p>
            <a:endParaRPr lang="en-GB" sz="1400" dirty="0" smtClean="0">
              <a:solidFill>
                <a:schemeClr val="bg1"/>
              </a:solidFill>
              <a:latin typeface="Arial" pitchFamily="34" charset="0"/>
              <a:cs typeface="Arial" pitchFamily="34" charset="0"/>
            </a:endParaRPr>
          </a:p>
          <a:p>
            <a:r>
              <a:rPr lang="en-GB" sz="1400" b="1" dirty="0" smtClean="0">
                <a:solidFill>
                  <a:schemeClr val="bg1"/>
                </a:solidFill>
                <a:latin typeface="Arial" pitchFamily="34" charset="0"/>
                <a:cs typeface="Arial" pitchFamily="34" charset="0"/>
              </a:rPr>
              <a:t>Left Hand </a:t>
            </a:r>
            <a:r>
              <a:rPr lang="en-GB" sz="1400" dirty="0" smtClean="0">
                <a:solidFill>
                  <a:schemeClr val="bg1"/>
                </a:solidFill>
                <a:latin typeface="Arial" pitchFamily="34" charset="0"/>
                <a:cs typeface="Arial" pitchFamily="34" charset="0"/>
              </a:rPr>
              <a:t>edge of the screen moves the presentation back to the </a:t>
            </a:r>
            <a:r>
              <a:rPr lang="en-GB" sz="1400" b="1" dirty="0" smtClean="0">
                <a:solidFill>
                  <a:schemeClr val="bg1"/>
                </a:solidFill>
                <a:latin typeface="Arial" pitchFamily="34" charset="0"/>
                <a:cs typeface="Arial" pitchFamily="34" charset="0"/>
              </a:rPr>
              <a:t>previous slide</a:t>
            </a:r>
            <a:r>
              <a:rPr lang="en-GB" sz="1400" dirty="0" smtClean="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150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tx1"/>
                                            </p:clrVal>
                                          </p:val>
                                        </p:tav>
                                        <p:tav tm="50000">
                                          <p:val>
                                            <p:clrVal>
                                              <a:schemeClr val="bg1"/>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10" fill="hold">
                            <p:stCondLst>
                              <p:cond delay="2580"/>
                            </p:stCondLst>
                            <p:childTnLst>
                              <p:par>
                                <p:cTn id="11" presetID="10" presetClass="exit" presetSubtype="0" fill="hold" grpId="1" nodeType="afterEffect">
                                  <p:stCondLst>
                                    <p:cond delay="2500"/>
                                  </p:stCondLst>
                                  <p:iterate type="lt">
                                    <p:tmPct val="0"/>
                                  </p:iterate>
                                  <p:childTnLst>
                                    <p:animEffect transition="out" filter="fade">
                                      <p:cBhvr>
                                        <p:cTn id="12" dur="5000"/>
                                        <p:tgtEl>
                                          <p:spTgt spid="8"/>
                                        </p:tgtEl>
                                      </p:cBhvr>
                                    </p:animEffect>
                                    <p:set>
                                      <p:cBhvr>
                                        <p:cTn id="13" dur="1" fill="hold">
                                          <p:stCondLst>
                                            <p:cond delay="4999"/>
                                          </p:stCondLst>
                                        </p:cTn>
                                        <p:tgtEl>
                                          <p:spTgt spid="8"/>
                                        </p:tgtEl>
                                        <p:attrNameLst>
                                          <p:attrName>style.visibility</p:attrName>
                                        </p:attrNameLst>
                                      </p:cBhvr>
                                      <p:to>
                                        <p:strVal val="hidden"/>
                                      </p:to>
                                    </p:set>
                                  </p:childTnLst>
                                </p:cTn>
                              </p:par>
                            </p:childTnLst>
                          </p:cTn>
                        </p:par>
                        <p:par>
                          <p:cTn id="14" fill="hold">
                            <p:stCondLst>
                              <p:cond delay="10080"/>
                            </p:stCondLst>
                            <p:childTnLst>
                              <p:par>
                                <p:cTn id="15" presetID="27" presetClass="entr" presetSubtype="0" fill="hold" grpId="0" nodeType="afterEffect">
                                  <p:stCondLst>
                                    <p:cond delay="1000"/>
                                  </p:stCondLst>
                                  <p:iterate type="lt">
                                    <p:tmPct val="50000"/>
                                  </p:iterate>
                                  <p:childTnLst>
                                    <p:set>
                                      <p:cBhvr>
                                        <p:cTn id="16" dur="1" fill="hold">
                                          <p:stCondLst>
                                            <p:cond delay="0"/>
                                          </p:stCondLst>
                                        </p:cTn>
                                        <p:tgtEl>
                                          <p:spTgt spid="9"/>
                                        </p:tgtEl>
                                        <p:attrNameLst>
                                          <p:attrName>style.visibility</p:attrName>
                                        </p:attrNameLst>
                                      </p:cBhvr>
                                      <p:to>
                                        <p:strVal val="visible"/>
                                      </p:to>
                                    </p:set>
                                    <p:anim calcmode="discrete" valueType="clr">
                                      <p:cBhvr override="childStyle">
                                        <p:cTn id="17" dur="80"/>
                                        <p:tgtEl>
                                          <p:spTgt spid="9"/>
                                        </p:tgtEl>
                                        <p:attrNameLst>
                                          <p:attrName>style.color</p:attrName>
                                        </p:attrNameLst>
                                      </p:cBhvr>
                                      <p:tavLst>
                                        <p:tav tm="0">
                                          <p:val>
                                            <p:clrVal>
                                              <a:schemeClr val="tx1"/>
                                            </p:clrVal>
                                          </p:val>
                                        </p:tav>
                                        <p:tav tm="50000">
                                          <p:val>
                                            <p:clrVal>
                                              <a:srgbClr val="0000FF"/>
                                            </p:clrVal>
                                          </p:val>
                                        </p:tav>
                                      </p:tavLst>
                                    </p:anim>
                                    <p:anim calcmode="discrete" valueType="clr">
                                      <p:cBhvr>
                                        <p:cTn id="18" dur="80"/>
                                        <p:tgtEl>
                                          <p:spTgt spid="9"/>
                                        </p:tgtEl>
                                        <p:attrNameLst>
                                          <p:attrName>fillcolor</p:attrName>
                                        </p:attrNameLst>
                                      </p:cBhvr>
                                      <p:tavLst>
                                        <p:tav tm="0">
                                          <p:val>
                                            <p:clrVal>
                                              <a:schemeClr val="accent2"/>
                                            </p:clrVal>
                                          </p:val>
                                        </p:tav>
                                        <p:tav tm="50000">
                                          <p:val>
                                            <p:clrVal>
                                              <a:schemeClr val="hlink"/>
                                            </p:clrVal>
                                          </p:val>
                                        </p:tav>
                                      </p:tavLst>
                                    </p:anim>
                                    <p:set>
                                      <p:cBhvr>
                                        <p:cTn id="19" dur="80"/>
                                        <p:tgtEl>
                                          <p:spTgt spid="9"/>
                                        </p:tgtEl>
                                        <p:attrNameLst>
                                          <p:attrName>fill.type</p:attrName>
                                        </p:attrNameLst>
                                      </p:cBhvr>
                                      <p:to>
                                        <p:strVal val="solid"/>
                                      </p:to>
                                    </p:set>
                                  </p:childTnLst>
                                  <p:subTnLst>
                                    <p:audio>
                                      <p:cMediaNode>
                                        <p:cTn display="0" masterRel="sameClick">
                                          <p:stCondLst>
                                            <p:cond evt="begin" delay="0">
                                              <p:tn val="15"/>
                                            </p:cond>
                                          </p:stCondLst>
                                          <p:endCondLst>
                                            <p:cond evt="onStopAudio" delay="0">
                                              <p:tgtEl>
                                                <p:sldTgt/>
                                              </p:tgtEl>
                                            </p:cond>
                                          </p:endCondLst>
                                        </p:cTn>
                                        <p:tgtEl>
                                          <p:sndTgt r:embed="rId4" name="generalclick05.wav"/>
                                        </p:tgtEl>
                                      </p:cMediaNode>
                                    </p:audio>
                                  </p:subTnLst>
                                </p:cTn>
                              </p:par>
                            </p:childTnLst>
                          </p:cTn>
                        </p:par>
                        <p:par>
                          <p:cTn id="20" fill="hold">
                            <p:stCondLst>
                              <p:cond delay="11840"/>
                            </p:stCondLst>
                            <p:childTnLst>
                              <p:par>
                                <p:cTn id="21" presetID="10" presetClass="exit" presetSubtype="0" fill="hold" grpId="1" nodeType="afterEffect">
                                  <p:stCondLst>
                                    <p:cond delay="2500"/>
                                  </p:stCondLst>
                                  <p:iterate type="lt">
                                    <p:tmPct val="0"/>
                                  </p:iterate>
                                  <p:childTnLst>
                                    <p:animEffect transition="out" filter="fade">
                                      <p:cBhvr>
                                        <p:cTn id="22" dur="3000"/>
                                        <p:tgtEl>
                                          <p:spTgt spid="9"/>
                                        </p:tgtEl>
                                      </p:cBhvr>
                                    </p:animEffect>
                                    <p:set>
                                      <p:cBhvr>
                                        <p:cTn id="23" dur="1" fill="hold">
                                          <p:stCondLst>
                                            <p:cond delay="2999"/>
                                          </p:stCondLst>
                                        </p:cTn>
                                        <p:tgtEl>
                                          <p:spTgt spid="9"/>
                                        </p:tgtEl>
                                        <p:attrNameLst>
                                          <p:attrName>style.visibility</p:attrName>
                                        </p:attrNameLst>
                                      </p:cBhvr>
                                      <p:to>
                                        <p:strVal val="hidden"/>
                                      </p:to>
                                    </p:set>
                                  </p:childTnLst>
                                </p:cTn>
                              </p:par>
                            </p:childTnLst>
                          </p:cTn>
                        </p:par>
                        <p:par>
                          <p:cTn id="24" fill="hold">
                            <p:stCondLst>
                              <p:cond delay="17340"/>
                            </p:stCondLst>
                            <p:childTnLst>
                              <p:par>
                                <p:cTn id="25" presetID="53" presetClass="entr" presetSubtype="0"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subTnLst>
                                    <p:audio>
                                      <p:cMediaNode>
                                        <p:cTn display="0" masterRel="sameClick">
                                          <p:stCondLst>
                                            <p:cond evt="begin" delay="0">
                                              <p:tn val="25"/>
                                            </p:cond>
                                          </p:stCondLst>
                                          <p:endCondLst>
                                            <p:cond evt="onStopAudio" delay="0">
                                              <p:tgtEl>
                                                <p:sldTgt/>
                                              </p:tgtEl>
                                            </p:cond>
                                          </p:endCondLst>
                                        </p:cTn>
                                        <p:tgtEl>
                                          <p:sndTgt r:embed="rId5" name="explode.wav"/>
                                        </p:tgtEl>
                                      </p:cMediaNode>
                                    </p:audio>
                                  </p:subTnLst>
                                </p:cTn>
                              </p:par>
                            </p:childTnLst>
                          </p:cTn>
                        </p:par>
                        <p:par>
                          <p:cTn id="30" fill="hold">
                            <p:stCondLst>
                              <p:cond delay="18340"/>
                            </p:stCondLst>
                            <p:childTnLst>
                              <p:par>
                                <p:cTn id="31" presetID="53"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5" name="explode.wav"/>
                                        </p:tgtEl>
                                      </p:cMediaNode>
                                    </p:audio>
                                  </p:subTnLst>
                                </p:cTn>
                              </p:par>
                            </p:childTnLst>
                          </p:cTn>
                        </p:par>
                        <p:par>
                          <p:cTn id="36" fill="hold">
                            <p:stCondLst>
                              <p:cond delay="19340"/>
                            </p:stCondLst>
                            <p:childTnLst>
                              <p:par>
                                <p:cTn id="37" presetID="53" presetClass="entr" presetSubtype="0" fill="hold" nodeType="after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5" name="explode.wav"/>
                                        </p:tgtEl>
                                      </p:cMediaNode>
                                    </p:audio>
                                  </p:subTnLst>
                                </p:cTn>
                              </p:par>
                            </p:childTnLst>
                          </p:cTn>
                        </p:par>
                        <p:par>
                          <p:cTn id="42" fill="hold">
                            <p:stCondLst>
                              <p:cond delay="20340"/>
                            </p:stCondLst>
                            <p:childTnLst>
                              <p:par>
                                <p:cTn id="43" presetID="53" presetClass="entr" presetSubtype="0" fill="hold" nodeType="afterEffect">
                                  <p:stCondLst>
                                    <p:cond delay="5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5" name="explode.wav"/>
                                        </p:tgtEl>
                                      </p:cMediaNode>
                                    </p:audio>
                                  </p:subTnLst>
                                </p:cTn>
                              </p:par>
                            </p:childTnLst>
                          </p:cTn>
                        </p:par>
                        <p:par>
                          <p:cTn id="48" fill="hold">
                            <p:stCondLst>
                              <p:cond delay="21340"/>
                            </p:stCondLst>
                            <p:childTnLst>
                              <p:par>
                                <p:cTn id="49" presetID="27" presetClass="entr" presetSubtype="0" fill="hold" grpId="0" nodeType="afterEffect">
                                  <p:stCondLst>
                                    <p:cond delay="500"/>
                                  </p:stCondLst>
                                  <p:iterate type="lt">
                                    <p:tmPct val="50000"/>
                                  </p:iterate>
                                  <p:childTnLst>
                                    <p:set>
                                      <p:cBhvr>
                                        <p:cTn id="50" dur="1" fill="hold">
                                          <p:stCondLst>
                                            <p:cond delay="0"/>
                                          </p:stCondLst>
                                        </p:cTn>
                                        <p:tgtEl>
                                          <p:spTgt spid="7"/>
                                        </p:tgtEl>
                                        <p:attrNameLst>
                                          <p:attrName>style.visibility</p:attrName>
                                        </p:attrNameLst>
                                      </p:cBhvr>
                                      <p:to>
                                        <p:strVal val="visible"/>
                                      </p:to>
                                    </p:set>
                                    <p:anim calcmode="discrete" valueType="clr">
                                      <p:cBhvr override="childStyle">
                                        <p:cTn id="51" dur="80"/>
                                        <p:tgtEl>
                                          <p:spTgt spid="7"/>
                                        </p:tgtEl>
                                        <p:attrNameLst>
                                          <p:attrName>style.color</p:attrName>
                                        </p:attrNameLst>
                                      </p:cBhvr>
                                      <p:tavLst>
                                        <p:tav tm="0">
                                          <p:val>
                                            <p:clrVal>
                                              <a:schemeClr val="tx1"/>
                                            </p:clrVal>
                                          </p:val>
                                        </p:tav>
                                        <p:tav tm="50000">
                                          <p:val>
                                            <p:clrVal>
                                              <a:schemeClr val="bg1"/>
                                            </p:clrVal>
                                          </p:val>
                                        </p:tav>
                                      </p:tavLst>
                                    </p:anim>
                                    <p:anim calcmode="discrete" valueType="clr">
                                      <p:cBhvr>
                                        <p:cTn id="52" dur="80"/>
                                        <p:tgtEl>
                                          <p:spTgt spid="7"/>
                                        </p:tgtEl>
                                        <p:attrNameLst>
                                          <p:attrName>fillcolor</p:attrName>
                                        </p:attrNameLst>
                                      </p:cBhvr>
                                      <p:tavLst>
                                        <p:tav tm="0">
                                          <p:val>
                                            <p:clrVal>
                                              <a:schemeClr val="accent2"/>
                                            </p:clrVal>
                                          </p:val>
                                        </p:tav>
                                        <p:tav tm="50000">
                                          <p:val>
                                            <p:clrVal>
                                              <a:schemeClr val="hlink"/>
                                            </p:clrVal>
                                          </p:val>
                                        </p:tav>
                                      </p:tavLst>
                                    </p:anim>
                                    <p:set>
                                      <p:cBhvr>
                                        <p:cTn id="53" dur="80"/>
                                        <p:tgtEl>
                                          <p:spTgt spid="7"/>
                                        </p:tgtEl>
                                        <p:attrNameLst>
                                          <p:attrName>fill.type</p:attrName>
                                        </p:attrNameLst>
                                      </p:cBhvr>
                                      <p:to>
                                        <p:strVal val="solid"/>
                                      </p:to>
                                    </p:set>
                                  </p:childTnLst>
                                  <p:subTnLst>
                                    <p:audio>
                                      <p:cMediaNode>
                                        <p:cTn display="0" masterRel="sameClick">
                                          <p:stCondLst>
                                            <p:cond evt="begin" delay="0">
                                              <p:tn val="49"/>
                                            </p:cond>
                                          </p:stCondLst>
                                          <p:endCondLst>
                                            <p:cond evt="onStopAudio" delay="0">
                                              <p:tgtEl>
                                                <p:sldTgt/>
                                              </p:tgtEl>
                                            </p:cond>
                                          </p:endCondLst>
                                        </p:cTn>
                                        <p:tgtEl>
                                          <p:sndTgt r:embed="rId6" name="Tick1.wav"/>
                                        </p:tgtEl>
                                      </p:cMediaNode>
                                    </p:audio>
                                  </p:subTnLst>
                                </p:cTn>
                              </p:par>
                            </p:childTnLst>
                          </p:cTn>
                        </p:par>
                        <p:par>
                          <p:cTn id="54" fill="hold">
                            <p:stCondLst>
                              <p:cond delay="23240"/>
                            </p:stCondLst>
                            <p:childTnLst>
                              <p:par>
                                <p:cTn id="55" presetID="1" presetClass="entr" presetSubtype="0" fill="hold" grpId="0" nodeType="afterEffect">
                                  <p:stCondLst>
                                    <p:cond delay="2000"/>
                                  </p:stCondLst>
                                  <p:childTnLst>
                                    <p:set>
                                      <p:cBhvr>
                                        <p:cTn id="5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57" fill="hold">
                            <p:stCondLst>
                              <p:cond delay="25240"/>
                            </p:stCondLst>
                            <p:childTnLst>
                              <p:par>
                                <p:cTn id="58" presetID="10" presetClass="exit" presetSubtype="0" fill="hold" grpId="1" nodeType="afterEffect">
                                  <p:stCondLst>
                                    <p:cond delay="1000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P spid="8" grpId="0"/>
      <p:bldP spid="8" grpId="1"/>
      <p:bldP spid="14" grpId="0" animBg="1"/>
      <p:bldP spid="1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4546" y="6581001"/>
            <a:ext cx="5857916" cy="276999"/>
          </a:xfrm>
          <a:prstGeom prst="rect">
            <a:avLst/>
          </a:prstGeom>
          <a:noFill/>
        </p:spPr>
        <p:txBody>
          <a:bodyPr wrap="square" rtlCol="0">
            <a:spAutoFit/>
          </a:bodyPr>
          <a:lstStyle/>
          <a:p>
            <a:endParaRPr lang="en-GB" sz="1200" dirty="0">
              <a:solidFill>
                <a:schemeClr val="bg1"/>
              </a:solidFill>
              <a:latin typeface="BankGothic Md BT" pitchFamily="34" charset="0"/>
            </a:endParaRPr>
          </a:p>
        </p:txBody>
      </p:sp>
      <p:sp>
        <p:nvSpPr>
          <p:cNvPr id="11" name="Rounded Rectangle 10"/>
          <p:cNvSpPr/>
          <p:nvPr/>
        </p:nvSpPr>
        <p:spPr>
          <a:xfrm>
            <a:off x="571472" y="571480"/>
            <a:ext cx="8143932" cy="5929354"/>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42976" y="642918"/>
            <a:ext cx="4786346" cy="523220"/>
          </a:xfrm>
          <a:prstGeom prst="rect">
            <a:avLst/>
          </a:prstGeom>
          <a:noFill/>
        </p:spPr>
        <p:txBody>
          <a:bodyPr wrap="square" rtlCol="0">
            <a:spAutoFit/>
          </a:bodyPr>
          <a:lstStyle/>
          <a:p>
            <a:r>
              <a:rPr lang="en-GB" sz="2800" b="1" dirty="0" smtClean="0">
                <a:solidFill>
                  <a:srgbClr val="FFFF00"/>
                </a:solidFill>
                <a:latin typeface="BankGothic Md BT" pitchFamily="34" charset="0"/>
              </a:rPr>
              <a:t>Environmental Crimes</a:t>
            </a:r>
            <a:r>
              <a:rPr lang="en-GB" sz="2800" dirty="0" smtClean="0">
                <a:solidFill>
                  <a:srgbClr val="FFFF00"/>
                </a:solidFill>
                <a:latin typeface="BankGothic Md BT" pitchFamily="34" charset="0"/>
              </a:rPr>
              <a:t>: </a:t>
            </a:r>
            <a:endParaRPr lang="en-GB" dirty="0" smtClean="0">
              <a:solidFill>
                <a:srgbClr val="FFFF00"/>
              </a:solidFill>
              <a:latin typeface="BankGothic Md BT" pitchFamily="34" charset="0"/>
            </a:endParaRPr>
          </a:p>
        </p:txBody>
      </p:sp>
      <p:sp>
        <p:nvSpPr>
          <p:cNvPr id="10" name="TextBox 9"/>
          <p:cNvSpPr txBox="1"/>
          <p:nvPr/>
        </p:nvSpPr>
        <p:spPr>
          <a:xfrm>
            <a:off x="690410" y="4421821"/>
            <a:ext cx="7929618" cy="2031325"/>
          </a:xfrm>
          <a:prstGeom prst="rect">
            <a:avLst/>
          </a:prstGeom>
          <a:noFill/>
        </p:spPr>
        <p:txBody>
          <a:bodyPr wrap="square" rtlCol="0">
            <a:spAutoFit/>
          </a:bodyPr>
          <a:lstStyle/>
          <a:p>
            <a:pPr algn="ctr"/>
            <a:r>
              <a:rPr lang="en-GB" dirty="0" smtClean="0">
                <a:solidFill>
                  <a:schemeClr val="bg1"/>
                </a:solidFill>
                <a:latin typeface="BankGothic Md BT" pitchFamily="34" charset="0"/>
              </a:rPr>
              <a:t>Involves a range of activities – such as dumping hazardous waste, the illegal extraction of rare natural resources and the smuggling of products (such as CFCs) known to harm the environment. There is strong evidence such crime is both well-organised by criminal gangs in Eastern Europe and Africa and carried-out by legitimate businesses as part of their everyday operations.</a:t>
            </a:r>
            <a:endParaRPr lang="en-GB" dirty="0">
              <a:solidFill>
                <a:schemeClr val="bg1"/>
              </a:solidFill>
              <a:latin typeface="BankGothic Md BT" pitchFamily="34" charset="0"/>
            </a:endParaRPr>
          </a:p>
        </p:txBody>
      </p:sp>
      <p:sp>
        <p:nvSpPr>
          <p:cNvPr id="12" name="Rectangle 11">
            <a:hlinkHover r:id="" action="ppaction://hlinkshowjump?jump=nextslide"/>
          </p:cNvPr>
          <p:cNvSpPr/>
          <p:nvPr/>
        </p:nvSpPr>
        <p:spPr>
          <a:xfrm>
            <a:off x="8715404" y="0"/>
            <a:ext cx="4285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Hover r:id="" action="ppaction://hlinkshowjump?jump=previousslide"/>
          </p:cNvPr>
          <p:cNvSpPr/>
          <p:nvPr/>
        </p:nvSpPr>
        <p:spPr>
          <a:xfrm>
            <a:off x="0" y="0"/>
            <a:ext cx="5714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186.jpg"/>
          <p:cNvPicPr>
            <a:picLocks noChangeAspect="1"/>
          </p:cNvPicPr>
          <p:nvPr/>
        </p:nvPicPr>
        <p:blipFill>
          <a:blip r:embed="rId5"/>
          <a:stretch>
            <a:fillRect/>
          </a:stretch>
        </p:blipFill>
        <p:spPr>
          <a:xfrm>
            <a:off x="1047976" y="1381048"/>
            <a:ext cx="3730632" cy="27936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descr="runoff265x347_300wide_393high.jpg"/>
          <p:cNvPicPr>
            <a:picLocks noChangeAspect="1"/>
          </p:cNvPicPr>
          <p:nvPr/>
        </p:nvPicPr>
        <p:blipFill>
          <a:blip r:embed="rId6"/>
          <a:stretch>
            <a:fillRect/>
          </a:stretch>
        </p:blipFill>
        <p:spPr>
          <a:xfrm>
            <a:off x="4857752" y="426460"/>
            <a:ext cx="3382672" cy="44313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p:stCondLst>
                              <p:cond delay="575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4546" y="6581001"/>
            <a:ext cx="5857916" cy="276999"/>
          </a:xfrm>
          <a:prstGeom prst="rect">
            <a:avLst/>
          </a:prstGeom>
          <a:noFill/>
        </p:spPr>
        <p:txBody>
          <a:bodyPr wrap="square" rtlCol="0">
            <a:spAutoFit/>
          </a:bodyPr>
          <a:lstStyle/>
          <a:p>
            <a:endParaRPr lang="en-GB" sz="1200" dirty="0">
              <a:solidFill>
                <a:schemeClr val="bg1"/>
              </a:solidFill>
              <a:latin typeface="BankGothic Md BT" pitchFamily="34" charset="0"/>
            </a:endParaRPr>
          </a:p>
        </p:txBody>
      </p:sp>
      <p:sp>
        <p:nvSpPr>
          <p:cNvPr id="9" name="TextBox 8"/>
          <p:cNvSpPr txBox="1"/>
          <p:nvPr/>
        </p:nvSpPr>
        <p:spPr>
          <a:xfrm>
            <a:off x="1142976" y="642918"/>
            <a:ext cx="3643338" cy="523220"/>
          </a:xfrm>
          <a:prstGeom prst="rect">
            <a:avLst/>
          </a:prstGeom>
          <a:noFill/>
        </p:spPr>
        <p:txBody>
          <a:bodyPr wrap="square" rtlCol="0">
            <a:spAutoFit/>
          </a:bodyPr>
          <a:lstStyle/>
          <a:p>
            <a:r>
              <a:rPr lang="en-GB" sz="2800" b="1" dirty="0" smtClean="0">
                <a:solidFill>
                  <a:srgbClr val="FFFF00"/>
                </a:solidFill>
                <a:latin typeface="BankGothic Md BT" pitchFamily="34" charset="0"/>
              </a:rPr>
              <a:t>Terrorism</a:t>
            </a:r>
            <a:r>
              <a:rPr lang="en-GB" sz="2800" dirty="0" smtClean="0">
                <a:solidFill>
                  <a:srgbClr val="FFFF00"/>
                </a:solidFill>
                <a:latin typeface="BankGothic Md BT" pitchFamily="34" charset="0"/>
              </a:rPr>
              <a:t>: </a:t>
            </a:r>
            <a:endParaRPr lang="en-GB" dirty="0" smtClean="0">
              <a:solidFill>
                <a:srgbClr val="FFFF00"/>
              </a:solidFill>
              <a:latin typeface="BankGothic Md BT" pitchFamily="34" charset="0"/>
            </a:endParaRPr>
          </a:p>
        </p:txBody>
      </p:sp>
      <p:sp>
        <p:nvSpPr>
          <p:cNvPr id="10" name="TextBox 9"/>
          <p:cNvSpPr txBox="1"/>
          <p:nvPr/>
        </p:nvSpPr>
        <p:spPr>
          <a:xfrm>
            <a:off x="714347" y="4746508"/>
            <a:ext cx="7822461" cy="1754326"/>
          </a:xfrm>
          <a:prstGeom prst="rect">
            <a:avLst/>
          </a:prstGeom>
          <a:noFill/>
        </p:spPr>
        <p:txBody>
          <a:bodyPr wrap="square" rtlCol="0">
            <a:spAutoFit/>
          </a:bodyPr>
          <a:lstStyle/>
          <a:p>
            <a:pPr algn="ctr"/>
            <a:r>
              <a:rPr lang="en-GB" dirty="0" smtClean="0">
                <a:solidFill>
                  <a:schemeClr val="bg1"/>
                </a:solidFill>
                <a:latin typeface="BankGothic Md BT" pitchFamily="34" charset="0"/>
              </a:rPr>
              <a:t>A final example of transnational crime is one that has become increasingly well-known across the globe, with two terrorist attacks in America being particularly symbolic of this type of criminal activity – the bombing of the World Trade </a:t>
            </a:r>
            <a:r>
              <a:rPr lang="en-GB" dirty="0" err="1" smtClean="0">
                <a:solidFill>
                  <a:schemeClr val="bg1"/>
                </a:solidFill>
                <a:latin typeface="BankGothic Md BT" pitchFamily="34" charset="0"/>
              </a:rPr>
              <a:t>Center</a:t>
            </a:r>
            <a:r>
              <a:rPr lang="en-GB" dirty="0" smtClean="0">
                <a:solidFill>
                  <a:schemeClr val="bg1"/>
                </a:solidFill>
                <a:latin typeface="BankGothic Md BT" pitchFamily="34" charset="0"/>
              </a:rPr>
              <a:t> (sic) in 1993 and the 9/11 attacks on the same target.</a:t>
            </a:r>
            <a:endParaRPr lang="en-GB" dirty="0">
              <a:solidFill>
                <a:schemeClr val="bg1"/>
              </a:solidFill>
              <a:latin typeface="BankGothic Md BT" pitchFamily="34" charset="0"/>
            </a:endParaRPr>
          </a:p>
        </p:txBody>
      </p:sp>
      <p:sp>
        <p:nvSpPr>
          <p:cNvPr id="7" name="Rectangle 6">
            <a:hlinkHover r:id="" action="ppaction://hlinkshowjump?jump=previousslide"/>
          </p:cNvPr>
          <p:cNvSpPr/>
          <p:nvPr/>
        </p:nvSpPr>
        <p:spPr>
          <a:xfrm>
            <a:off x="0" y="0"/>
            <a:ext cx="5714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9-11%20(1).bmp"/>
          <p:cNvPicPr>
            <a:picLocks noChangeAspect="1"/>
          </p:cNvPicPr>
          <p:nvPr/>
        </p:nvPicPr>
        <p:blipFill>
          <a:blip r:embed="rId5"/>
          <a:stretch>
            <a:fillRect/>
          </a:stretch>
        </p:blipFill>
        <p:spPr>
          <a:xfrm>
            <a:off x="3857620" y="1000108"/>
            <a:ext cx="4571429" cy="34285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descr="013july77_468x343.jpg"/>
          <p:cNvPicPr>
            <a:picLocks noChangeAspect="1"/>
          </p:cNvPicPr>
          <p:nvPr/>
        </p:nvPicPr>
        <p:blipFill>
          <a:blip r:embed="rId6"/>
          <a:stretch>
            <a:fillRect/>
          </a:stretch>
        </p:blipFill>
        <p:spPr>
          <a:xfrm>
            <a:off x="928662" y="1357297"/>
            <a:ext cx="2571768" cy="18848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descr="july11.bmp"/>
          <p:cNvPicPr>
            <a:picLocks noChangeAspect="1"/>
          </p:cNvPicPr>
          <p:nvPr/>
        </p:nvPicPr>
        <p:blipFill>
          <a:blip r:embed="rId7"/>
          <a:stretch>
            <a:fillRect/>
          </a:stretch>
        </p:blipFill>
        <p:spPr>
          <a:xfrm>
            <a:off x="2500318" y="2571744"/>
            <a:ext cx="2857500"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p:stCondLst>
                              <p:cond delay="325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71472" y="571480"/>
            <a:ext cx="8143932" cy="5929354"/>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35819" y="5792948"/>
            <a:ext cx="7072362" cy="707886"/>
          </a:xfrm>
          <a:prstGeom prst="rect">
            <a:avLst/>
          </a:prstGeom>
          <a:noFill/>
        </p:spPr>
        <p:txBody>
          <a:bodyPr wrap="square" rtlCol="0">
            <a:spAutoFit/>
          </a:bodyPr>
          <a:lstStyle/>
          <a:p>
            <a:pPr algn="ctr"/>
            <a:r>
              <a:rPr lang="en-GB" sz="2000" b="1" dirty="0" smtClean="0">
                <a:solidFill>
                  <a:srgbClr val="FFFF00"/>
                </a:solidFill>
                <a:latin typeface="BankGothic Md BT" pitchFamily="34" charset="0"/>
              </a:rPr>
              <a:t>1. Conventional </a:t>
            </a:r>
            <a:r>
              <a:rPr lang="en-GB" sz="2000" dirty="0" smtClean="0">
                <a:solidFill>
                  <a:srgbClr val="FFFF00"/>
                </a:solidFill>
                <a:latin typeface="BankGothic Md BT" pitchFamily="34" charset="0"/>
              </a:rPr>
              <a:t>forms of crime facilitated by globalisation</a:t>
            </a:r>
            <a:endParaRPr lang="en-GB" sz="2000" dirty="0">
              <a:solidFill>
                <a:srgbClr val="FFFF00"/>
              </a:solidFill>
              <a:latin typeface="BankGothic Md BT" pitchFamily="34" charset="0"/>
            </a:endParaRPr>
          </a:p>
        </p:txBody>
      </p:sp>
      <p:sp>
        <p:nvSpPr>
          <p:cNvPr id="5" name="TextBox 4"/>
          <p:cNvSpPr txBox="1"/>
          <p:nvPr/>
        </p:nvSpPr>
        <p:spPr>
          <a:xfrm>
            <a:off x="928661" y="642918"/>
            <a:ext cx="7500991" cy="2031325"/>
          </a:xfrm>
          <a:prstGeom prst="rect">
            <a:avLst/>
          </a:prstGeom>
          <a:noFill/>
        </p:spPr>
        <p:txBody>
          <a:bodyPr wrap="square" rtlCol="0">
            <a:spAutoFit/>
          </a:bodyPr>
          <a:lstStyle/>
          <a:p>
            <a:pPr algn="ctr"/>
            <a:r>
              <a:rPr lang="en-GB" dirty="0" smtClean="0">
                <a:solidFill>
                  <a:srgbClr val="FFFF00"/>
                </a:solidFill>
                <a:latin typeface="BankGothic Md BT" pitchFamily="34" charset="0"/>
              </a:rPr>
              <a:t>globalisation</a:t>
            </a:r>
            <a:r>
              <a:rPr lang="en-GB" dirty="0" smtClean="0">
                <a:solidFill>
                  <a:schemeClr val="bg1"/>
                </a:solidFill>
                <a:latin typeface="BankGothic Md BT" pitchFamily="34" charset="0"/>
              </a:rPr>
              <a:t> introduces a range of social changes that have created opportunities for both legal and illegal global activities – some of which are new and exist only because of the development of worldwide computer technologies and networks, others of which have been given a new lease of life by their internationalisation. </a:t>
            </a:r>
            <a:endParaRPr lang="en-GB" dirty="0">
              <a:solidFill>
                <a:schemeClr val="bg1"/>
              </a:solidFill>
              <a:latin typeface="BankGothic Md BT" pitchFamily="34" charset="0"/>
            </a:endParaRPr>
          </a:p>
        </p:txBody>
      </p:sp>
      <p:sp>
        <p:nvSpPr>
          <p:cNvPr id="7" name="Rectangle 6">
            <a:hlinkHover r:id="" action="ppaction://hlinkshowjump?jump=nextslide"/>
          </p:cNvPr>
          <p:cNvSpPr/>
          <p:nvPr/>
        </p:nvSpPr>
        <p:spPr>
          <a:xfrm>
            <a:off x="8715404" y="0"/>
            <a:ext cx="4285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Hover r:id="" action="ppaction://hlinkshowjump?jump=previousslide"/>
          </p:cNvPr>
          <p:cNvSpPr/>
          <p:nvPr/>
        </p:nvSpPr>
        <p:spPr>
          <a:xfrm>
            <a:off x="0" y="0"/>
            <a:ext cx="5714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bribery.gif"/>
          <p:cNvPicPr>
            <a:picLocks noChangeAspect="1"/>
          </p:cNvPicPr>
          <p:nvPr/>
        </p:nvPicPr>
        <p:blipFill>
          <a:blip r:embed="rId5"/>
          <a:stretch>
            <a:fillRect/>
          </a:stretch>
        </p:blipFill>
        <p:spPr>
          <a:xfrm>
            <a:off x="2577704" y="2786058"/>
            <a:ext cx="3988592" cy="28717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launder.jpg"/>
          <p:cNvPicPr>
            <a:picLocks noChangeAspect="1"/>
          </p:cNvPicPr>
          <p:nvPr/>
        </p:nvPicPr>
        <p:blipFill>
          <a:blip r:embed="rId6"/>
          <a:stretch>
            <a:fillRect/>
          </a:stretch>
        </p:blipFill>
        <p:spPr>
          <a:xfrm>
            <a:off x="898352" y="2618607"/>
            <a:ext cx="2423577" cy="29535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pirates1-736286.jpg"/>
          <p:cNvPicPr>
            <a:picLocks noChangeAspect="1"/>
          </p:cNvPicPr>
          <p:nvPr/>
        </p:nvPicPr>
        <p:blipFill>
          <a:blip r:embed="rId7"/>
          <a:stretch>
            <a:fillRect/>
          </a:stretch>
        </p:blipFill>
        <p:spPr>
          <a:xfrm>
            <a:off x="5766578" y="2643182"/>
            <a:ext cx="2663074" cy="3000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1000"/>
                                  </p:stCondLst>
                                  <p:iterate type="wd">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300"/>
                                        <p:tgtEl>
                                          <p:spTgt spid="5"/>
                                        </p:tgtEl>
                                        <p:attrNameLst>
                                          <p:attrName>style.color</p:attrName>
                                        </p:attrNameLst>
                                      </p:cBhvr>
                                      <p:tavLst>
                                        <p:tav tm="0">
                                          <p:val>
                                            <p:clrVal>
                                              <a:schemeClr val="bg1"/>
                                            </p:clrVal>
                                          </p:val>
                                        </p:tav>
                                        <p:tav tm="50000">
                                          <p:val>
                                            <p:clrVal>
                                              <a:schemeClr val="bg1"/>
                                            </p:clrVal>
                                          </p:val>
                                        </p:tav>
                                      </p:tavLst>
                                    </p:anim>
                                    <p:anim calcmode="discrete" valueType="clr">
                                      <p:cBhvr>
                                        <p:cTn id="8" dur="300"/>
                                        <p:tgtEl>
                                          <p:spTgt spid="5"/>
                                        </p:tgtEl>
                                        <p:attrNameLst>
                                          <p:attrName>fillcolor</p:attrName>
                                        </p:attrNameLst>
                                      </p:cBhvr>
                                      <p:tavLst>
                                        <p:tav tm="0">
                                          <p:val>
                                            <p:clrVal>
                                              <a:schemeClr val="accent2"/>
                                            </p:clrVal>
                                          </p:val>
                                        </p:tav>
                                        <p:tav tm="50000">
                                          <p:val>
                                            <p:clrVal>
                                              <a:schemeClr val="hlink"/>
                                            </p:clrVal>
                                          </p:val>
                                        </p:tav>
                                      </p:tavLst>
                                    </p:anim>
                                    <p:set>
                                      <p:cBhvr>
                                        <p:cTn id="9" dur="30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10" fill="hold">
                            <p:stCondLst>
                              <p:cond delay="91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par>
                          <p:cTn id="16" fill="hold">
                            <p:stCondLst>
                              <p:cond delay="11100"/>
                            </p:stCondLst>
                            <p:childTnLst>
                              <p:par>
                                <p:cTn id="17" presetID="27" presetClass="entr" presetSubtype="0" fill="hold" grpId="0" nodeType="afterEffect">
                                  <p:stCondLst>
                                    <p:cond delay="0"/>
                                  </p:stCondLst>
                                  <p:iterate type="lt">
                                    <p:tmPct val="3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500"/>
                                        <p:tgtEl>
                                          <p:spTgt spid="8"/>
                                        </p:tgtEl>
                                        <p:attrNameLst>
                                          <p:attrName>style.color</p:attrName>
                                        </p:attrNameLst>
                                      </p:cBhvr>
                                      <p:tavLst>
                                        <p:tav tm="0">
                                          <p:val>
                                            <p:clrVal>
                                              <a:schemeClr val="bg1"/>
                                            </p:clrVal>
                                          </p:val>
                                        </p:tav>
                                        <p:tav tm="50000">
                                          <p:val>
                                            <p:clrVal>
                                              <a:schemeClr val="bg1"/>
                                            </p:clrVal>
                                          </p:val>
                                        </p:tav>
                                      </p:tavLst>
                                    </p:anim>
                                    <p:anim calcmode="discrete" valueType="clr">
                                      <p:cBhvr>
                                        <p:cTn id="20" dur="500"/>
                                        <p:tgtEl>
                                          <p:spTgt spid="8"/>
                                        </p:tgtEl>
                                        <p:attrNameLst>
                                          <p:attrName>fillcolor</p:attrName>
                                        </p:attrNameLst>
                                      </p:cBhvr>
                                      <p:tavLst>
                                        <p:tav tm="0">
                                          <p:val>
                                            <p:clrVal>
                                              <a:schemeClr val="accent2"/>
                                            </p:clrVal>
                                          </p:val>
                                        </p:tav>
                                        <p:tav tm="50000">
                                          <p:val>
                                            <p:clrVal>
                                              <a:schemeClr val="hlink"/>
                                            </p:clrVal>
                                          </p:val>
                                        </p:tav>
                                      </p:tavLst>
                                    </p:anim>
                                    <p:set>
                                      <p:cBhvr>
                                        <p:cTn id="21" dur="500"/>
                                        <p:tgtEl>
                                          <p:spTgt spid="8"/>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4" name="generalclick05.wav"/>
                                        </p:tgtEl>
                                      </p:cMediaNode>
                                    </p:audio>
                                  </p:subTnLst>
                                </p:cTn>
                              </p:par>
                            </p:childTnLst>
                          </p:cTn>
                        </p:par>
                        <p:par>
                          <p:cTn id="22" fill="hold">
                            <p:stCondLst>
                              <p:cond delay="19250"/>
                            </p:stCondLst>
                            <p:childTnLst>
                              <p:par>
                                <p:cTn id="23" presetID="10" presetClass="entr" presetSubtype="0" fill="hold" nodeType="after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4546" y="6581001"/>
            <a:ext cx="5857916" cy="276999"/>
          </a:xfrm>
          <a:prstGeom prst="rect">
            <a:avLst/>
          </a:prstGeom>
          <a:noFill/>
        </p:spPr>
        <p:txBody>
          <a:bodyPr wrap="square" rtlCol="0">
            <a:spAutoFit/>
          </a:bodyPr>
          <a:lstStyle/>
          <a:p>
            <a:endParaRPr lang="en-GB" sz="1200" dirty="0">
              <a:solidFill>
                <a:schemeClr val="bg1"/>
              </a:solidFill>
              <a:latin typeface="BankGothic Md BT" pitchFamily="34" charset="0"/>
            </a:endParaRPr>
          </a:p>
        </p:txBody>
      </p:sp>
      <p:sp>
        <p:nvSpPr>
          <p:cNvPr id="11" name="Rounded Rectangle 10"/>
          <p:cNvSpPr/>
          <p:nvPr/>
        </p:nvSpPr>
        <p:spPr>
          <a:xfrm>
            <a:off x="571472" y="571480"/>
            <a:ext cx="8143932" cy="5929354"/>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42976" y="642918"/>
            <a:ext cx="2643206" cy="523220"/>
          </a:xfrm>
          <a:prstGeom prst="rect">
            <a:avLst/>
          </a:prstGeom>
          <a:noFill/>
        </p:spPr>
        <p:txBody>
          <a:bodyPr wrap="square" rtlCol="0">
            <a:spAutoFit/>
          </a:bodyPr>
          <a:lstStyle/>
          <a:p>
            <a:r>
              <a:rPr lang="en-GB" sz="2800" b="1" dirty="0" smtClean="0">
                <a:solidFill>
                  <a:srgbClr val="FFFF00"/>
                </a:solidFill>
                <a:latin typeface="BankGothic Md BT" pitchFamily="34" charset="0"/>
              </a:rPr>
              <a:t>Trafficking</a:t>
            </a:r>
            <a:r>
              <a:rPr lang="en-GB" b="1" dirty="0" smtClean="0">
                <a:solidFill>
                  <a:srgbClr val="FFFF00"/>
                </a:solidFill>
                <a:latin typeface="BankGothic Md BT" pitchFamily="34" charset="0"/>
              </a:rPr>
              <a:t>:</a:t>
            </a:r>
            <a:endParaRPr lang="en-GB" dirty="0" smtClean="0">
              <a:solidFill>
                <a:srgbClr val="FFFF00"/>
              </a:solidFill>
              <a:latin typeface="BankGothic Md BT" pitchFamily="34" charset="0"/>
            </a:endParaRPr>
          </a:p>
        </p:txBody>
      </p:sp>
      <p:sp>
        <p:nvSpPr>
          <p:cNvPr id="10" name="TextBox 9"/>
          <p:cNvSpPr txBox="1"/>
          <p:nvPr/>
        </p:nvSpPr>
        <p:spPr>
          <a:xfrm>
            <a:off x="607191" y="4572008"/>
            <a:ext cx="7929618" cy="1754326"/>
          </a:xfrm>
          <a:prstGeom prst="rect">
            <a:avLst/>
          </a:prstGeom>
          <a:noFill/>
        </p:spPr>
        <p:txBody>
          <a:bodyPr wrap="square" rtlCol="0">
            <a:spAutoFit/>
          </a:bodyPr>
          <a:lstStyle/>
          <a:p>
            <a:pPr algn="ctr"/>
            <a:r>
              <a:rPr lang="en-GB" dirty="0" smtClean="0">
                <a:solidFill>
                  <a:schemeClr val="bg1"/>
                </a:solidFill>
                <a:latin typeface="BankGothic Md BT" pitchFamily="34" charset="0"/>
              </a:rPr>
              <a:t>takes a number of forms, from </a:t>
            </a:r>
            <a:r>
              <a:rPr lang="en-GB" b="1" dirty="0" smtClean="0">
                <a:solidFill>
                  <a:schemeClr val="bg1"/>
                </a:solidFill>
                <a:latin typeface="BankGothic Md BT" pitchFamily="34" charset="0"/>
              </a:rPr>
              <a:t>drugs and weapons</a:t>
            </a:r>
            <a:r>
              <a:rPr lang="en-GB" dirty="0" smtClean="0">
                <a:solidFill>
                  <a:schemeClr val="bg1"/>
                </a:solidFill>
                <a:latin typeface="BankGothic Md BT" pitchFamily="34" charset="0"/>
              </a:rPr>
              <a:t> (both arms and the materials - biological, chemical and nuclear – that could potentially be used as weapons of mass destruction), through </a:t>
            </a:r>
            <a:r>
              <a:rPr lang="en-GB" b="1" dirty="0" smtClean="0">
                <a:solidFill>
                  <a:schemeClr val="bg1"/>
                </a:solidFill>
                <a:latin typeface="BankGothic Md BT" pitchFamily="34" charset="0"/>
              </a:rPr>
              <a:t>people</a:t>
            </a:r>
            <a:r>
              <a:rPr lang="en-GB" dirty="0" smtClean="0">
                <a:solidFill>
                  <a:schemeClr val="bg1"/>
                </a:solidFill>
                <a:latin typeface="BankGothic Md BT" pitchFamily="34" charset="0"/>
              </a:rPr>
              <a:t> (such as women being sold into sex slavery and children sold into domestic slavery) to </a:t>
            </a:r>
            <a:r>
              <a:rPr lang="en-GB" b="1" dirty="0" smtClean="0">
                <a:solidFill>
                  <a:schemeClr val="bg1"/>
                </a:solidFill>
                <a:latin typeface="BankGothic Md BT" pitchFamily="34" charset="0"/>
              </a:rPr>
              <a:t>body parts</a:t>
            </a:r>
            <a:r>
              <a:rPr lang="en-GB" dirty="0" smtClean="0">
                <a:solidFill>
                  <a:schemeClr val="bg1"/>
                </a:solidFill>
                <a:latin typeface="BankGothic Md BT" pitchFamily="34" charset="0"/>
              </a:rPr>
              <a:t>, </a:t>
            </a:r>
            <a:r>
              <a:rPr lang="en-GB" b="1" dirty="0" smtClean="0">
                <a:solidFill>
                  <a:schemeClr val="bg1"/>
                </a:solidFill>
                <a:latin typeface="BankGothic Md BT" pitchFamily="34" charset="0"/>
              </a:rPr>
              <a:t>endangered species</a:t>
            </a:r>
            <a:r>
              <a:rPr lang="en-GB" dirty="0" smtClean="0">
                <a:solidFill>
                  <a:schemeClr val="bg1"/>
                </a:solidFill>
                <a:latin typeface="BankGothic Md BT" pitchFamily="34" charset="0"/>
              </a:rPr>
              <a:t> and </a:t>
            </a:r>
            <a:r>
              <a:rPr lang="en-GB" b="1" dirty="0" smtClean="0">
                <a:solidFill>
                  <a:schemeClr val="bg1"/>
                </a:solidFill>
                <a:latin typeface="BankGothic Md BT" pitchFamily="34" charset="0"/>
              </a:rPr>
              <a:t>gemstones</a:t>
            </a:r>
            <a:r>
              <a:rPr lang="en-GB" dirty="0" smtClean="0">
                <a:solidFill>
                  <a:schemeClr val="bg1"/>
                </a:solidFill>
                <a:latin typeface="BankGothic Md BT" pitchFamily="34" charset="0"/>
              </a:rPr>
              <a:t>…</a:t>
            </a:r>
          </a:p>
        </p:txBody>
      </p:sp>
      <p:pic>
        <p:nvPicPr>
          <p:cNvPr id="7" name="Picture 2" descr="C:\Documents and Settings\Chris\My Documents\Sociology\Publishers\Online Classroom\Channels\Deviance\PowerPoint\Crime Scene\stop-the-traffik-barcode_thumb.jpg"/>
          <p:cNvPicPr>
            <a:picLocks noChangeAspect="1" noChangeArrowheads="1"/>
          </p:cNvPicPr>
          <p:nvPr/>
        </p:nvPicPr>
        <p:blipFill>
          <a:blip r:embed="rId5"/>
          <a:srcRect/>
          <a:stretch>
            <a:fillRect/>
          </a:stretch>
        </p:blipFill>
        <p:spPr bwMode="auto">
          <a:xfrm>
            <a:off x="928662" y="1500174"/>
            <a:ext cx="4243386" cy="28289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descr="C:\Documents and Settings\Chris\My Documents\Sociology\Publishers\Online Classroom\Channels\Deviance\PowerPoint\Crime Scene\ninja_baby.jpg"/>
          <p:cNvPicPr>
            <a:picLocks noChangeAspect="1" noChangeArrowheads="1"/>
          </p:cNvPicPr>
          <p:nvPr/>
        </p:nvPicPr>
        <p:blipFill>
          <a:blip r:embed="rId6"/>
          <a:srcRect/>
          <a:stretch>
            <a:fillRect/>
          </a:stretch>
        </p:blipFill>
        <p:spPr bwMode="auto">
          <a:xfrm>
            <a:off x="4357686" y="1785926"/>
            <a:ext cx="4064025" cy="21967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Rectangle 11">
            <a:hlinkHover r:id="" action="ppaction://hlinkshowjump?jump=nextslide"/>
          </p:cNvPr>
          <p:cNvSpPr/>
          <p:nvPr/>
        </p:nvSpPr>
        <p:spPr>
          <a:xfrm>
            <a:off x="8715404" y="0"/>
            <a:ext cx="4285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Hover r:id="" action="ppaction://hlinkshowjump?jump=previousslide"/>
          </p:cNvPr>
          <p:cNvSpPr/>
          <p:nvPr/>
        </p:nvSpPr>
        <p:spPr>
          <a:xfrm>
            <a:off x="0" y="0"/>
            <a:ext cx="5714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p:stCondLst>
                              <p:cond delay="375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4546" y="6581001"/>
            <a:ext cx="5857916" cy="276999"/>
          </a:xfrm>
          <a:prstGeom prst="rect">
            <a:avLst/>
          </a:prstGeom>
          <a:noFill/>
        </p:spPr>
        <p:txBody>
          <a:bodyPr wrap="square" rtlCol="0">
            <a:spAutoFit/>
          </a:bodyPr>
          <a:lstStyle/>
          <a:p>
            <a:endParaRPr lang="en-GB" sz="1200" dirty="0">
              <a:solidFill>
                <a:schemeClr val="bg1"/>
              </a:solidFill>
              <a:latin typeface="BankGothic Md BT" pitchFamily="34" charset="0"/>
            </a:endParaRPr>
          </a:p>
        </p:txBody>
      </p:sp>
      <p:sp>
        <p:nvSpPr>
          <p:cNvPr id="11" name="Rounded Rectangle 10"/>
          <p:cNvSpPr/>
          <p:nvPr/>
        </p:nvSpPr>
        <p:spPr>
          <a:xfrm>
            <a:off x="571472" y="571480"/>
            <a:ext cx="8143932" cy="5929354"/>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42976" y="642918"/>
            <a:ext cx="3429024" cy="523220"/>
          </a:xfrm>
          <a:prstGeom prst="rect">
            <a:avLst/>
          </a:prstGeom>
          <a:noFill/>
        </p:spPr>
        <p:txBody>
          <a:bodyPr wrap="square" rtlCol="0">
            <a:spAutoFit/>
          </a:bodyPr>
          <a:lstStyle/>
          <a:p>
            <a:r>
              <a:rPr lang="en-GB" sz="2800" b="1" dirty="0" smtClean="0">
                <a:solidFill>
                  <a:srgbClr val="FFFF00"/>
                </a:solidFill>
                <a:latin typeface="BankGothic Md BT" pitchFamily="34" charset="0"/>
              </a:rPr>
              <a:t>Counterfeiting</a:t>
            </a:r>
            <a:r>
              <a:rPr lang="en-GB" sz="2800" dirty="0" smtClean="0">
                <a:solidFill>
                  <a:srgbClr val="FFFF00"/>
                </a:solidFill>
                <a:latin typeface="BankGothic Md BT" pitchFamily="34" charset="0"/>
              </a:rPr>
              <a:t>:</a:t>
            </a:r>
            <a:endParaRPr lang="en-GB" dirty="0" smtClean="0">
              <a:solidFill>
                <a:srgbClr val="FFFF00"/>
              </a:solidFill>
              <a:latin typeface="BankGothic Md BT" pitchFamily="34" charset="0"/>
            </a:endParaRPr>
          </a:p>
        </p:txBody>
      </p:sp>
      <p:sp>
        <p:nvSpPr>
          <p:cNvPr id="10" name="TextBox 9"/>
          <p:cNvSpPr txBox="1"/>
          <p:nvPr/>
        </p:nvSpPr>
        <p:spPr>
          <a:xfrm>
            <a:off x="607191" y="4572008"/>
            <a:ext cx="7929618" cy="1754326"/>
          </a:xfrm>
          <a:prstGeom prst="rect">
            <a:avLst/>
          </a:prstGeom>
          <a:noFill/>
        </p:spPr>
        <p:txBody>
          <a:bodyPr wrap="square" rtlCol="0">
            <a:spAutoFit/>
          </a:bodyPr>
          <a:lstStyle/>
          <a:p>
            <a:pPr algn="ctr"/>
            <a:r>
              <a:rPr lang="en-GB" dirty="0" smtClean="0">
                <a:solidFill>
                  <a:schemeClr val="bg1"/>
                </a:solidFill>
                <a:latin typeface="BankGothic Md BT" pitchFamily="34" charset="0"/>
              </a:rPr>
              <a:t>Involves both money (US dollars are currently the most commonly counterfeited currency in the world and the Royal Mint has estimated there are currently (2009) around 30 million fake £1 coins in circulation in Britain) and goods (such as music CDs, DVDs, designer goods and the like).</a:t>
            </a:r>
            <a:endParaRPr lang="en-GB" dirty="0">
              <a:solidFill>
                <a:schemeClr val="bg1"/>
              </a:solidFill>
              <a:latin typeface="BankGothic Md BT" pitchFamily="34" charset="0"/>
            </a:endParaRPr>
          </a:p>
        </p:txBody>
      </p:sp>
      <p:pic>
        <p:nvPicPr>
          <p:cNvPr id="7" name="Picture 6" descr="1_400x300.jpg"/>
          <p:cNvPicPr>
            <a:picLocks noChangeAspect="1"/>
          </p:cNvPicPr>
          <p:nvPr/>
        </p:nvPicPr>
        <p:blipFill>
          <a:blip r:embed="rId5"/>
          <a:stretch>
            <a:fillRect/>
          </a:stretch>
        </p:blipFill>
        <p:spPr>
          <a:xfrm>
            <a:off x="876274" y="1607331"/>
            <a:ext cx="3571900" cy="2678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descr="DVD2.jpg"/>
          <p:cNvPicPr>
            <a:picLocks noChangeAspect="1"/>
          </p:cNvPicPr>
          <p:nvPr/>
        </p:nvPicPr>
        <p:blipFill>
          <a:blip r:embed="rId6"/>
          <a:stretch>
            <a:fillRect/>
          </a:stretch>
        </p:blipFill>
        <p:spPr>
          <a:xfrm>
            <a:off x="4285378" y="1238930"/>
            <a:ext cx="4358588" cy="28996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Rectangle 11">
            <a:hlinkHover r:id="" action="ppaction://hlinkshowjump?jump=nextslide"/>
          </p:cNvPr>
          <p:cNvSpPr/>
          <p:nvPr/>
        </p:nvSpPr>
        <p:spPr>
          <a:xfrm>
            <a:off x="8715404" y="0"/>
            <a:ext cx="4285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Hover r:id="" action="ppaction://hlinkshowjump?jump=previousslide"/>
          </p:cNvPr>
          <p:cNvSpPr/>
          <p:nvPr/>
        </p:nvSpPr>
        <p:spPr>
          <a:xfrm>
            <a:off x="0" y="0"/>
            <a:ext cx="5714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p:stCondLst>
                              <p:cond delay="450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4546" y="6581001"/>
            <a:ext cx="5857916" cy="276999"/>
          </a:xfrm>
          <a:prstGeom prst="rect">
            <a:avLst/>
          </a:prstGeom>
          <a:noFill/>
        </p:spPr>
        <p:txBody>
          <a:bodyPr wrap="square" rtlCol="0">
            <a:spAutoFit/>
          </a:bodyPr>
          <a:lstStyle/>
          <a:p>
            <a:endParaRPr lang="en-GB" sz="1200" dirty="0">
              <a:solidFill>
                <a:schemeClr val="bg1"/>
              </a:solidFill>
              <a:latin typeface="BankGothic Md BT" pitchFamily="34" charset="0"/>
            </a:endParaRPr>
          </a:p>
        </p:txBody>
      </p:sp>
      <p:sp>
        <p:nvSpPr>
          <p:cNvPr id="11" name="Rounded Rectangle 10"/>
          <p:cNvSpPr/>
          <p:nvPr/>
        </p:nvSpPr>
        <p:spPr>
          <a:xfrm>
            <a:off x="571472" y="571480"/>
            <a:ext cx="8143932" cy="5929354"/>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42976" y="642918"/>
            <a:ext cx="4357718" cy="523220"/>
          </a:xfrm>
          <a:prstGeom prst="rect">
            <a:avLst/>
          </a:prstGeom>
          <a:noFill/>
        </p:spPr>
        <p:txBody>
          <a:bodyPr wrap="square" rtlCol="0">
            <a:spAutoFit/>
          </a:bodyPr>
          <a:lstStyle/>
          <a:p>
            <a:r>
              <a:rPr lang="en-GB" sz="2800" b="1" dirty="0" smtClean="0">
                <a:solidFill>
                  <a:srgbClr val="FFFF00"/>
                </a:solidFill>
                <a:latin typeface="BankGothic Md BT" pitchFamily="34" charset="0"/>
              </a:rPr>
              <a:t>Money Laundering: </a:t>
            </a:r>
            <a:endParaRPr lang="en-GB" sz="2800" dirty="0" smtClean="0">
              <a:solidFill>
                <a:srgbClr val="FFFF00"/>
              </a:solidFill>
              <a:latin typeface="BankGothic Md BT" pitchFamily="34" charset="0"/>
            </a:endParaRPr>
          </a:p>
        </p:txBody>
      </p:sp>
      <p:sp>
        <p:nvSpPr>
          <p:cNvPr id="10" name="TextBox 9"/>
          <p:cNvSpPr txBox="1"/>
          <p:nvPr/>
        </p:nvSpPr>
        <p:spPr>
          <a:xfrm>
            <a:off x="607191" y="4192510"/>
            <a:ext cx="7929618" cy="2308324"/>
          </a:xfrm>
          <a:prstGeom prst="rect">
            <a:avLst/>
          </a:prstGeom>
          <a:noFill/>
        </p:spPr>
        <p:txBody>
          <a:bodyPr wrap="square" rtlCol="0">
            <a:spAutoFit/>
          </a:bodyPr>
          <a:lstStyle/>
          <a:p>
            <a:pPr algn="ctr"/>
            <a:r>
              <a:rPr lang="en-GB" dirty="0" smtClean="0">
                <a:solidFill>
                  <a:schemeClr val="bg1"/>
                </a:solidFill>
                <a:latin typeface="BankGothic Md BT" pitchFamily="34" charset="0"/>
              </a:rPr>
              <a:t>the ability to “clean” money gained through illegal activities using a variety of means, such as investing illegal profits in legitimate businesses (or even setting up such businesses using “dirty” money); the profit made by the legitimate business then becomes “clean money”. laundering provides a seemingly legal source of wealth for people who would otherwise have to explain a lifestyle that had no legitimate means of support.</a:t>
            </a:r>
            <a:endParaRPr lang="en-GB" dirty="0">
              <a:solidFill>
                <a:schemeClr val="bg1"/>
              </a:solidFill>
              <a:latin typeface="BankGothic Md BT" pitchFamily="34" charset="0"/>
            </a:endParaRPr>
          </a:p>
        </p:txBody>
      </p:sp>
      <p:pic>
        <p:nvPicPr>
          <p:cNvPr id="7" name="Picture 6" descr="money-launderin.jpg"/>
          <p:cNvPicPr>
            <a:picLocks noChangeAspect="1"/>
          </p:cNvPicPr>
          <p:nvPr/>
        </p:nvPicPr>
        <p:blipFill>
          <a:blip r:embed="rId5"/>
          <a:stretch>
            <a:fillRect/>
          </a:stretch>
        </p:blipFill>
        <p:spPr>
          <a:xfrm>
            <a:off x="1571604" y="1357298"/>
            <a:ext cx="2643206" cy="26432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descr="launder.jpg"/>
          <p:cNvPicPr>
            <a:picLocks noChangeAspect="1"/>
          </p:cNvPicPr>
          <p:nvPr/>
        </p:nvPicPr>
        <p:blipFill>
          <a:blip r:embed="rId6"/>
          <a:stretch>
            <a:fillRect/>
          </a:stretch>
        </p:blipFill>
        <p:spPr>
          <a:xfrm>
            <a:off x="5434571" y="959912"/>
            <a:ext cx="2495015" cy="30405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12">
            <a:hlinkHover r:id="" action="ppaction://hlinkshowjump?jump=nextslide"/>
          </p:cNvPr>
          <p:cNvSpPr/>
          <p:nvPr/>
        </p:nvSpPr>
        <p:spPr>
          <a:xfrm>
            <a:off x="8715404" y="0"/>
            <a:ext cx="4285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Hover r:id="" action="ppaction://hlinkshowjump?jump=previousslide"/>
          </p:cNvPr>
          <p:cNvSpPr/>
          <p:nvPr/>
        </p:nvSpPr>
        <p:spPr>
          <a:xfrm>
            <a:off x="0" y="0"/>
            <a:ext cx="5714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p:stCondLst>
                              <p:cond delay="475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4546" y="6581001"/>
            <a:ext cx="5857916" cy="276999"/>
          </a:xfrm>
          <a:prstGeom prst="rect">
            <a:avLst/>
          </a:prstGeom>
          <a:noFill/>
        </p:spPr>
        <p:txBody>
          <a:bodyPr wrap="square" rtlCol="0">
            <a:spAutoFit/>
          </a:bodyPr>
          <a:lstStyle/>
          <a:p>
            <a:endParaRPr lang="en-GB" sz="1200" dirty="0">
              <a:solidFill>
                <a:schemeClr val="bg1"/>
              </a:solidFill>
              <a:latin typeface="BankGothic Md BT" pitchFamily="34" charset="0"/>
            </a:endParaRPr>
          </a:p>
        </p:txBody>
      </p:sp>
      <p:sp>
        <p:nvSpPr>
          <p:cNvPr id="11" name="Rounded Rectangle 10"/>
          <p:cNvSpPr/>
          <p:nvPr/>
        </p:nvSpPr>
        <p:spPr>
          <a:xfrm>
            <a:off x="571472" y="571480"/>
            <a:ext cx="8143932" cy="5929354"/>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42976" y="642918"/>
            <a:ext cx="6357982" cy="523220"/>
          </a:xfrm>
          <a:prstGeom prst="rect">
            <a:avLst/>
          </a:prstGeom>
          <a:noFill/>
        </p:spPr>
        <p:txBody>
          <a:bodyPr wrap="square" rtlCol="0">
            <a:spAutoFit/>
          </a:bodyPr>
          <a:lstStyle/>
          <a:p>
            <a:r>
              <a:rPr lang="en-GB" sz="2800" b="1" dirty="0" smtClean="0">
                <a:solidFill>
                  <a:srgbClr val="FFFF00"/>
                </a:solidFill>
                <a:latin typeface="BankGothic Md BT" pitchFamily="34" charset="0"/>
              </a:rPr>
              <a:t>Intellectual Property Rights</a:t>
            </a:r>
            <a:r>
              <a:rPr lang="en-GB" sz="2800" dirty="0" smtClean="0">
                <a:solidFill>
                  <a:srgbClr val="FFFF00"/>
                </a:solidFill>
                <a:latin typeface="BankGothic Md BT" pitchFamily="34" charset="0"/>
              </a:rPr>
              <a:t>:</a:t>
            </a:r>
            <a:endParaRPr lang="en-GB" dirty="0" smtClean="0">
              <a:solidFill>
                <a:srgbClr val="FFFF00"/>
              </a:solidFill>
              <a:latin typeface="BankGothic Md BT" pitchFamily="34" charset="0"/>
            </a:endParaRPr>
          </a:p>
        </p:txBody>
      </p:sp>
      <p:sp>
        <p:nvSpPr>
          <p:cNvPr id="10" name="TextBox 9"/>
          <p:cNvSpPr txBox="1"/>
          <p:nvPr/>
        </p:nvSpPr>
        <p:spPr>
          <a:xfrm>
            <a:off x="607191" y="4192510"/>
            <a:ext cx="7929618" cy="2031325"/>
          </a:xfrm>
          <a:prstGeom prst="rect">
            <a:avLst/>
          </a:prstGeom>
          <a:noFill/>
        </p:spPr>
        <p:txBody>
          <a:bodyPr wrap="square" rtlCol="0">
            <a:spAutoFit/>
          </a:bodyPr>
          <a:lstStyle/>
          <a:p>
            <a:pPr algn="ctr"/>
            <a:r>
              <a:rPr lang="en-GB" dirty="0" smtClean="0">
                <a:solidFill>
                  <a:schemeClr val="bg1"/>
                </a:solidFill>
                <a:latin typeface="BankGothic Md BT" pitchFamily="34" charset="0"/>
              </a:rPr>
              <a:t>involves things like the theft of trade secrets, trademark and patent infringements, many of which are related to counterfeiting and the illegal manufacture and distribution of goods. The best-known form of this type of behaviour is probably illegal music downloads and copying, although so-called pirated DVD films are also included here.</a:t>
            </a:r>
            <a:endParaRPr lang="en-GB" dirty="0">
              <a:solidFill>
                <a:schemeClr val="bg1"/>
              </a:solidFill>
              <a:latin typeface="BankGothic Md BT" pitchFamily="34" charset="0"/>
            </a:endParaRPr>
          </a:p>
        </p:txBody>
      </p:sp>
      <p:sp>
        <p:nvSpPr>
          <p:cNvPr id="7" name="Rectangle 6">
            <a:hlinkHover r:id="" action="ppaction://hlinkshowjump?jump=nextslide"/>
          </p:cNvPr>
          <p:cNvSpPr/>
          <p:nvPr/>
        </p:nvSpPr>
        <p:spPr>
          <a:xfrm>
            <a:off x="8715404" y="0"/>
            <a:ext cx="4285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copyrt.jpg"/>
          <p:cNvPicPr>
            <a:picLocks noChangeAspect="1"/>
          </p:cNvPicPr>
          <p:nvPr/>
        </p:nvPicPr>
        <p:blipFill>
          <a:blip r:embed="rId5">
            <a:clrChange>
              <a:clrFrom>
                <a:srgbClr val="000000"/>
              </a:clrFrom>
              <a:clrTo>
                <a:srgbClr val="000000">
                  <a:alpha val="0"/>
                </a:srgbClr>
              </a:clrTo>
            </a:clrChange>
          </a:blip>
          <a:stretch>
            <a:fillRect/>
          </a:stretch>
        </p:blipFill>
        <p:spPr>
          <a:xfrm>
            <a:off x="3303404" y="1214422"/>
            <a:ext cx="2911482" cy="2901809"/>
          </a:xfrm>
          <a:prstGeom prst="rect">
            <a:avLst/>
          </a:prstGeom>
        </p:spPr>
      </p:pic>
      <p:pic>
        <p:nvPicPr>
          <p:cNvPr id="13" name="Picture 12"/>
          <p:cNvPicPr>
            <a:picLocks noChangeAspect="1"/>
          </p:cNvPicPr>
          <p:nvPr/>
        </p:nvPicPr>
        <p:blipFill>
          <a:blip r:embed="rId6"/>
          <a:stretch>
            <a:fillRect/>
          </a:stretch>
        </p:blipFill>
        <p:spPr>
          <a:xfrm>
            <a:off x="1104753" y="1285768"/>
            <a:ext cx="2520000" cy="29091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13" descr="intellectual-property.jpg"/>
          <p:cNvPicPr>
            <a:picLocks noChangeAspect="1"/>
          </p:cNvPicPr>
          <p:nvPr/>
        </p:nvPicPr>
        <p:blipFill>
          <a:blip r:embed="rId7"/>
          <a:stretch>
            <a:fillRect/>
          </a:stretch>
        </p:blipFill>
        <p:spPr>
          <a:xfrm>
            <a:off x="5786446" y="1428736"/>
            <a:ext cx="2700000" cy="2700000"/>
          </a:xfrm>
          <a:prstGeom prst="rect">
            <a:avLst/>
          </a:prstGeom>
          <a:ln>
            <a:noFill/>
          </a:ln>
          <a:effectLst>
            <a:reflection blurRad="12700" stA="30000" endPos="30000" dist="5000" dir="5400000" sy="-100000" algn="bl" rotWithShape="0"/>
          </a:effectLst>
          <a:scene3d>
            <a:camera prst="perspectiveHeroicExtremeLeftFacing" fov="3000000"/>
            <a:lightRig rig="threePt" dir="t">
              <a:rot lat="0" lon="0" rev="2700000"/>
            </a:lightRig>
          </a:scene3d>
          <a:sp3d>
            <a:bevelT w="63500" h="50800"/>
          </a:sp3d>
        </p:spPr>
      </p:pic>
      <p:sp>
        <p:nvSpPr>
          <p:cNvPr id="15" name="Rectangle 14">
            <a:hlinkHover r:id="" action="ppaction://hlinkshowjump?jump=previousslide"/>
          </p:cNvPr>
          <p:cNvSpPr/>
          <p:nvPr/>
        </p:nvSpPr>
        <p:spPr>
          <a:xfrm>
            <a:off x="0" y="0"/>
            <a:ext cx="5714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p:stCondLst>
                              <p:cond delay="750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par>
                                <p:cTn id="16" presetID="53" presetClass="entr" presetSubtype="0"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0" fill="hold"/>
                                        <p:tgtEl>
                                          <p:spTgt spid="12"/>
                                        </p:tgtEl>
                                        <p:attrNameLst>
                                          <p:attrName>ppt_w</p:attrName>
                                        </p:attrNameLst>
                                      </p:cBhvr>
                                      <p:tavLst>
                                        <p:tav tm="0">
                                          <p:val>
                                            <p:fltVal val="0"/>
                                          </p:val>
                                        </p:tav>
                                        <p:tav tm="100000">
                                          <p:val>
                                            <p:strVal val="#ppt_w"/>
                                          </p:val>
                                        </p:tav>
                                      </p:tavLst>
                                    </p:anim>
                                    <p:anim calcmode="lin" valueType="num">
                                      <p:cBhvr>
                                        <p:cTn id="19" dur="2000" fill="hold"/>
                                        <p:tgtEl>
                                          <p:spTgt spid="12"/>
                                        </p:tgtEl>
                                        <p:attrNameLst>
                                          <p:attrName>ppt_h</p:attrName>
                                        </p:attrNameLst>
                                      </p:cBhvr>
                                      <p:tavLst>
                                        <p:tav tm="0">
                                          <p:val>
                                            <p:fltVal val="0"/>
                                          </p:val>
                                        </p:tav>
                                        <p:tav tm="100000">
                                          <p:val>
                                            <p:strVal val="#ppt_h"/>
                                          </p:val>
                                        </p:tav>
                                      </p:tavLst>
                                    </p:anim>
                                    <p:animEffect transition="in" filter="fade">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4546" y="6581001"/>
            <a:ext cx="5857916" cy="276999"/>
          </a:xfrm>
          <a:prstGeom prst="rect">
            <a:avLst/>
          </a:prstGeom>
          <a:noFill/>
        </p:spPr>
        <p:txBody>
          <a:bodyPr wrap="square" rtlCol="0">
            <a:spAutoFit/>
          </a:bodyPr>
          <a:lstStyle/>
          <a:p>
            <a:endParaRPr lang="en-GB" sz="1200" dirty="0">
              <a:solidFill>
                <a:schemeClr val="bg1"/>
              </a:solidFill>
              <a:latin typeface="BankGothic Md BT" pitchFamily="34" charset="0"/>
            </a:endParaRPr>
          </a:p>
        </p:txBody>
      </p:sp>
      <p:sp>
        <p:nvSpPr>
          <p:cNvPr id="11" name="Rounded Rectangle 10"/>
          <p:cNvSpPr/>
          <p:nvPr/>
        </p:nvSpPr>
        <p:spPr>
          <a:xfrm>
            <a:off x="571472" y="571480"/>
            <a:ext cx="8143932" cy="5929354"/>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42976" y="642918"/>
            <a:ext cx="1714512" cy="523220"/>
          </a:xfrm>
          <a:prstGeom prst="rect">
            <a:avLst/>
          </a:prstGeom>
          <a:noFill/>
        </p:spPr>
        <p:txBody>
          <a:bodyPr wrap="square" rtlCol="0">
            <a:spAutoFit/>
          </a:bodyPr>
          <a:lstStyle/>
          <a:p>
            <a:r>
              <a:rPr lang="en-GB" sz="2800" b="1" dirty="0" smtClean="0">
                <a:solidFill>
                  <a:srgbClr val="FFFF00"/>
                </a:solidFill>
                <a:latin typeface="BankGothic Md BT" pitchFamily="34" charset="0"/>
              </a:rPr>
              <a:t>Piracy</a:t>
            </a:r>
            <a:r>
              <a:rPr lang="en-GB" sz="2800" dirty="0" smtClean="0">
                <a:solidFill>
                  <a:srgbClr val="FFFF00"/>
                </a:solidFill>
                <a:latin typeface="BankGothic Md BT" pitchFamily="34" charset="0"/>
              </a:rPr>
              <a:t>:</a:t>
            </a:r>
            <a:endParaRPr lang="en-GB" dirty="0" smtClean="0">
              <a:solidFill>
                <a:srgbClr val="FFFF00"/>
              </a:solidFill>
              <a:latin typeface="BankGothic Md BT" pitchFamily="34" charset="0"/>
            </a:endParaRPr>
          </a:p>
        </p:txBody>
      </p:sp>
      <p:sp>
        <p:nvSpPr>
          <p:cNvPr id="10" name="TextBox 9"/>
          <p:cNvSpPr txBox="1"/>
          <p:nvPr/>
        </p:nvSpPr>
        <p:spPr>
          <a:xfrm>
            <a:off x="607191" y="4398071"/>
            <a:ext cx="7929618" cy="2031325"/>
          </a:xfrm>
          <a:prstGeom prst="rect">
            <a:avLst/>
          </a:prstGeom>
          <a:noFill/>
        </p:spPr>
        <p:txBody>
          <a:bodyPr wrap="square" rtlCol="0">
            <a:spAutoFit/>
          </a:bodyPr>
          <a:lstStyle/>
          <a:p>
            <a:pPr algn="ctr"/>
            <a:r>
              <a:rPr lang="en-GB" dirty="0" smtClean="0">
                <a:solidFill>
                  <a:schemeClr val="bg1"/>
                </a:solidFill>
                <a:latin typeface="BankGothic Md BT" pitchFamily="34" charset="0"/>
              </a:rPr>
              <a:t>Real (as opposed to copyright infringement) piracy is a form of conventional crime given a new lease of life by globalisation and computer technology. Pirates were particularly active in the 17</a:t>
            </a:r>
            <a:r>
              <a:rPr lang="en-GB" baseline="30000" dirty="0" smtClean="0">
                <a:solidFill>
                  <a:schemeClr val="bg1"/>
                </a:solidFill>
                <a:latin typeface="BankGothic Md BT" pitchFamily="34" charset="0"/>
              </a:rPr>
              <a:t>th</a:t>
            </a:r>
            <a:r>
              <a:rPr lang="en-GB" dirty="0" smtClean="0">
                <a:solidFill>
                  <a:schemeClr val="bg1"/>
                </a:solidFill>
                <a:latin typeface="BankGothic Md BT" pitchFamily="34" charset="0"/>
              </a:rPr>
              <a:t> century, for example; their contemporary counterparts use satellite phones and global positioning systems (GPS) as part of their standard equipment. </a:t>
            </a:r>
            <a:endParaRPr lang="en-GB" dirty="0">
              <a:solidFill>
                <a:schemeClr val="bg1"/>
              </a:solidFill>
              <a:latin typeface="BankGothic Md BT" pitchFamily="34" charset="0"/>
            </a:endParaRPr>
          </a:p>
        </p:txBody>
      </p:sp>
      <p:sp>
        <p:nvSpPr>
          <p:cNvPr id="7" name="Rectangle 6">
            <a:hlinkHover r:id="" action="ppaction://hlinkshowjump?jump=nextslide"/>
          </p:cNvPr>
          <p:cNvSpPr/>
          <p:nvPr/>
        </p:nvSpPr>
        <p:spPr>
          <a:xfrm>
            <a:off x="8715404" y="0"/>
            <a:ext cx="4285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Hover r:id="" action="ppaction://hlinkshowjump?jump=previousslide"/>
          </p:cNvPr>
          <p:cNvSpPr/>
          <p:nvPr/>
        </p:nvSpPr>
        <p:spPr>
          <a:xfrm>
            <a:off x="0" y="0"/>
            <a:ext cx="5714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pirate-somalia.jpg"/>
          <p:cNvPicPr>
            <a:picLocks noChangeAspect="1"/>
          </p:cNvPicPr>
          <p:nvPr/>
        </p:nvPicPr>
        <p:blipFill>
          <a:blip r:embed="rId5"/>
          <a:stretch>
            <a:fillRect/>
          </a:stretch>
        </p:blipFill>
        <p:spPr>
          <a:xfrm>
            <a:off x="785786" y="1321673"/>
            <a:ext cx="4911853" cy="29387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pirates1-736286.jpg"/>
          <p:cNvPicPr>
            <a:picLocks noChangeAspect="1"/>
          </p:cNvPicPr>
          <p:nvPr/>
        </p:nvPicPr>
        <p:blipFill>
          <a:blip r:embed="rId6"/>
          <a:stretch>
            <a:fillRect/>
          </a:stretch>
        </p:blipFill>
        <p:spPr>
          <a:xfrm>
            <a:off x="5462149" y="1041642"/>
            <a:ext cx="2753189" cy="31019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p:stCondLst>
                              <p:cond delay="250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4546" y="6581001"/>
            <a:ext cx="5857916" cy="276999"/>
          </a:xfrm>
          <a:prstGeom prst="rect">
            <a:avLst/>
          </a:prstGeom>
          <a:noFill/>
        </p:spPr>
        <p:txBody>
          <a:bodyPr wrap="square" rtlCol="0">
            <a:spAutoFit/>
          </a:bodyPr>
          <a:lstStyle/>
          <a:p>
            <a:endParaRPr lang="en-GB" sz="1200" dirty="0">
              <a:solidFill>
                <a:schemeClr val="bg1"/>
              </a:solidFill>
              <a:latin typeface="BankGothic Md BT" pitchFamily="34" charset="0"/>
            </a:endParaRPr>
          </a:p>
        </p:txBody>
      </p:sp>
      <p:sp>
        <p:nvSpPr>
          <p:cNvPr id="11" name="Rounded Rectangle 10"/>
          <p:cNvSpPr/>
          <p:nvPr/>
        </p:nvSpPr>
        <p:spPr>
          <a:xfrm>
            <a:off x="571472" y="571480"/>
            <a:ext cx="8143932" cy="5929354"/>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42976" y="642918"/>
            <a:ext cx="4214842" cy="523220"/>
          </a:xfrm>
          <a:prstGeom prst="rect">
            <a:avLst/>
          </a:prstGeom>
          <a:noFill/>
        </p:spPr>
        <p:txBody>
          <a:bodyPr wrap="square" rtlCol="0">
            <a:spAutoFit/>
          </a:bodyPr>
          <a:lstStyle/>
          <a:p>
            <a:r>
              <a:rPr lang="en-GB" sz="2800" b="1" dirty="0" smtClean="0">
                <a:solidFill>
                  <a:srgbClr val="FFFF00"/>
                </a:solidFill>
                <a:latin typeface="BankGothic Md BT" pitchFamily="34" charset="0"/>
              </a:rPr>
              <a:t>Financial Fraud: </a:t>
            </a:r>
            <a:endParaRPr lang="en-GB" dirty="0" smtClean="0">
              <a:solidFill>
                <a:srgbClr val="FFFF00"/>
              </a:solidFill>
              <a:latin typeface="BankGothic Md BT" pitchFamily="34" charset="0"/>
            </a:endParaRPr>
          </a:p>
        </p:txBody>
      </p:sp>
      <p:sp>
        <p:nvSpPr>
          <p:cNvPr id="10" name="TextBox 9"/>
          <p:cNvSpPr txBox="1"/>
          <p:nvPr/>
        </p:nvSpPr>
        <p:spPr>
          <a:xfrm>
            <a:off x="678628" y="3915511"/>
            <a:ext cx="7965338" cy="2585323"/>
          </a:xfrm>
          <a:prstGeom prst="rect">
            <a:avLst/>
          </a:prstGeom>
          <a:noFill/>
        </p:spPr>
        <p:txBody>
          <a:bodyPr wrap="square" rtlCol="0">
            <a:spAutoFit/>
          </a:bodyPr>
          <a:lstStyle/>
          <a:p>
            <a:pPr algn="ctr"/>
            <a:r>
              <a:rPr lang="en-GB" dirty="0" smtClean="0">
                <a:solidFill>
                  <a:schemeClr val="bg1"/>
                </a:solidFill>
                <a:latin typeface="BankGothic Md BT" pitchFamily="34" charset="0"/>
              </a:rPr>
              <a:t>reflects a wide-range of behaviours, some of which </a:t>
            </a:r>
          </a:p>
          <a:p>
            <a:pPr algn="ctr"/>
            <a:r>
              <a:rPr lang="en-GB" dirty="0" smtClean="0">
                <a:solidFill>
                  <a:schemeClr val="bg1"/>
                </a:solidFill>
                <a:latin typeface="BankGothic Md BT" pitchFamily="34" charset="0"/>
              </a:rPr>
              <a:t>involve  computers and the internet:</a:t>
            </a:r>
          </a:p>
          <a:p>
            <a:pPr algn="ctr"/>
            <a:r>
              <a:rPr lang="en-GB" dirty="0" smtClean="0">
                <a:solidFill>
                  <a:schemeClr val="bg1"/>
                </a:solidFill>
                <a:latin typeface="BankGothic Md BT" pitchFamily="34" charset="0"/>
              </a:rPr>
              <a:t> </a:t>
            </a:r>
            <a:r>
              <a:rPr lang="en-GB" dirty="0" smtClean="0">
                <a:solidFill>
                  <a:srgbClr val="FFFF00"/>
                </a:solidFill>
                <a:latin typeface="BankGothic Md BT" pitchFamily="34" charset="0"/>
              </a:rPr>
              <a:t>Advance fee frauds</a:t>
            </a:r>
            <a:r>
              <a:rPr lang="en-GB" dirty="0" smtClean="0">
                <a:solidFill>
                  <a:schemeClr val="bg1"/>
                </a:solidFill>
                <a:latin typeface="BankGothic Md BT" pitchFamily="34" charset="0"/>
              </a:rPr>
              <a:t>: a criminal poses as someone with access to (nonexistent) hidden government or private funds they will share with the victim “for a fee”.</a:t>
            </a:r>
          </a:p>
          <a:p>
            <a:pPr algn="ctr"/>
            <a:r>
              <a:rPr lang="en-GB" dirty="0" smtClean="0">
                <a:solidFill>
                  <a:schemeClr val="bg1"/>
                </a:solidFill>
                <a:latin typeface="BankGothic Md BT" pitchFamily="34" charset="0"/>
              </a:rPr>
              <a:t> </a:t>
            </a:r>
            <a:r>
              <a:rPr lang="en-GB" dirty="0" smtClean="0">
                <a:solidFill>
                  <a:srgbClr val="FFFF00"/>
                </a:solidFill>
                <a:latin typeface="BankGothic Md BT" pitchFamily="34" charset="0"/>
              </a:rPr>
              <a:t>Phishing</a:t>
            </a:r>
            <a:r>
              <a:rPr lang="en-GB" dirty="0" smtClean="0">
                <a:solidFill>
                  <a:schemeClr val="bg1"/>
                </a:solidFill>
                <a:latin typeface="BankGothic Md BT" pitchFamily="34" charset="0"/>
              </a:rPr>
              <a:t>: Criminals gain access to individual bank accounts by posing as representatives of said bank.</a:t>
            </a:r>
          </a:p>
          <a:p>
            <a:pPr algn="ctr"/>
            <a:r>
              <a:rPr lang="en-GB" dirty="0" smtClean="0">
                <a:solidFill>
                  <a:schemeClr val="bg1"/>
                </a:solidFill>
                <a:latin typeface="BankGothic Md BT" pitchFamily="34" charset="0"/>
              </a:rPr>
              <a:t> Other forms involve stolen credit cards, identity theft and the like.</a:t>
            </a:r>
          </a:p>
        </p:txBody>
      </p:sp>
      <p:sp>
        <p:nvSpPr>
          <p:cNvPr id="7" name="Rectangle 6">
            <a:hlinkHover r:id="" action="ppaction://hlinkshowjump?jump=nextslide"/>
          </p:cNvPr>
          <p:cNvSpPr/>
          <p:nvPr/>
        </p:nvSpPr>
        <p:spPr>
          <a:xfrm>
            <a:off x="8715404" y="71462"/>
            <a:ext cx="4285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Hover r:id="" action="ppaction://hlinkshowjump?jump=previousslide"/>
          </p:cNvPr>
          <p:cNvSpPr/>
          <p:nvPr/>
        </p:nvSpPr>
        <p:spPr>
          <a:xfrm>
            <a:off x="0" y="0"/>
            <a:ext cx="5714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idtheft.bmp"/>
          <p:cNvPicPr>
            <a:picLocks noChangeAspect="1"/>
          </p:cNvPicPr>
          <p:nvPr/>
        </p:nvPicPr>
        <p:blipFill>
          <a:blip r:embed="rId5"/>
          <a:stretch>
            <a:fillRect/>
          </a:stretch>
        </p:blipFill>
        <p:spPr>
          <a:xfrm>
            <a:off x="4357686" y="928482"/>
            <a:ext cx="4162869" cy="28577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15" descr="madoff.jpg"/>
          <p:cNvPicPr>
            <a:picLocks noChangeAspect="1"/>
          </p:cNvPicPr>
          <p:nvPr/>
        </p:nvPicPr>
        <p:blipFill>
          <a:blip r:embed="rId6"/>
          <a:stretch>
            <a:fillRect/>
          </a:stretch>
        </p:blipFill>
        <p:spPr>
          <a:xfrm>
            <a:off x="857224" y="1428736"/>
            <a:ext cx="3765377" cy="23574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p:stCondLst>
                              <p:cond delay="450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4546" y="6581001"/>
            <a:ext cx="5857916" cy="276999"/>
          </a:xfrm>
          <a:prstGeom prst="rect">
            <a:avLst/>
          </a:prstGeom>
          <a:noFill/>
        </p:spPr>
        <p:txBody>
          <a:bodyPr wrap="square" rtlCol="0">
            <a:spAutoFit/>
          </a:bodyPr>
          <a:lstStyle/>
          <a:p>
            <a:endParaRPr lang="en-GB" sz="1200" dirty="0">
              <a:solidFill>
                <a:schemeClr val="bg1"/>
              </a:solidFill>
              <a:latin typeface="BankGothic Md BT" pitchFamily="34" charset="0"/>
            </a:endParaRPr>
          </a:p>
        </p:txBody>
      </p:sp>
      <p:sp>
        <p:nvSpPr>
          <p:cNvPr id="11" name="Rounded Rectangle 10"/>
          <p:cNvSpPr/>
          <p:nvPr/>
        </p:nvSpPr>
        <p:spPr>
          <a:xfrm>
            <a:off x="571472" y="571480"/>
            <a:ext cx="8143932" cy="5929354"/>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42976" y="642918"/>
            <a:ext cx="5286412" cy="523220"/>
          </a:xfrm>
          <a:prstGeom prst="rect">
            <a:avLst/>
          </a:prstGeom>
          <a:noFill/>
        </p:spPr>
        <p:txBody>
          <a:bodyPr wrap="square" rtlCol="0">
            <a:spAutoFit/>
          </a:bodyPr>
          <a:lstStyle/>
          <a:p>
            <a:r>
              <a:rPr lang="en-GB" sz="2800" b="1" dirty="0" smtClean="0">
                <a:solidFill>
                  <a:srgbClr val="FFFF00"/>
                </a:solidFill>
                <a:latin typeface="BankGothic Md BT" pitchFamily="34" charset="0"/>
              </a:rPr>
              <a:t>Bribery and</a:t>
            </a:r>
            <a:r>
              <a:rPr lang="en-GB" sz="2800" dirty="0" smtClean="0">
                <a:solidFill>
                  <a:srgbClr val="FFFF00"/>
                </a:solidFill>
                <a:latin typeface="BankGothic Md BT" pitchFamily="34" charset="0"/>
              </a:rPr>
              <a:t> </a:t>
            </a:r>
            <a:r>
              <a:rPr lang="en-GB" sz="2800" b="1" dirty="0" smtClean="0">
                <a:solidFill>
                  <a:srgbClr val="FFFF00"/>
                </a:solidFill>
                <a:latin typeface="BankGothic Md BT" pitchFamily="34" charset="0"/>
              </a:rPr>
              <a:t>Corruption</a:t>
            </a:r>
            <a:r>
              <a:rPr lang="en-GB" sz="2800" dirty="0" smtClean="0">
                <a:solidFill>
                  <a:srgbClr val="FFFF00"/>
                </a:solidFill>
                <a:latin typeface="BankGothic Md BT" pitchFamily="34" charset="0"/>
              </a:rPr>
              <a:t>: </a:t>
            </a:r>
            <a:endParaRPr lang="en-GB" dirty="0" smtClean="0">
              <a:solidFill>
                <a:srgbClr val="FFFF00"/>
              </a:solidFill>
              <a:latin typeface="BankGothic Md BT" pitchFamily="34" charset="0"/>
            </a:endParaRPr>
          </a:p>
        </p:txBody>
      </p:sp>
      <p:sp>
        <p:nvSpPr>
          <p:cNvPr id="10" name="TextBox 9"/>
          <p:cNvSpPr txBox="1"/>
          <p:nvPr/>
        </p:nvSpPr>
        <p:spPr>
          <a:xfrm>
            <a:off x="607191" y="4746508"/>
            <a:ext cx="7929618" cy="1754326"/>
          </a:xfrm>
          <a:prstGeom prst="rect">
            <a:avLst/>
          </a:prstGeom>
          <a:noFill/>
        </p:spPr>
        <p:txBody>
          <a:bodyPr wrap="square" rtlCol="0">
            <a:spAutoFit/>
          </a:bodyPr>
          <a:lstStyle/>
          <a:p>
            <a:pPr algn="ctr"/>
            <a:r>
              <a:rPr lang="en-GB" dirty="0" smtClean="0">
                <a:solidFill>
                  <a:schemeClr val="bg1"/>
                </a:solidFill>
                <a:latin typeface="BankGothic Md BT" pitchFamily="34" charset="0"/>
              </a:rPr>
              <a:t>huge contracts for buildings, oil pipelines, defence and the like are frequently put out to competition around the world – a situation that provides opportunities for bribery and corrupt business practices on a Massive scale. The situation is frequently confused by attempts to redefine “bribery” as “commission” for services rendered. </a:t>
            </a:r>
            <a:endParaRPr lang="en-GB" dirty="0">
              <a:solidFill>
                <a:schemeClr val="bg1"/>
              </a:solidFill>
              <a:latin typeface="BankGothic Md BT" pitchFamily="34" charset="0"/>
            </a:endParaRPr>
          </a:p>
        </p:txBody>
      </p:sp>
      <p:sp>
        <p:nvSpPr>
          <p:cNvPr id="7" name="Rectangle 6">
            <a:hlinkHover r:id="" action="ppaction://hlinkshowjump?jump=nextslide"/>
          </p:cNvPr>
          <p:cNvSpPr/>
          <p:nvPr/>
        </p:nvSpPr>
        <p:spPr>
          <a:xfrm>
            <a:off x="8715404" y="0"/>
            <a:ext cx="4285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Hover r:id="" action="ppaction://hlinkshowjump?jump=previousslide"/>
          </p:cNvPr>
          <p:cNvSpPr/>
          <p:nvPr/>
        </p:nvSpPr>
        <p:spPr>
          <a:xfrm>
            <a:off x="0" y="0"/>
            <a:ext cx="5714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thatchers_wideweb__430x311.jpg"/>
          <p:cNvPicPr>
            <a:picLocks noChangeAspect="1"/>
          </p:cNvPicPr>
          <p:nvPr/>
        </p:nvPicPr>
        <p:blipFill>
          <a:blip r:embed="rId5"/>
          <a:stretch>
            <a:fillRect/>
          </a:stretch>
        </p:blipFill>
        <p:spPr>
          <a:xfrm>
            <a:off x="4325298" y="1357298"/>
            <a:ext cx="4247230" cy="307183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4" name="Picture 13" descr="bribery.gif"/>
          <p:cNvPicPr>
            <a:picLocks noChangeAspect="1"/>
          </p:cNvPicPr>
          <p:nvPr/>
        </p:nvPicPr>
        <p:blipFill>
          <a:blip r:embed="rId6"/>
          <a:stretch>
            <a:fillRect/>
          </a:stretch>
        </p:blipFill>
        <p:spPr>
          <a:xfrm>
            <a:off x="1071538" y="1771660"/>
            <a:ext cx="3988592" cy="28717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p:stCondLst>
                              <p:cond delay="600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08/05/2009 20:49:59&quot;&gt;&lt;Slide id=&quot;256&quot; dur=&quot;3.359375&quot;/&gt;&lt;/Timings&gt;&lt;/WMTools&gt;"/>
  <p:tag name="ISPRING_ULTRA_SCORM_SLIDE_COUNT" val="1"/>
  <p:tag name="ISPRING_ULTRA_SCORM_DURATION" val="3600"/>
  <p:tag name="GENSWF_OUTPUT_FILE_NAME" val="CS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smtClean="0">
            <a:solidFill>
              <a:schemeClr val="bg1"/>
            </a:solidFill>
            <a:latin typeface="BankGothic Md B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711</Words>
  <Application>Microsoft Office PowerPoint</Application>
  <PresentationFormat>On-screen Show (4:3)</PresentationFormat>
  <Paragraphs>53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and Deviance Channel</dc:title>
  <dc:subject>Transnational Crime 1</dc:subject>
  <dc:creator>Chris.Livesey</dc:creator>
  <cp:lastModifiedBy>Chris.Livesey</cp:lastModifiedBy>
  <cp:revision>123</cp:revision>
  <dcterms:created xsi:type="dcterms:W3CDTF">2009-05-08T19:49:29Z</dcterms:created>
  <dcterms:modified xsi:type="dcterms:W3CDTF">2009-06-02T15:09:14Z</dcterms:modified>
</cp:coreProperties>
</file>