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139"/>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D54E9-DCE7-4D05-81AB-17126F6D1E8B}" type="datetimeFigureOut">
              <a:rPr lang="en-GB" smtClean="0"/>
              <a:t>16/08/2019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65D41-2AB7-43BB-8767-35F7F785441C}" type="slidenum">
              <a:rPr lang="en-GB" smtClean="0"/>
              <a:t>‹#›</a:t>
            </a:fld>
            <a:endParaRPr lang="en-GB"/>
          </a:p>
        </p:txBody>
      </p:sp>
    </p:spTree>
    <p:extLst>
      <p:ext uri="{BB962C8B-B14F-4D97-AF65-F5344CB8AC3E}">
        <p14:creationId xmlns:p14="http://schemas.microsoft.com/office/powerpoint/2010/main" val="367531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1</a:t>
            </a:fld>
            <a:endParaRPr lang="en-GB"/>
          </a:p>
        </p:txBody>
      </p:sp>
    </p:spTree>
    <p:extLst>
      <p:ext uri="{BB962C8B-B14F-4D97-AF65-F5344CB8AC3E}">
        <p14:creationId xmlns:p14="http://schemas.microsoft.com/office/powerpoint/2010/main" val="1742869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10</a:t>
            </a:fld>
            <a:endParaRPr lang="en-GB"/>
          </a:p>
        </p:txBody>
      </p:sp>
    </p:spTree>
    <p:extLst>
      <p:ext uri="{BB962C8B-B14F-4D97-AF65-F5344CB8AC3E}">
        <p14:creationId xmlns:p14="http://schemas.microsoft.com/office/powerpoint/2010/main" val="393509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2</a:t>
            </a:fld>
            <a:endParaRPr lang="en-GB"/>
          </a:p>
        </p:txBody>
      </p:sp>
    </p:spTree>
    <p:extLst>
      <p:ext uri="{BB962C8B-B14F-4D97-AF65-F5344CB8AC3E}">
        <p14:creationId xmlns:p14="http://schemas.microsoft.com/office/powerpoint/2010/main" val="149027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3</a:t>
            </a:fld>
            <a:endParaRPr lang="en-GB"/>
          </a:p>
        </p:txBody>
      </p:sp>
    </p:spTree>
    <p:extLst>
      <p:ext uri="{BB962C8B-B14F-4D97-AF65-F5344CB8AC3E}">
        <p14:creationId xmlns:p14="http://schemas.microsoft.com/office/powerpoint/2010/main" val="112494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4</a:t>
            </a:fld>
            <a:endParaRPr lang="en-GB"/>
          </a:p>
        </p:txBody>
      </p:sp>
    </p:spTree>
    <p:extLst>
      <p:ext uri="{BB962C8B-B14F-4D97-AF65-F5344CB8AC3E}">
        <p14:creationId xmlns:p14="http://schemas.microsoft.com/office/powerpoint/2010/main" val="239946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5</a:t>
            </a:fld>
            <a:endParaRPr lang="en-GB"/>
          </a:p>
        </p:txBody>
      </p:sp>
    </p:spTree>
    <p:extLst>
      <p:ext uri="{BB962C8B-B14F-4D97-AF65-F5344CB8AC3E}">
        <p14:creationId xmlns:p14="http://schemas.microsoft.com/office/powerpoint/2010/main" val="331797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6</a:t>
            </a:fld>
            <a:endParaRPr lang="en-GB"/>
          </a:p>
        </p:txBody>
      </p:sp>
    </p:spTree>
    <p:extLst>
      <p:ext uri="{BB962C8B-B14F-4D97-AF65-F5344CB8AC3E}">
        <p14:creationId xmlns:p14="http://schemas.microsoft.com/office/powerpoint/2010/main" val="139938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7</a:t>
            </a:fld>
            <a:endParaRPr lang="en-GB"/>
          </a:p>
        </p:txBody>
      </p:sp>
    </p:spTree>
    <p:extLst>
      <p:ext uri="{BB962C8B-B14F-4D97-AF65-F5344CB8AC3E}">
        <p14:creationId xmlns:p14="http://schemas.microsoft.com/office/powerpoint/2010/main" val="315157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8</a:t>
            </a:fld>
            <a:endParaRPr lang="en-GB"/>
          </a:p>
        </p:txBody>
      </p:sp>
    </p:spTree>
    <p:extLst>
      <p:ext uri="{BB962C8B-B14F-4D97-AF65-F5344CB8AC3E}">
        <p14:creationId xmlns:p14="http://schemas.microsoft.com/office/powerpoint/2010/main" val="425610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9</a:t>
            </a:fld>
            <a:endParaRPr lang="en-GB"/>
          </a:p>
        </p:txBody>
      </p:sp>
    </p:spTree>
    <p:extLst>
      <p:ext uri="{BB962C8B-B14F-4D97-AF65-F5344CB8AC3E}">
        <p14:creationId xmlns:p14="http://schemas.microsoft.com/office/powerpoint/2010/main" val="130516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8621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50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9694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306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907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8858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6364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7999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61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479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5239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917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8/16/2019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521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048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59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9435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8/16/2019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922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8/16/2019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37419294"/>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20" r:id="rId6"/>
    <p:sldLayoutId id="2147483721" r:id="rId7"/>
    <p:sldLayoutId id="2147483722" r:id="rId8"/>
    <p:sldLayoutId id="2147483723" r:id="rId9"/>
    <p:sldLayoutId id="2147483724" r:id="rId10"/>
    <p:sldLayoutId id="2147483731" r:id="rId11"/>
    <p:sldLayoutId id="2147483725" r:id="rId12"/>
    <p:sldLayoutId id="2147483726" r:id="rId13"/>
    <p:sldLayoutId id="2147483727" r:id="rId14"/>
    <p:sldLayoutId id="2147483728" r:id="rId15"/>
    <p:sldLayoutId id="2147483729" r:id="rId16"/>
    <p:sldLayoutId id="2147483730"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shortcutstv.com/blog/2017/03/01/seven-functions-of-culture/" TargetMode="Externa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3" Type="http://schemas.openxmlformats.org/officeDocument/2006/relationships/image" Target="../media/image1.jpeg"/><Relationship Id="rId7" Type="http://schemas.openxmlformats.org/officeDocument/2006/relationships/image" Target="../media/image9.jpe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slide" Target="slide7.xml"/><Relationship Id="rId5" Type="http://schemas.openxmlformats.org/officeDocument/2006/relationships/image" Target="../media/image6.jpe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5.xml"/><Relationship Id="rId14" Type="http://schemas.openxmlformats.org/officeDocument/2006/relationships/slide" Target="slide10.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1.jpeg"/><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slide" Target="slide8.xml"/><Relationship Id="rId5" Type="http://schemas.openxmlformats.org/officeDocument/2006/relationships/image" Target="../media/image10.jpeg"/><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0.xml"/><Relationship Id="rId3" Type="http://schemas.openxmlformats.org/officeDocument/2006/relationships/image" Target="../media/image1.jpeg"/><Relationship Id="rId7" Type="http://schemas.openxmlformats.org/officeDocument/2006/relationships/slide" Target="slide6.xml"/><Relationship Id="rId12"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12.jpeg"/><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slide" Target="slide5.xml"/><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0.xml"/><Relationship Id="rId10" Type="http://schemas.openxmlformats.org/officeDocument/2006/relationships/slide" Target="slide8.xml"/><Relationship Id="rId4" Type="http://schemas.openxmlformats.org/officeDocument/2006/relationships/image" Target="../media/image14.jpeg"/><Relationship Id="rId9" Type="http://schemas.openxmlformats.org/officeDocument/2006/relationships/slide" Target="slide7.xml"/><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0.jpeg"/><Relationship Id="rId3" Type="http://schemas.openxmlformats.org/officeDocument/2006/relationships/image" Target="../media/image1.jpeg"/><Relationship Id="rId7" Type="http://schemas.openxmlformats.org/officeDocument/2006/relationships/slide" Target="slide6.xml"/><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18.jpeg"/><Relationship Id="rId5" Type="http://schemas.openxmlformats.org/officeDocument/2006/relationships/slide" Target="slide4.xml"/><Relationship Id="rId15" Type="http://schemas.openxmlformats.org/officeDocument/2006/relationships/slide" Target="slide10.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slide" Target="slide6.xml"/><Relationship Id="rId12"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22.jpeg"/><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7.jpg"/><Relationship Id="rId3" Type="http://schemas.openxmlformats.org/officeDocument/2006/relationships/image" Target="../media/image1.jpeg"/><Relationship Id="rId7" Type="http://schemas.openxmlformats.org/officeDocument/2006/relationships/slide" Target="slide6.xml"/><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25.jpg"/><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0.jpeg"/><Relationship Id="rId3" Type="http://schemas.openxmlformats.org/officeDocument/2006/relationships/image" Target="../media/image1.jpeg"/><Relationship Id="rId7" Type="http://schemas.openxmlformats.org/officeDocument/2006/relationships/slide" Target="slide6.xml"/><Relationship Id="rId12"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image" Target="../media/image28.jpeg"/><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5">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BE54EB-0914-45A7-B93B-8D5BD6DACB6E}"/>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pic>
        <p:nvPicPr>
          <p:cNvPr id="12" name="Picture 11">
            <a:extLst>
              <a:ext uri="{FF2B5EF4-FFF2-40B4-BE49-F238E27FC236}">
                <a16:creationId xmlns:a16="http://schemas.microsoft.com/office/drawing/2014/main" id="{110226B4-F998-4DC9-BA9A-92AFEED96A5C}"/>
              </a:ext>
            </a:extLst>
          </p:cNvPr>
          <p:cNvPicPr>
            <a:picLocks noChangeAspect="1"/>
          </p:cNvPicPr>
          <p:nvPr/>
        </p:nvPicPr>
        <p:blipFill>
          <a:blip r:embed="rId6"/>
          <a:stretch>
            <a:fillRect/>
          </a:stretch>
        </p:blipFill>
        <p:spPr>
          <a:xfrm>
            <a:off x="4206240" y="0"/>
            <a:ext cx="7985760" cy="6857999"/>
          </a:xfrm>
          <a:prstGeom prst="rect">
            <a:avLst/>
          </a:prstGeom>
        </p:spPr>
      </p:pic>
      <p:pic>
        <p:nvPicPr>
          <p:cNvPr id="6" name="Milky-Way-Full-01">
            <a:hlinkClick r:id="" action="ppaction://media"/>
            <a:extLst>
              <a:ext uri="{FF2B5EF4-FFF2-40B4-BE49-F238E27FC236}">
                <a16:creationId xmlns:a16="http://schemas.microsoft.com/office/drawing/2014/main" id="{D50F31B2-0F35-409F-AE22-B07E3C42AA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59437" y="2680879"/>
            <a:ext cx="487363" cy="487363"/>
          </a:xfrm>
          <a:prstGeom prst="rect">
            <a:avLst/>
          </a:prstGeom>
        </p:spPr>
      </p:pic>
    </p:spTree>
    <p:extLst>
      <p:ext uri="{BB962C8B-B14F-4D97-AF65-F5344CB8AC3E}">
        <p14:creationId xmlns:p14="http://schemas.microsoft.com/office/powerpoint/2010/main" val="160032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1" presetClass="mediacall" presetSubtype="0" fill="hold" nodeType="afterEffect">
                                  <p:stCondLst>
                                    <p:cond delay="0"/>
                                  </p:stCondLst>
                                  <p:childTnLst>
                                    <p:cmd type="call" cmd="playFrom(0.0)">
                                      <p:cBhvr>
                                        <p:cTn id="1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8049" numSld="999" showWhenStopped="0">
                <p:cTn id="14" repeatCount="indefinite" fill="hold" display="0">
                  <p:stCondLst>
                    <p:cond delay="indefinite"/>
                  </p:stCondLst>
                  <p:endCondLst>
                    <p:cond evt="onStopAudio" delay="0">
                      <p:tgtEl>
                        <p:sldTgt/>
                      </p:tgtEl>
                    </p:cond>
                  </p:endCondLst>
                </p:cTn>
                <p:tgtEl>
                  <p:spTgt spid="6"/>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BE54EB-0914-45A7-B93B-8D5BD6DACB6E}"/>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pic>
        <p:nvPicPr>
          <p:cNvPr id="12" name="Picture 11">
            <a:extLst>
              <a:ext uri="{FF2B5EF4-FFF2-40B4-BE49-F238E27FC236}">
                <a16:creationId xmlns:a16="http://schemas.microsoft.com/office/drawing/2014/main" id="{110226B4-F998-4DC9-BA9A-92AFEED96A5C}"/>
              </a:ext>
            </a:extLst>
          </p:cNvPr>
          <p:cNvPicPr>
            <a:picLocks noChangeAspect="1"/>
          </p:cNvPicPr>
          <p:nvPr/>
        </p:nvPicPr>
        <p:blipFill>
          <a:blip r:embed="rId4"/>
          <a:stretch>
            <a:fillRect/>
          </a:stretch>
        </p:blipFill>
        <p:spPr>
          <a:xfrm>
            <a:off x="4206240" y="0"/>
            <a:ext cx="7985760" cy="6857999"/>
          </a:xfrm>
          <a:prstGeom prst="rect">
            <a:avLst/>
          </a:prstGeom>
        </p:spPr>
      </p:pic>
      <p:sp>
        <p:nvSpPr>
          <p:cNvPr id="6" name="TextBox 5">
            <a:extLst>
              <a:ext uri="{FF2B5EF4-FFF2-40B4-BE49-F238E27FC236}">
                <a16:creationId xmlns:a16="http://schemas.microsoft.com/office/drawing/2014/main" id="{F442FCFD-3673-4FA4-BC3A-9374100F79EC}"/>
              </a:ext>
            </a:extLst>
          </p:cNvPr>
          <p:cNvSpPr txBox="1"/>
          <p:nvPr/>
        </p:nvSpPr>
        <p:spPr>
          <a:xfrm>
            <a:off x="-1" y="4561840"/>
            <a:ext cx="4206239" cy="923330"/>
          </a:xfrm>
          <a:prstGeom prst="rect">
            <a:avLst/>
          </a:prstGeom>
          <a:noFill/>
        </p:spPr>
        <p:txBody>
          <a:bodyPr wrap="square" rtlCol="0">
            <a:spAutoFit/>
          </a:bodyPr>
          <a:lstStyle/>
          <a:p>
            <a:r>
              <a:rPr lang="en-GB" sz="5400" b="1" dirty="0" err="1">
                <a:solidFill>
                  <a:srgbClr val="FFC000"/>
                </a:solidFill>
                <a:latin typeface="SF Movie Poster" panose="00000400000000000000" pitchFamily="2" charset="0"/>
              </a:rPr>
              <a:t>Shortcutstv</a:t>
            </a:r>
            <a:endParaRPr lang="en-GB" sz="5400" b="1" dirty="0">
              <a:solidFill>
                <a:srgbClr val="FFC000"/>
              </a:solidFill>
              <a:latin typeface="SF Movie Poster" panose="00000400000000000000" pitchFamily="2" charset="0"/>
            </a:endParaRPr>
          </a:p>
        </p:txBody>
      </p:sp>
      <p:sp>
        <p:nvSpPr>
          <p:cNvPr id="2" name="Rectangle 1">
            <a:hlinkClick r:id="rId5"/>
            <a:extLst>
              <a:ext uri="{FF2B5EF4-FFF2-40B4-BE49-F238E27FC236}">
                <a16:creationId xmlns:a16="http://schemas.microsoft.com/office/drawing/2014/main" id="{01F36A34-814D-4EE1-82D3-55D34409232E}"/>
              </a:ext>
            </a:extLst>
          </p:cNvPr>
          <p:cNvSpPr/>
          <p:nvPr/>
        </p:nvSpPr>
        <p:spPr>
          <a:xfrm>
            <a:off x="405347" y="5386754"/>
            <a:ext cx="2204450" cy="523220"/>
          </a:xfrm>
          <a:prstGeom prst="rect">
            <a:avLst/>
          </a:prstGeom>
        </p:spPr>
        <p:txBody>
          <a:bodyPr wrap="none">
            <a:spAutoFit/>
          </a:bodyPr>
          <a:lstStyle/>
          <a:p>
            <a:r>
              <a:rPr lang="en-GB" sz="2800" dirty="0">
                <a:solidFill>
                  <a:srgbClr val="00B0F0"/>
                </a:solidFill>
                <a:latin typeface="SF Movie Poster" panose="00000400000000000000" pitchFamily="2" charset="0"/>
              </a:rPr>
              <a:t>shortcutstv.com</a:t>
            </a:r>
          </a:p>
        </p:txBody>
      </p:sp>
    </p:spTree>
    <p:extLst>
      <p:ext uri="{BB962C8B-B14F-4D97-AF65-F5344CB8AC3E}">
        <p14:creationId xmlns:p14="http://schemas.microsoft.com/office/powerpoint/2010/main" val="4822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02B6C7-9FBF-40BC-87A6-7C9005A0FD3B}"/>
              </a:ext>
            </a:extLst>
          </p:cNvPr>
          <p:cNvSpPr txBox="1"/>
          <p:nvPr/>
        </p:nvSpPr>
        <p:spPr>
          <a:xfrm>
            <a:off x="323849" y="2266950"/>
            <a:ext cx="3193073" cy="4031873"/>
          </a:xfrm>
          <a:prstGeom prst="rect">
            <a:avLst/>
          </a:prstGeom>
          <a:noFill/>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Communication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Perception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Identity</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Value Systems</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Motivation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Stratification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Production and Consumption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 Presentation</a:t>
            </a:r>
          </a:p>
          <a:p>
            <a:endParaRPr lang="en-GB" sz="1600" dirty="0">
              <a:latin typeface="Arial" panose="020B0604020202020204" pitchFamily="34" charset="0"/>
              <a:cs typeface="Arial" panose="020B0604020202020204" pitchFamily="34" charset="0"/>
            </a:endParaRPr>
          </a:p>
        </p:txBody>
      </p:sp>
      <p:sp>
        <p:nvSpPr>
          <p:cNvPr id="3" name="Rectangle 2">
            <a:hlinkClick r:id="rId4" action="ppaction://hlinksldjump"/>
            <a:extLst>
              <a:ext uri="{FF2B5EF4-FFF2-40B4-BE49-F238E27FC236}">
                <a16:creationId xmlns:a16="http://schemas.microsoft.com/office/drawing/2014/main" id="{FB0405CF-B004-4A58-B2A8-22D6F8C98053}"/>
              </a:ext>
            </a:extLst>
          </p:cNvPr>
          <p:cNvSpPr/>
          <p:nvPr/>
        </p:nvSpPr>
        <p:spPr>
          <a:xfrm>
            <a:off x="323849" y="2266950"/>
            <a:ext cx="1962151"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4F9D477-DB57-4679-976F-906E2355050F}"/>
              </a:ext>
            </a:extLst>
          </p:cNvPr>
          <p:cNvPicPr>
            <a:picLocks noChangeAspect="1"/>
          </p:cNvPicPr>
          <p:nvPr/>
        </p:nvPicPr>
        <p:blipFill>
          <a:blip r:embed="rId5"/>
          <a:stretch>
            <a:fillRect/>
          </a:stretch>
        </p:blipFill>
        <p:spPr>
          <a:xfrm rot="443798">
            <a:off x="6995006" y="518006"/>
            <a:ext cx="4760115" cy="323882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1EF7285C-56E1-4A8E-8BAB-E67C64A5DF66}"/>
              </a:ext>
            </a:extLst>
          </p:cNvPr>
          <p:cNvPicPr>
            <a:picLocks noChangeAspect="1"/>
          </p:cNvPicPr>
          <p:nvPr/>
        </p:nvPicPr>
        <p:blipFill>
          <a:blip r:embed="rId6"/>
          <a:stretch>
            <a:fillRect/>
          </a:stretch>
        </p:blipFill>
        <p:spPr>
          <a:xfrm>
            <a:off x="3817929" y="1806900"/>
            <a:ext cx="5153432" cy="34338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B426C275-3E0F-4B99-B575-08AF6E45E6CF}"/>
              </a:ext>
            </a:extLst>
          </p:cNvPr>
          <p:cNvPicPr>
            <a:picLocks noChangeAspect="1"/>
          </p:cNvPicPr>
          <p:nvPr/>
        </p:nvPicPr>
        <p:blipFill>
          <a:blip r:embed="rId7"/>
          <a:stretch>
            <a:fillRect/>
          </a:stretch>
        </p:blipFill>
        <p:spPr>
          <a:xfrm>
            <a:off x="5597844" y="3576615"/>
            <a:ext cx="6374445" cy="29400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4BF18431-1A80-4C2F-A74A-22851DA76F32}"/>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sp>
        <p:nvSpPr>
          <p:cNvPr id="9" name="Rectangle 8">
            <a:hlinkClick r:id="rId8" action="ppaction://hlinksldjump"/>
            <a:extLst>
              <a:ext uri="{FF2B5EF4-FFF2-40B4-BE49-F238E27FC236}">
                <a16:creationId xmlns:a16="http://schemas.microsoft.com/office/drawing/2014/main" id="{A62D246B-24E5-4B21-B4BA-53B57848CB2F}"/>
              </a:ext>
            </a:extLst>
          </p:cNvPr>
          <p:cNvSpPr/>
          <p:nvPr/>
        </p:nvSpPr>
        <p:spPr>
          <a:xfrm>
            <a:off x="323849" y="2753360"/>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3D0409B1-A251-49B7-858D-ABC0AC35521F}"/>
              </a:ext>
            </a:extLst>
          </p:cNvPr>
          <p:cNvSpPr/>
          <p:nvPr/>
        </p:nvSpPr>
        <p:spPr>
          <a:xfrm>
            <a:off x="306683" y="3234658"/>
            <a:ext cx="1217318"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E8637A94-156A-4FED-8BA5-0C49BDF6EAC1}"/>
              </a:ext>
            </a:extLst>
          </p:cNvPr>
          <p:cNvSpPr/>
          <p:nvPr/>
        </p:nvSpPr>
        <p:spPr>
          <a:xfrm>
            <a:off x="321919" y="3726347"/>
            <a:ext cx="19621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11" action="ppaction://hlinksldjump"/>
            <a:extLst>
              <a:ext uri="{FF2B5EF4-FFF2-40B4-BE49-F238E27FC236}">
                <a16:creationId xmlns:a16="http://schemas.microsoft.com/office/drawing/2014/main" id="{4AD0AD8F-64A9-413A-9D59-0010151E6AD7}"/>
              </a:ext>
            </a:extLst>
          </p:cNvPr>
          <p:cNvSpPr/>
          <p:nvPr/>
        </p:nvSpPr>
        <p:spPr>
          <a:xfrm>
            <a:off x="321919" y="4226043"/>
            <a:ext cx="154498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12" action="ppaction://hlinksldjump"/>
            <a:extLst>
              <a:ext uri="{FF2B5EF4-FFF2-40B4-BE49-F238E27FC236}">
                <a16:creationId xmlns:a16="http://schemas.microsoft.com/office/drawing/2014/main" id="{C1C5D67C-1670-4A33-AB68-4272C17481E5}"/>
              </a:ext>
            </a:extLst>
          </p:cNvPr>
          <p:cNvSpPr/>
          <p:nvPr/>
        </p:nvSpPr>
        <p:spPr>
          <a:xfrm>
            <a:off x="328756" y="4717905"/>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hlinkClick r:id="rId13" action="ppaction://hlinksldjump"/>
            <a:extLst>
              <a:ext uri="{FF2B5EF4-FFF2-40B4-BE49-F238E27FC236}">
                <a16:creationId xmlns:a16="http://schemas.microsoft.com/office/drawing/2014/main" id="{8E8291E2-0F07-4802-BC2F-F6C88A500094}"/>
              </a:ext>
            </a:extLst>
          </p:cNvPr>
          <p:cNvSpPr/>
          <p:nvPr/>
        </p:nvSpPr>
        <p:spPr>
          <a:xfrm>
            <a:off x="306683" y="5184613"/>
            <a:ext cx="3193073"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14" action="ppaction://hlinksldjump"/>
            <a:extLst>
              <a:ext uri="{FF2B5EF4-FFF2-40B4-BE49-F238E27FC236}">
                <a16:creationId xmlns:a16="http://schemas.microsoft.com/office/drawing/2014/main" id="{829A3163-AB0B-4B71-931D-4806D02C1368}"/>
              </a:ext>
            </a:extLst>
          </p:cNvPr>
          <p:cNvSpPr/>
          <p:nvPr/>
        </p:nvSpPr>
        <p:spPr>
          <a:xfrm>
            <a:off x="321919" y="5680634"/>
            <a:ext cx="207154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2451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6C5A71-DEF3-419C-8297-BDE4C4E4B4AE}"/>
              </a:ext>
            </a:extLst>
          </p:cNvPr>
          <p:cNvSpPr txBox="1"/>
          <p:nvPr/>
        </p:nvSpPr>
        <p:spPr>
          <a:xfrm>
            <a:off x="4654296" y="5915174"/>
            <a:ext cx="7537704" cy="646331"/>
          </a:xfrm>
          <a:prstGeom prst="rect">
            <a:avLst/>
          </a:prstGeom>
          <a:noFill/>
        </p:spPr>
        <p:txBody>
          <a:bodyPr wrap="square" rtlCol="0">
            <a:spAutoFit/>
          </a:bodyPr>
          <a:lstStyle/>
          <a:p>
            <a:pPr algn="ct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Culture provides the context for the development of human communication systems such as language.</a:t>
            </a:r>
            <a:endParaRPr lang="en-GB"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EBD6120-D496-4231-9F53-5EA6021BCD05}"/>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sp>
        <p:nvSpPr>
          <p:cNvPr id="12" name="TextBox 11">
            <a:extLst>
              <a:ext uri="{FF2B5EF4-FFF2-40B4-BE49-F238E27FC236}">
                <a16:creationId xmlns:a16="http://schemas.microsoft.com/office/drawing/2014/main" id="{D903B4F3-E49B-40D2-B840-8C3B4C6124D2}"/>
              </a:ext>
            </a:extLst>
          </p:cNvPr>
          <p:cNvSpPr txBox="1"/>
          <p:nvPr/>
        </p:nvSpPr>
        <p:spPr>
          <a:xfrm>
            <a:off x="323849" y="2266950"/>
            <a:ext cx="3193073" cy="4031873"/>
          </a:xfrm>
          <a:prstGeom prst="rect">
            <a:avLst/>
          </a:prstGeom>
          <a:noFill/>
        </p:spPr>
        <p:txBody>
          <a:bodyPr wrap="square" rtlCol="0">
            <a:spAutoFit/>
          </a:bodyPr>
          <a:lstStyle/>
          <a:p>
            <a:pPr marL="342900" indent="-342900">
              <a:buAutoNum type="arabicPeriod"/>
            </a:pPr>
            <a:r>
              <a:rPr lang="en-GB" sz="1600" dirty="0">
                <a:solidFill>
                  <a:srgbClr val="FFFF00"/>
                </a:solidFill>
                <a:latin typeface="Arial" panose="020B0604020202020204" pitchFamily="34" charset="0"/>
                <a:cs typeface="Arial" panose="020B0604020202020204" pitchFamily="34" charset="0"/>
              </a:rPr>
              <a:t>Communication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Perception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Identity</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Value Systems</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Motivation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Stratification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Production and Consumption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 Presentation</a:t>
            </a:r>
          </a:p>
          <a:p>
            <a:endParaRPr lang="en-GB" sz="1600" dirty="0">
              <a:latin typeface="Arial" panose="020B0604020202020204" pitchFamily="34" charset="0"/>
              <a:cs typeface="Arial" panose="020B0604020202020204" pitchFamily="34" charset="0"/>
            </a:endParaRPr>
          </a:p>
        </p:txBody>
      </p:sp>
      <p:sp>
        <p:nvSpPr>
          <p:cNvPr id="13" name="Rectangle 12">
            <a:hlinkClick r:id="rId4" action="ppaction://hlinksldjump"/>
            <a:extLst>
              <a:ext uri="{FF2B5EF4-FFF2-40B4-BE49-F238E27FC236}">
                <a16:creationId xmlns:a16="http://schemas.microsoft.com/office/drawing/2014/main" id="{67DAA19D-17E7-4D3E-A6B1-C59DEF6D35A0}"/>
              </a:ext>
            </a:extLst>
          </p:cNvPr>
          <p:cNvSpPr/>
          <p:nvPr/>
        </p:nvSpPr>
        <p:spPr>
          <a:xfrm>
            <a:off x="323849" y="2266950"/>
            <a:ext cx="1962151"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CB3B41FE-6B64-4D43-9220-6C8F263C5B68}"/>
              </a:ext>
            </a:extLst>
          </p:cNvPr>
          <p:cNvPicPr>
            <a:picLocks noChangeAspect="1"/>
          </p:cNvPicPr>
          <p:nvPr/>
        </p:nvPicPr>
        <p:blipFill>
          <a:blip r:embed="rId5"/>
          <a:stretch>
            <a:fillRect/>
          </a:stretch>
        </p:blipFill>
        <p:spPr>
          <a:xfrm rot="638101">
            <a:off x="6926377" y="339058"/>
            <a:ext cx="5010326" cy="3419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a:extLst>
              <a:ext uri="{FF2B5EF4-FFF2-40B4-BE49-F238E27FC236}">
                <a16:creationId xmlns:a16="http://schemas.microsoft.com/office/drawing/2014/main" id="{F15B7E87-C2DE-45E2-BBA4-D6FA7F5FFCF1}"/>
              </a:ext>
            </a:extLst>
          </p:cNvPr>
          <p:cNvPicPr>
            <a:picLocks noChangeAspect="1"/>
          </p:cNvPicPr>
          <p:nvPr/>
        </p:nvPicPr>
        <p:blipFill>
          <a:blip r:embed="rId6"/>
          <a:stretch>
            <a:fillRect/>
          </a:stretch>
        </p:blipFill>
        <p:spPr>
          <a:xfrm>
            <a:off x="3738880" y="1904253"/>
            <a:ext cx="5283200" cy="36441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Rectangle 15">
            <a:hlinkClick r:id="rId7" action="ppaction://hlinksldjump"/>
            <a:extLst>
              <a:ext uri="{FF2B5EF4-FFF2-40B4-BE49-F238E27FC236}">
                <a16:creationId xmlns:a16="http://schemas.microsoft.com/office/drawing/2014/main" id="{895722E9-DDDF-40AD-8DF5-C0B8472536C7}"/>
              </a:ext>
            </a:extLst>
          </p:cNvPr>
          <p:cNvSpPr/>
          <p:nvPr/>
        </p:nvSpPr>
        <p:spPr>
          <a:xfrm>
            <a:off x="323849" y="2753360"/>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8" action="ppaction://hlinksldjump"/>
            <a:extLst>
              <a:ext uri="{FF2B5EF4-FFF2-40B4-BE49-F238E27FC236}">
                <a16:creationId xmlns:a16="http://schemas.microsoft.com/office/drawing/2014/main" id="{8DE9509D-5A4E-4606-98D1-C0780708F45B}"/>
              </a:ext>
            </a:extLst>
          </p:cNvPr>
          <p:cNvSpPr/>
          <p:nvPr/>
        </p:nvSpPr>
        <p:spPr>
          <a:xfrm>
            <a:off x="306683" y="3234658"/>
            <a:ext cx="1217318"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hlinkClick r:id="rId9" action="ppaction://hlinksldjump"/>
            <a:extLst>
              <a:ext uri="{FF2B5EF4-FFF2-40B4-BE49-F238E27FC236}">
                <a16:creationId xmlns:a16="http://schemas.microsoft.com/office/drawing/2014/main" id="{4C52C1B1-D39B-46FF-92EE-701A5E3FB205}"/>
              </a:ext>
            </a:extLst>
          </p:cNvPr>
          <p:cNvSpPr/>
          <p:nvPr/>
        </p:nvSpPr>
        <p:spPr>
          <a:xfrm>
            <a:off x="321919" y="3726347"/>
            <a:ext cx="19621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hlinkClick r:id="rId10" action="ppaction://hlinksldjump"/>
            <a:extLst>
              <a:ext uri="{FF2B5EF4-FFF2-40B4-BE49-F238E27FC236}">
                <a16:creationId xmlns:a16="http://schemas.microsoft.com/office/drawing/2014/main" id="{73BD66D7-EFA0-4BD8-B9F3-1C6A0D55D269}"/>
              </a:ext>
            </a:extLst>
          </p:cNvPr>
          <p:cNvSpPr/>
          <p:nvPr/>
        </p:nvSpPr>
        <p:spPr>
          <a:xfrm>
            <a:off x="321919" y="4226043"/>
            <a:ext cx="154498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11" action="ppaction://hlinksldjump"/>
            <a:extLst>
              <a:ext uri="{FF2B5EF4-FFF2-40B4-BE49-F238E27FC236}">
                <a16:creationId xmlns:a16="http://schemas.microsoft.com/office/drawing/2014/main" id="{C8F7E934-26ED-41E4-A499-470F5C6E2D4B}"/>
              </a:ext>
            </a:extLst>
          </p:cNvPr>
          <p:cNvSpPr/>
          <p:nvPr/>
        </p:nvSpPr>
        <p:spPr>
          <a:xfrm>
            <a:off x="328756" y="4717905"/>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12" action="ppaction://hlinksldjump"/>
            <a:extLst>
              <a:ext uri="{FF2B5EF4-FFF2-40B4-BE49-F238E27FC236}">
                <a16:creationId xmlns:a16="http://schemas.microsoft.com/office/drawing/2014/main" id="{48035CB5-6242-40AF-A053-592B98B0C125}"/>
              </a:ext>
            </a:extLst>
          </p:cNvPr>
          <p:cNvSpPr/>
          <p:nvPr/>
        </p:nvSpPr>
        <p:spPr>
          <a:xfrm>
            <a:off x="321918" y="5208076"/>
            <a:ext cx="3193073"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3" action="ppaction://hlinksldjump"/>
            <a:extLst>
              <a:ext uri="{FF2B5EF4-FFF2-40B4-BE49-F238E27FC236}">
                <a16:creationId xmlns:a16="http://schemas.microsoft.com/office/drawing/2014/main" id="{9ECF7156-4753-4D74-8C6F-E92464944222}"/>
              </a:ext>
            </a:extLst>
          </p:cNvPr>
          <p:cNvSpPr/>
          <p:nvPr/>
        </p:nvSpPr>
        <p:spPr>
          <a:xfrm>
            <a:off x="321919" y="5680634"/>
            <a:ext cx="207154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8357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6C5A71-DEF3-419C-8297-BDE4C4E4B4AE}"/>
              </a:ext>
            </a:extLst>
          </p:cNvPr>
          <p:cNvSpPr txBox="1"/>
          <p:nvPr/>
        </p:nvSpPr>
        <p:spPr>
          <a:xfrm>
            <a:off x="4654296" y="5770880"/>
            <a:ext cx="7537704" cy="646331"/>
          </a:xfrm>
          <a:prstGeom prst="rect">
            <a:avLst/>
          </a:prstGeom>
          <a:noFill/>
        </p:spPr>
        <p:txBody>
          <a:bodyPr wrap="square" rtlCol="0">
            <a:spAutoFit/>
          </a:bodyPr>
          <a:lstStyle/>
          <a:p>
            <a:pPr algn="ct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Culture shapes how we see and understand </a:t>
            </a:r>
          </a:p>
          <a:p>
            <a:pPr algn="ct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the social and natural worlds. </a:t>
            </a:r>
            <a:endParaRPr lang="en-GB"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EBD6120-D496-4231-9F53-5EA6021BCD05}"/>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sp>
        <p:nvSpPr>
          <p:cNvPr id="12" name="TextBox 11">
            <a:extLst>
              <a:ext uri="{FF2B5EF4-FFF2-40B4-BE49-F238E27FC236}">
                <a16:creationId xmlns:a16="http://schemas.microsoft.com/office/drawing/2014/main" id="{D903B4F3-E49B-40D2-B840-8C3B4C6124D2}"/>
              </a:ext>
            </a:extLst>
          </p:cNvPr>
          <p:cNvSpPr txBox="1"/>
          <p:nvPr/>
        </p:nvSpPr>
        <p:spPr>
          <a:xfrm>
            <a:off x="323849" y="2266950"/>
            <a:ext cx="3193073" cy="4031873"/>
          </a:xfrm>
          <a:prstGeom prst="rect">
            <a:avLst/>
          </a:prstGeom>
          <a:noFill/>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Communication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solidFill>
                  <a:srgbClr val="FFFF00"/>
                </a:solidFill>
                <a:latin typeface="Arial" panose="020B0604020202020204" pitchFamily="34" charset="0"/>
                <a:cs typeface="Arial" panose="020B0604020202020204" pitchFamily="34" charset="0"/>
              </a:rPr>
              <a:t>Perception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Identity</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Value Systems</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Motivation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Stratification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Production and Consumption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 Presentation</a:t>
            </a:r>
          </a:p>
          <a:p>
            <a:endParaRPr lang="en-GB" sz="1600" dirty="0">
              <a:latin typeface="Arial" panose="020B0604020202020204" pitchFamily="34" charset="0"/>
              <a:cs typeface="Arial" panose="020B0604020202020204" pitchFamily="34" charset="0"/>
            </a:endParaRPr>
          </a:p>
        </p:txBody>
      </p:sp>
      <p:sp>
        <p:nvSpPr>
          <p:cNvPr id="13" name="Rectangle 12">
            <a:hlinkClick r:id="rId4" action="ppaction://hlinksldjump"/>
            <a:extLst>
              <a:ext uri="{FF2B5EF4-FFF2-40B4-BE49-F238E27FC236}">
                <a16:creationId xmlns:a16="http://schemas.microsoft.com/office/drawing/2014/main" id="{67DAA19D-17E7-4D3E-A6B1-C59DEF6D35A0}"/>
              </a:ext>
            </a:extLst>
          </p:cNvPr>
          <p:cNvSpPr/>
          <p:nvPr/>
        </p:nvSpPr>
        <p:spPr>
          <a:xfrm>
            <a:off x="323849" y="2266950"/>
            <a:ext cx="1962151"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5" action="ppaction://hlinksldjump"/>
            <a:extLst>
              <a:ext uri="{FF2B5EF4-FFF2-40B4-BE49-F238E27FC236}">
                <a16:creationId xmlns:a16="http://schemas.microsoft.com/office/drawing/2014/main" id="{8B0303BA-447A-4BAF-BA56-1A089E4F1FDB}"/>
              </a:ext>
            </a:extLst>
          </p:cNvPr>
          <p:cNvSpPr/>
          <p:nvPr/>
        </p:nvSpPr>
        <p:spPr>
          <a:xfrm>
            <a:off x="323849" y="2753360"/>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6" action="ppaction://hlinksldjump"/>
            <a:extLst>
              <a:ext uri="{FF2B5EF4-FFF2-40B4-BE49-F238E27FC236}">
                <a16:creationId xmlns:a16="http://schemas.microsoft.com/office/drawing/2014/main" id="{6CE48BD5-C6B6-491C-A0FC-49EDDE9E5F89}"/>
              </a:ext>
            </a:extLst>
          </p:cNvPr>
          <p:cNvSpPr/>
          <p:nvPr/>
        </p:nvSpPr>
        <p:spPr>
          <a:xfrm>
            <a:off x="306683" y="3234658"/>
            <a:ext cx="1217318"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7" action="ppaction://hlinksldjump"/>
            <a:extLst>
              <a:ext uri="{FF2B5EF4-FFF2-40B4-BE49-F238E27FC236}">
                <a16:creationId xmlns:a16="http://schemas.microsoft.com/office/drawing/2014/main" id="{6E82E606-801A-491A-B088-FCAB89C6EC82}"/>
              </a:ext>
            </a:extLst>
          </p:cNvPr>
          <p:cNvSpPr/>
          <p:nvPr/>
        </p:nvSpPr>
        <p:spPr>
          <a:xfrm>
            <a:off x="321919" y="3726347"/>
            <a:ext cx="19621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8" action="ppaction://hlinksldjump"/>
            <a:extLst>
              <a:ext uri="{FF2B5EF4-FFF2-40B4-BE49-F238E27FC236}">
                <a16:creationId xmlns:a16="http://schemas.microsoft.com/office/drawing/2014/main" id="{9C689904-A6F4-47D8-9EC0-28B137FF06E8}"/>
              </a:ext>
            </a:extLst>
          </p:cNvPr>
          <p:cNvSpPr/>
          <p:nvPr/>
        </p:nvSpPr>
        <p:spPr>
          <a:xfrm>
            <a:off x="321919" y="4226043"/>
            <a:ext cx="154498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5E6D0635-CCAE-43E3-B93C-ED58D787F003}"/>
              </a:ext>
            </a:extLst>
          </p:cNvPr>
          <p:cNvSpPr/>
          <p:nvPr/>
        </p:nvSpPr>
        <p:spPr>
          <a:xfrm>
            <a:off x="328756" y="4717905"/>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C15A6A48-305C-4019-868D-3861C4C62F87}"/>
              </a:ext>
            </a:extLst>
          </p:cNvPr>
          <p:cNvSpPr/>
          <p:nvPr/>
        </p:nvSpPr>
        <p:spPr>
          <a:xfrm>
            <a:off x="321918" y="5208076"/>
            <a:ext cx="3193073"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96780BE-E983-47C8-8D27-461A89224998}"/>
              </a:ext>
            </a:extLst>
          </p:cNvPr>
          <p:cNvPicPr>
            <a:picLocks noChangeAspect="1"/>
          </p:cNvPicPr>
          <p:nvPr/>
        </p:nvPicPr>
        <p:blipFill>
          <a:blip r:embed="rId11"/>
          <a:stretch>
            <a:fillRect/>
          </a:stretch>
        </p:blipFill>
        <p:spPr>
          <a:xfrm>
            <a:off x="6824268" y="440789"/>
            <a:ext cx="4930853" cy="32855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id="{0472C4F9-C106-47CC-A277-BBD5D854C3E7}"/>
              </a:ext>
            </a:extLst>
          </p:cNvPr>
          <p:cNvPicPr>
            <a:picLocks noChangeAspect="1"/>
          </p:cNvPicPr>
          <p:nvPr/>
        </p:nvPicPr>
        <p:blipFill>
          <a:blip r:embed="rId12"/>
          <a:stretch>
            <a:fillRect/>
          </a:stretch>
        </p:blipFill>
        <p:spPr>
          <a:xfrm rot="512486">
            <a:off x="3997164" y="1969054"/>
            <a:ext cx="4803752" cy="32012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a:hlinkClick r:id="rId13" action="ppaction://hlinksldjump"/>
            <a:extLst>
              <a:ext uri="{FF2B5EF4-FFF2-40B4-BE49-F238E27FC236}">
                <a16:creationId xmlns:a16="http://schemas.microsoft.com/office/drawing/2014/main" id="{E057A3BD-BAE0-4CDF-AD91-86C20562C680}"/>
              </a:ext>
            </a:extLst>
          </p:cNvPr>
          <p:cNvSpPr/>
          <p:nvPr/>
        </p:nvSpPr>
        <p:spPr>
          <a:xfrm>
            <a:off x="321919" y="5680634"/>
            <a:ext cx="207154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2596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D99087E-8843-4F08-B963-AE212B0C05A8}"/>
              </a:ext>
            </a:extLst>
          </p:cNvPr>
          <p:cNvPicPr>
            <a:picLocks noChangeAspect="1"/>
          </p:cNvPicPr>
          <p:nvPr/>
        </p:nvPicPr>
        <p:blipFill>
          <a:blip r:embed="rId4"/>
          <a:stretch>
            <a:fillRect/>
          </a:stretch>
        </p:blipFill>
        <p:spPr>
          <a:xfrm>
            <a:off x="3921760" y="0"/>
            <a:ext cx="8287405" cy="6858000"/>
          </a:xfrm>
          <a:prstGeom prst="rect">
            <a:avLst/>
          </a:prstGeom>
        </p:spPr>
      </p:pic>
      <p:sp>
        <p:nvSpPr>
          <p:cNvPr id="10" name="TextBox 9">
            <a:extLst>
              <a:ext uri="{FF2B5EF4-FFF2-40B4-BE49-F238E27FC236}">
                <a16:creationId xmlns:a16="http://schemas.microsoft.com/office/drawing/2014/main" id="{6EBD6120-D496-4231-9F53-5EA6021BCD05}"/>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sp>
        <p:nvSpPr>
          <p:cNvPr id="12" name="TextBox 11">
            <a:extLst>
              <a:ext uri="{FF2B5EF4-FFF2-40B4-BE49-F238E27FC236}">
                <a16:creationId xmlns:a16="http://schemas.microsoft.com/office/drawing/2014/main" id="{D903B4F3-E49B-40D2-B840-8C3B4C6124D2}"/>
              </a:ext>
            </a:extLst>
          </p:cNvPr>
          <p:cNvSpPr txBox="1"/>
          <p:nvPr/>
        </p:nvSpPr>
        <p:spPr>
          <a:xfrm>
            <a:off x="323849" y="2266950"/>
            <a:ext cx="3193073" cy="4031873"/>
          </a:xfrm>
          <a:prstGeom prst="rect">
            <a:avLst/>
          </a:prstGeom>
          <a:noFill/>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Communication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Perception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solidFill>
                  <a:srgbClr val="FFFF00"/>
                </a:solidFill>
                <a:latin typeface="Arial" panose="020B0604020202020204" pitchFamily="34" charset="0"/>
                <a:cs typeface="Arial" panose="020B0604020202020204" pitchFamily="34" charset="0"/>
              </a:rPr>
              <a:t>Identity</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Value Systems</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Motivation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Stratification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Production and Consumption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 Presentation</a:t>
            </a:r>
          </a:p>
          <a:p>
            <a:endParaRPr lang="en-GB" sz="1600" dirty="0">
              <a:latin typeface="Arial" panose="020B0604020202020204" pitchFamily="34" charset="0"/>
              <a:cs typeface="Arial" panose="020B0604020202020204" pitchFamily="34" charset="0"/>
            </a:endParaRPr>
          </a:p>
        </p:txBody>
      </p:sp>
      <p:sp>
        <p:nvSpPr>
          <p:cNvPr id="13" name="Rectangle 12">
            <a:hlinkClick r:id="rId5" action="ppaction://hlinksldjump"/>
            <a:extLst>
              <a:ext uri="{FF2B5EF4-FFF2-40B4-BE49-F238E27FC236}">
                <a16:creationId xmlns:a16="http://schemas.microsoft.com/office/drawing/2014/main" id="{67DAA19D-17E7-4D3E-A6B1-C59DEF6D35A0}"/>
              </a:ext>
            </a:extLst>
          </p:cNvPr>
          <p:cNvSpPr/>
          <p:nvPr/>
        </p:nvSpPr>
        <p:spPr>
          <a:xfrm>
            <a:off x="323849" y="2266950"/>
            <a:ext cx="1962151"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6" action="ppaction://hlinksldjump"/>
            <a:extLst>
              <a:ext uri="{FF2B5EF4-FFF2-40B4-BE49-F238E27FC236}">
                <a16:creationId xmlns:a16="http://schemas.microsoft.com/office/drawing/2014/main" id="{5E4905F1-A7C4-4F1A-9B74-6E6CD6777B60}"/>
              </a:ext>
            </a:extLst>
          </p:cNvPr>
          <p:cNvSpPr/>
          <p:nvPr/>
        </p:nvSpPr>
        <p:spPr>
          <a:xfrm>
            <a:off x="323849" y="2753360"/>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7" action="ppaction://hlinksldjump"/>
            <a:extLst>
              <a:ext uri="{FF2B5EF4-FFF2-40B4-BE49-F238E27FC236}">
                <a16:creationId xmlns:a16="http://schemas.microsoft.com/office/drawing/2014/main" id="{C1FEB55A-FA08-4C6A-B786-938F531063E1}"/>
              </a:ext>
            </a:extLst>
          </p:cNvPr>
          <p:cNvSpPr/>
          <p:nvPr/>
        </p:nvSpPr>
        <p:spPr>
          <a:xfrm>
            <a:off x="306683" y="3234658"/>
            <a:ext cx="1217318"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8" action="ppaction://hlinksldjump"/>
            <a:extLst>
              <a:ext uri="{FF2B5EF4-FFF2-40B4-BE49-F238E27FC236}">
                <a16:creationId xmlns:a16="http://schemas.microsoft.com/office/drawing/2014/main" id="{127F6EC8-D357-4D40-A9ED-11AB54DD78A5}"/>
              </a:ext>
            </a:extLst>
          </p:cNvPr>
          <p:cNvSpPr/>
          <p:nvPr/>
        </p:nvSpPr>
        <p:spPr>
          <a:xfrm>
            <a:off x="321919" y="3726347"/>
            <a:ext cx="19621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9" action="ppaction://hlinksldjump"/>
            <a:extLst>
              <a:ext uri="{FF2B5EF4-FFF2-40B4-BE49-F238E27FC236}">
                <a16:creationId xmlns:a16="http://schemas.microsoft.com/office/drawing/2014/main" id="{5102EC3E-CB4C-42EC-8AEC-F550E21AACE8}"/>
              </a:ext>
            </a:extLst>
          </p:cNvPr>
          <p:cNvSpPr/>
          <p:nvPr/>
        </p:nvSpPr>
        <p:spPr>
          <a:xfrm>
            <a:off x="321919" y="4226043"/>
            <a:ext cx="154498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10" action="ppaction://hlinksldjump"/>
            <a:extLst>
              <a:ext uri="{FF2B5EF4-FFF2-40B4-BE49-F238E27FC236}">
                <a16:creationId xmlns:a16="http://schemas.microsoft.com/office/drawing/2014/main" id="{A68BF603-740C-44EC-939B-D8A4C9F1B8ED}"/>
              </a:ext>
            </a:extLst>
          </p:cNvPr>
          <p:cNvSpPr/>
          <p:nvPr/>
        </p:nvSpPr>
        <p:spPr>
          <a:xfrm>
            <a:off x="328756" y="4717905"/>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1" action="ppaction://hlinksldjump"/>
            <a:extLst>
              <a:ext uri="{FF2B5EF4-FFF2-40B4-BE49-F238E27FC236}">
                <a16:creationId xmlns:a16="http://schemas.microsoft.com/office/drawing/2014/main" id="{3124F3A3-6085-4B03-B629-D16A1E1AD425}"/>
              </a:ext>
            </a:extLst>
          </p:cNvPr>
          <p:cNvSpPr/>
          <p:nvPr/>
        </p:nvSpPr>
        <p:spPr>
          <a:xfrm>
            <a:off x="321918" y="5208076"/>
            <a:ext cx="3193073"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86F5CBD-AA38-406C-A750-CB77C8EEEB9D}"/>
              </a:ext>
            </a:extLst>
          </p:cNvPr>
          <p:cNvPicPr>
            <a:picLocks noChangeAspect="1"/>
          </p:cNvPicPr>
          <p:nvPr/>
        </p:nvPicPr>
        <p:blipFill>
          <a:blip r:embed="rId12"/>
          <a:stretch>
            <a:fillRect/>
          </a:stretch>
        </p:blipFill>
        <p:spPr>
          <a:xfrm rot="702323">
            <a:off x="7687480" y="129846"/>
            <a:ext cx="4349497" cy="28985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id="{5571FE46-4B03-4C68-8390-07AEC334DD85}"/>
              </a:ext>
            </a:extLst>
          </p:cNvPr>
          <p:cNvPicPr>
            <a:picLocks noChangeAspect="1"/>
          </p:cNvPicPr>
          <p:nvPr/>
        </p:nvPicPr>
        <p:blipFill>
          <a:blip r:embed="rId13"/>
          <a:stretch>
            <a:fillRect/>
          </a:stretch>
        </p:blipFill>
        <p:spPr>
          <a:xfrm rot="21222455">
            <a:off x="6758565" y="1818134"/>
            <a:ext cx="4206239" cy="280196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688725C1-0F71-4B44-A282-2FC888269F4F}"/>
              </a:ext>
            </a:extLst>
          </p:cNvPr>
          <p:cNvPicPr>
            <a:picLocks noChangeAspect="1"/>
          </p:cNvPicPr>
          <p:nvPr/>
        </p:nvPicPr>
        <p:blipFill>
          <a:blip r:embed="rId14"/>
          <a:stretch>
            <a:fillRect/>
          </a:stretch>
        </p:blipFill>
        <p:spPr>
          <a:xfrm rot="1059267">
            <a:off x="7646835" y="4035784"/>
            <a:ext cx="4047943" cy="2697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336C5A71-DEF3-419C-8297-BDE4C4E4B4AE}"/>
              </a:ext>
            </a:extLst>
          </p:cNvPr>
          <p:cNvSpPr txBox="1"/>
          <p:nvPr/>
        </p:nvSpPr>
        <p:spPr>
          <a:xfrm>
            <a:off x="3919829" y="4683908"/>
            <a:ext cx="2877433" cy="1754326"/>
          </a:xfrm>
          <a:prstGeom prst="rect">
            <a:avLst/>
          </a:prstGeom>
          <a:noFill/>
        </p:spPr>
        <p:txBody>
          <a:bodyPr wrap="square" rtlCol="0">
            <a:spAutoFit/>
          </a:bodyPr>
          <a:lstStyle/>
          <a:p>
            <a:pPr algn="ct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Culture influences how people see themselves and others, in terms of ideas like class, age, gender, ethnicity, nationality, sexuality…</a:t>
            </a:r>
            <a:endParaRPr lang="en-GB"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Rectangle 18">
            <a:hlinkClick r:id="rId15" action="ppaction://hlinksldjump"/>
            <a:extLst>
              <a:ext uri="{FF2B5EF4-FFF2-40B4-BE49-F238E27FC236}">
                <a16:creationId xmlns:a16="http://schemas.microsoft.com/office/drawing/2014/main" id="{D55731B2-1C0F-4C5C-8F8C-AE9F2860D0CD}"/>
              </a:ext>
            </a:extLst>
          </p:cNvPr>
          <p:cNvSpPr/>
          <p:nvPr/>
        </p:nvSpPr>
        <p:spPr>
          <a:xfrm>
            <a:off x="321919" y="5680634"/>
            <a:ext cx="207154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8662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6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EBD6120-D496-4231-9F53-5EA6021BCD05}"/>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sp>
        <p:nvSpPr>
          <p:cNvPr id="12" name="TextBox 11">
            <a:extLst>
              <a:ext uri="{FF2B5EF4-FFF2-40B4-BE49-F238E27FC236}">
                <a16:creationId xmlns:a16="http://schemas.microsoft.com/office/drawing/2014/main" id="{D903B4F3-E49B-40D2-B840-8C3B4C6124D2}"/>
              </a:ext>
            </a:extLst>
          </p:cNvPr>
          <p:cNvSpPr txBox="1"/>
          <p:nvPr/>
        </p:nvSpPr>
        <p:spPr>
          <a:xfrm>
            <a:off x="323849" y="2266950"/>
            <a:ext cx="3193073" cy="4031873"/>
          </a:xfrm>
          <a:prstGeom prst="rect">
            <a:avLst/>
          </a:prstGeom>
          <a:noFill/>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Communication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Perception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Identity</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solidFill>
                  <a:srgbClr val="FFFF00"/>
                </a:solidFill>
                <a:latin typeface="Arial" panose="020B0604020202020204" pitchFamily="34" charset="0"/>
                <a:cs typeface="Arial" panose="020B0604020202020204" pitchFamily="34" charset="0"/>
              </a:rPr>
              <a:t>Value Systems</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Motivation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Stratification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Production and Consumption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 Presentation</a:t>
            </a:r>
          </a:p>
          <a:p>
            <a:endParaRPr lang="en-GB" sz="1600" dirty="0">
              <a:latin typeface="Arial" panose="020B0604020202020204" pitchFamily="34" charset="0"/>
              <a:cs typeface="Arial" panose="020B0604020202020204" pitchFamily="34" charset="0"/>
            </a:endParaRPr>
          </a:p>
        </p:txBody>
      </p:sp>
      <p:sp>
        <p:nvSpPr>
          <p:cNvPr id="13" name="Rectangle 12">
            <a:hlinkClick r:id="rId4" action="ppaction://hlinksldjump"/>
            <a:extLst>
              <a:ext uri="{FF2B5EF4-FFF2-40B4-BE49-F238E27FC236}">
                <a16:creationId xmlns:a16="http://schemas.microsoft.com/office/drawing/2014/main" id="{67DAA19D-17E7-4D3E-A6B1-C59DEF6D35A0}"/>
              </a:ext>
            </a:extLst>
          </p:cNvPr>
          <p:cNvSpPr/>
          <p:nvPr/>
        </p:nvSpPr>
        <p:spPr>
          <a:xfrm>
            <a:off x="323849" y="2266950"/>
            <a:ext cx="1962151"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5" action="ppaction://hlinksldjump"/>
            <a:extLst>
              <a:ext uri="{FF2B5EF4-FFF2-40B4-BE49-F238E27FC236}">
                <a16:creationId xmlns:a16="http://schemas.microsoft.com/office/drawing/2014/main" id="{C40FA8C2-D765-4A05-93EF-105CD2AB689B}"/>
              </a:ext>
            </a:extLst>
          </p:cNvPr>
          <p:cNvSpPr/>
          <p:nvPr/>
        </p:nvSpPr>
        <p:spPr>
          <a:xfrm>
            <a:off x="323849" y="2753360"/>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6" action="ppaction://hlinksldjump"/>
            <a:extLst>
              <a:ext uri="{FF2B5EF4-FFF2-40B4-BE49-F238E27FC236}">
                <a16:creationId xmlns:a16="http://schemas.microsoft.com/office/drawing/2014/main" id="{8FFCCBA9-F3FD-457E-81EF-F23826163C40}"/>
              </a:ext>
            </a:extLst>
          </p:cNvPr>
          <p:cNvSpPr/>
          <p:nvPr/>
        </p:nvSpPr>
        <p:spPr>
          <a:xfrm>
            <a:off x="306683" y="3234658"/>
            <a:ext cx="1217318"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7" action="ppaction://hlinksldjump"/>
            <a:extLst>
              <a:ext uri="{FF2B5EF4-FFF2-40B4-BE49-F238E27FC236}">
                <a16:creationId xmlns:a16="http://schemas.microsoft.com/office/drawing/2014/main" id="{02E43530-B2A0-49F8-B9C6-94C72C19A6DF}"/>
              </a:ext>
            </a:extLst>
          </p:cNvPr>
          <p:cNvSpPr/>
          <p:nvPr/>
        </p:nvSpPr>
        <p:spPr>
          <a:xfrm>
            <a:off x="321919" y="3726347"/>
            <a:ext cx="19621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8" action="ppaction://hlinksldjump"/>
            <a:extLst>
              <a:ext uri="{FF2B5EF4-FFF2-40B4-BE49-F238E27FC236}">
                <a16:creationId xmlns:a16="http://schemas.microsoft.com/office/drawing/2014/main" id="{4825B028-ACE5-419E-BD3F-603B5A9E56AE}"/>
              </a:ext>
            </a:extLst>
          </p:cNvPr>
          <p:cNvSpPr/>
          <p:nvPr/>
        </p:nvSpPr>
        <p:spPr>
          <a:xfrm>
            <a:off x="321919" y="4226043"/>
            <a:ext cx="154498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52D624A6-9236-4418-9CC5-7E36BDC3BF9C}"/>
              </a:ext>
            </a:extLst>
          </p:cNvPr>
          <p:cNvSpPr/>
          <p:nvPr/>
        </p:nvSpPr>
        <p:spPr>
          <a:xfrm>
            <a:off x="328756" y="4717905"/>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6FFA2D26-3616-4CFA-A6FD-A63ED076D150}"/>
              </a:ext>
            </a:extLst>
          </p:cNvPr>
          <p:cNvSpPr/>
          <p:nvPr/>
        </p:nvSpPr>
        <p:spPr>
          <a:xfrm>
            <a:off x="321918" y="5208076"/>
            <a:ext cx="3193073"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FDB82624-E3D5-41B0-9A82-BA6847DC5C26}"/>
              </a:ext>
            </a:extLst>
          </p:cNvPr>
          <p:cNvPicPr>
            <a:picLocks noChangeAspect="1"/>
          </p:cNvPicPr>
          <p:nvPr/>
        </p:nvPicPr>
        <p:blipFill>
          <a:blip r:embed="rId11"/>
          <a:stretch>
            <a:fillRect/>
          </a:stretch>
        </p:blipFill>
        <p:spPr>
          <a:xfrm>
            <a:off x="3919829" y="0"/>
            <a:ext cx="8289336" cy="6858000"/>
          </a:xfrm>
          <a:prstGeom prst="rect">
            <a:avLst/>
          </a:prstGeom>
        </p:spPr>
      </p:pic>
      <p:pic>
        <p:nvPicPr>
          <p:cNvPr id="4" name="Picture 3">
            <a:extLst>
              <a:ext uri="{FF2B5EF4-FFF2-40B4-BE49-F238E27FC236}">
                <a16:creationId xmlns:a16="http://schemas.microsoft.com/office/drawing/2014/main" id="{B02A298C-A8CC-4A91-85BB-33BA9D336B9B}"/>
              </a:ext>
            </a:extLst>
          </p:cNvPr>
          <p:cNvPicPr>
            <a:picLocks noChangeAspect="1"/>
          </p:cNvPicPr>
          <p:nvPr/>
        </p:nvPicPr>
        <p:blipFill>
          <a:blip r:embed="rId12"/>
          <a:stretch>
            <a:fillRect/>
          </a:stretch>
        </p:blipFill>
        <p:spPr>
          <a:xfrm>
            <a:off x="7926052" y="190435"/>
            <a:ext cx="4373880" cy="2915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240FE4B0-05D2-4B09-9DEC-AF9B4FDE5980}"/>
              </a:ext>
            </a:extLst>
          </p:cNvPr>
          <p:cNvPicPr>
            <a:picLocks noChangeAspect="1"/>
          </p:cNvPicPr>
          <p:nvPr/>
        </p:nvPicPr>
        <p:blipFill>
          <a:blip r:embed="rId13"/>
          <a:stretch>
            <a:fillRect/>
          </a:stretch>
        </p:blipFill>
        <p:spPr>
          <a:xfrm rot="21146059">
            <a:off x="4223405" y="1597976"/>
            <a:ext cx="4659533" cy="310635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02455252-C07F-4EF4-B33F-D159CD2C29B7}"/>
              </a:ext>
            </a:extLst>
          </p:cNvPr>
          <p:cNvPicPr>
            <a:picLocks noChangeAspect="1"/>
          </p:cNvPicPr>
          <p:nvPr/>
        </p:nvPicPr>
        <p:blipFill>
          <a:blip r:embed="rId14"/>
          <a:stretch>
            <a:fillRect/>
          </a:stretch>
        </p:blipFill>
        <p:spPr>
          <a:xfrm rot="361586">
            <a:off x="6889065" y="2886495"/>
            <a:ext cx="4514000" cy="3002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336C5A71-DEF3-419C-8297-BDE4C4E4B4AE}"/>
              </a:ext>
            </a:extLst>
          </p:cNvPr>
          <p:cNvSpPr txBox="1"/>
          <p:nvPr/>
        </p:nvSpPr>
        <p:spPr>
          <a:xfrm>
            <a:off x="3936994" y="6180316"/>
            <a:ext cx="8272171" cy="646331"/>
          </a:xfrm>
          <a:prstGeom prst="rect">
            <a:avLst/>
          </a:prstGeom>
          <a:noFill/>
        </p:spPr>
        <p:txBody>
          <a:bodyPr wrap="square" rtlCol="0">
            <a:spAutoFit/>
          </a:bodyPr>
          <a:lstStyle/>
          <a:p>
            <a:pPr algn="ct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Cultural institutions (families, education, religion…) are a </a:t>
            </a:r>
            <a:r>
              <a:rPr lang="en-GB">
                <a:solidFill>
                  <a:srgbClr val="FFFF00"/>
                </a:solidFill>
                <a:latin typeface="Arial" panose="020B0604020202020204" pitchFamily="34" charset="0"/>
                <a:ea typeface="Times New Roman" panose="02020603050405020304" pitchFamily="18" charset="0"/>
                <a:cs typeface="Arial" panose="020B0604020202020204" pitchFamily="34" charset="0"/>
              </a:rPr>
              <a:t>major </a:t>
            </a:r>
          </a:p>
          <a:p>
            <a:pPr algn="ctr"/>
            <a:r>
              <a:rPr lang="en-GB">
                <a:solidFill>
                  <a:srgbClr val="FFFF00"/>
                </a:solidFill>
                <a:latin typeface="Arial" panose="020B0604020202020204" pitchFamily="34" charset="0"/>
                <a:ea typeface="Times New Roman" panose="02020603050405020304" pitchFamily="18" charset="0"/>
                <a:cs typeface="Arial" panose="020B0604020202020204" pitchFamily="34" charset="0"/>
              </a:rPr>
              <a:t>source </a:t>
            </a: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of the values into which people are </a:t>
            </a:r>
            <a:r>
              <a:rPr lang="en-GB" dirty="0" err="1">
                <a:solidFill>
                  <a:srgbClr val="FFFF00"/>
                </a:solidFill>
                <a:latin typeface="Arial" panose="020B0604020202020204" pitchFamily="34" charset="0"/>
                <a:ea typeface="Times New Roman" panose="02020603050405020304" pitchFamily="18" charset="0"/>
                <a:cs typeface="Arial" panose="020B0604020202020204" pitchFamily="34" charset="0"/>
              </a:rPr>
              <a:t>socialisaed</a:t>
            </a: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GB"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Rectangle 17">
            <a:hlinkClick r:id="rId15" action="ppaction://hlinksldjump"/>
            <a:extLst>
              <a:ext uri="{FF2B5EF4-FFF2-40B4-BE49-F238E27FC236}">
                <a16:creationId xmlns:a16="http://schemas.microsoft.com/office/drawing/2014/main" id="{6013BEA8-3F78-4A74-8ABA-C3AF51724216}"/>
              </a:ext>
            </a:extLst>
          </p:cNvPr>
          <p:cNvSpPr/>
          <p:nvPr/>
        </p:nvSpPr>
        <p:spPr>
          <a:xfrm>
            <a:off x="321919" y="5680634"/>
            <a:ext cx="207154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0052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6C5A71-DEF3-419C-8297-BDE4C4E4B4AE}"/>
              </a:ext>
            </a:extLst>
          </p:cNvPr>
          <p:cNvSpPr txBox="1"/>
          <p:nvPr/>
        </p:nvSpPr>
        <p:spPr>
          <a:xfrm>
            <a:off x="4290646" y="5770880"/>
            <a:ext cx="7901354" cy="923330"/>
          </a:xfrm>
          <a:prstGeom prst="rect">
            <a:avLst/>
          </a:prstGeom>
          <a:noFill/>
        </p:spPr>
        <p:txBody>
          <a:bodyPr wrap="square" rtlCol="0">
            <a:spAutoFit/>
          </a:bodyPr>
          <a:lstStyle/>
          <a:p>
            <a:pPr algn="ct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Cultural values and norms motivate people to conform through sanctions (rewards and punishments) for particular behaviours. Laws also motivate conformity by setting acceptable behavioural boundaries..</a:t>
            </a:r>
            <a:endParaRPr lang="en-GB"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EBD6120-D496-4231-9F53-5EA6021BCD05}"/>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sp>
        <p:nvSpPr>
          <p:cNvPr id="12" name="TextBox 11">
            <a:extLst>
              <a:ext uri="{FF2B5EF4-FFF2-40B4-BE49-F238E27FC236}">
                <a16:creationId xmlns:a16="http://schemas.microsoft.com/office/drawing/2014/main" id="{D903B4F3-E49B-40D2-B840-8C3B4C6124D2}"/>
              </a:ext>
            </a:extLst>
          </p:cNvPr>
          <p:cNvSpPr txBox="1"/>
          <p:nvPr/>
        </p:nvSpPr>
        <p:spPr>
          <a:xfrm>
            <a:off x="323849" y="2266950"/>
            <a:ext cx="3193073" cy="4031873"/>
          </a:xfrm>
          <a:prstGeom prst="rect">
            <a:avLst/>
          </a:prstGeom>
          <a:noFill/>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Communication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Perception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Identity</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Value Systems</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solidFill>
                  <a:srgbClr val="FFFF00"/>
                </a:solidFill>
                <a:latin typeface="Arial" panose="020B0604020202020204" pitchFamily="34" charset="0"/>
                <a:cs typeface="Arial" panose="020B0604020202020204" pitchFamily="34" charset="0"/>
              </a:rPr>
              <a:t>Motivation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Stratification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Production and Consumption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 Presentation</a:t>
            </a:r>
          </a:p>
          <a:p>
            <a:endParaRPr lang="en-GB" sz="1600" dirty="0">
              <a:latin typeface="Arial" panose="020B0604020202020204" pitchFamily="34" charset="0"/>
              <a:cs typeface="Arial" panose="020B0604020202020204" pitchFamily="34" charset="0"/>
            </a:endParaRPr>
          </a:p>
        </p:txBody>
      </p:sp>
      <p:sp>
        <p:nvSpPr>
          <p:cNvPr id="13" name="Rectangle 12">
            <a:hlinkClick r:id="rId4" action="ppaction://hlinksldjump"/>
            <a:extLst>
              <a:ext uri="{FF2B5EF4-FFF2-40B4-BE49-F238E27FC236}">
                <a16:creationId xmlns:a16="http://schemas.microsoft.com/office/drawing/2014/main" id="{67DAA19D-17E7-4D3E-A6B1-C59DEF6D35A0}"/>
              </a:ext>
            </a:extLst>
          </p:cNvPr>
          <p:cNvSpPr/>
          <p:nvPr/>
        </p:nvSpPr>
        <p:spPr>
          <a:xfrm>
            <a:off x="323849" y="2266950"/>
            <a:ext cx="1962151"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5" action="ppaction://hlinksldjump"/>
            <a:extLst>
              <a:ext uri="{FF2B5EF4-FFF2-40B4-BE49-F238E27FC236}">
                <a16:creationId xmlns:a16="http://schemas.microsoft.com/office/drawing/2014/main" id="{9D2DB91F-FD50-4488-B03A-9A2B6CBA2BE1}"/>
              </a:ext>
            </a:extLst>
          </p:cNvPr>
          <p:cNvSpPr/>
          <p:nvPr/>
        </p:nvSpPr>
        <p:spPr>
          <a:xfrm>
            <a:off x="323849" y="2753360"/>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6" action="ppaction://hlinksldjump"/>
            <a:extLst>
              <a:ext uri="{FF2B5EF4-FFF2-40B4-BE49-F238E27FC236}">
                <a16:creationId xmlns:a16="http://schemas.microsoft.com/office/drawing/2014/main" id="{85DC402B-7CBD-4D84-8C0B-30C792773A14}"/>
              </a:ext>
            </a:extLst>
          </p:cNvPr>
          <p:cNvSpPr/>
          <p:nvPr/>
        </p:nvSpPr>
        <p:spPr>
          <a:xfrm>
            <a:off x="306683" y="3234658"/>
            <a:ext cx="1217318"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7" action="ppaction://hlinksldjump"/>
            <a:extLst>
              <a:ext uri="{FF2B5EF4-FFF2-40B4-BE49-F238E27FC236}">
                <a16:creationId xmlns:a16="http://schemas.microsoft.com/office/drawing/2014/main" id="{7F194598-9926-4404-A078-9E43C2A164FD}"/>
              </a:ext>
            </a:extLst>
          </p:cNvPr>
          <p:cNvSpPr/>
          <p:nvPr/>
        </p:nvSpPr>
        <p:spPr>
          <a:xfrm>
            <a:off x="321919" y="3726347"/>
            <a:ext cx="19621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8" action="ppaction://hlinksldjump"/>
            <a:extLst>
              <a:ext uri="{FF2B5EF4-FFF2-40B4-BE49-F238E27FC236}">
                <a16:creationId xmlns:a16="http://schemas.microsoft.com/office/drawing/2014/main" id="{7A122513-CB76-486C-862E-60C8D31A454E}"/>
              </a:ext>
            </a:extLst>
          </p:cNvPr>
          <p:cNvSpPr/>
          <p:nvPr/>
        </p:nvSpPr>
        <p:spPr>
          <a:xfrm>
            <a:off x="321919" y="4226043"/>
            <a:ext cx="154498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2140D3D1-0BDC-4E1A-8CD5-0F13051C7CED}"/>
              </a:ext>
            </a:extLst>
          </p:cNvPr>
          <p:cNvSpPr/>
          <p:nvPr/>
        </p:nvSpPr>
        <p:spPr>
          <a:xfrm>
            <a:off x="328756" y="4717905"/>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45C60129-C2B2-4FFD-A635-F73A6C151F4A}"/>
              </a:ext>
            </a:extLst>
          </p:cNvPr>
          <p:cNvSpPr/>
          <p:nvPr/>
        </p:nvSpPr>
        <p:spPr>
          <a:xfrm>
            <a:off x="321918" y="5208076"/>
            <a:ext cx="3193073"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5A95935-112E-4451-88D5-95F64F8E97D6}"/>
              </a:ext>
            </a:extLst>
          </p:cNvPr>
          <p:cNvPicPr>
            <a:picLocks noChangeAspect="1"/>
          </p:cNvPicPr>
          <p:nvPr/>
        </p:nvPicPr>
        <p:blipFill>
          <a:blip r:embed="rId11"/>
          <a:stretch>
            <a:fillRect/>
          </a:stretch>
        </p:blipFill>
        <p:spPr>
          <a:xfrm rot="657350">
            <a:off x="4428138" y="636594"/>
            <a:ext cx="3404641" cy="4181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id="{AE33D3A0-226F-477C-9FFC-9E8D36FFE211}"/>
              </a:ext>
            </a:extLst>
          </p:cNvPr>
          <p:cNvPicPr>
            <a:picLocks noChangeAspect="1"/>
          </p:cNvPicPr>
          <p:nvPr/>
        </p:nvPicPr>
        <p:blipFill>
          <a:blip r:embed="rId12"/>
          <a:stretch>
            <a:fillRect/>
          </a:stretch>
        </p:blipFill>
        <p:spPr>
          <a:xfrm rot="311013">
            <a:off x="8835723" y="198912"/>
            <a:ext cx="3008508" cy="4136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a:extLst>
              <a:ext uri="{FF2B5EF4-FFF2-40B4-BE49-F238E27FC236}">
                <a16:creationId xmlns:a16="http://schemas.microsoft.com/office/drawing/2014/main" id="{A97219E6-11AC-4823-80CE-D0A4D2BAE535}"/>
              </a:ext>
            </a:extLst>
          </p:cNvPr>
          <p:cNvPicPr>
            <a:picLocks noChangeAspect="1"/>
          </p:cNvPicPr>
          <p:nvPr/>
        </p:nvPicPr>
        <p:blipFill>
          <a:blip r:embed="rId13"/>
          <a:stretch>
            <a:fillRect/>
          </a:stretch>
        </p:blipFill>
        <p:spPr>
          <a:xfrm>
            <a:off x="6604000" y="2438400"/>
            <a:ext cx="4500403" cy="2910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Rectangle 17">
            <a:hlinkClick r:id="rId14" action="ppaction://hlinksldjump"/>
            <a:extLst>
              <a:ext uri="{FF2B5EF4-FFF2-40B4-BE49-F238E27FC236}">
                <a16:creationId xmlns:a16="http://schemas.microsoft.com/office/drawing/2014/main" id="{39848989-7002-4C30-BAAE-49CDF9ABA2BA}"/>
              </a:ext>
            </a:extLst>
          </p:cNvPr>
          <p:cNvSpPr/>
          <p:nvPr/>
        </p:nvSpPr>
        <p:spPr>
          <a:xfrm>
            <a:off x="321919" y="5680634"/>
            <a:ext cx="207154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7332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6C5A71-DEF3-419C-8297-BDE4C4E4B4AE}"/>
              </a:ext>
            </a:extLst>
          </p:cNvPr>
          <p:cNvSpPr txBox="1"/>
          <p:nvPr/>
        </p:nvSpPr>
        <p:spPr>
          <a:xfrm>
            <a:off x="4654296" y="5770880"/>
            <a:ext cx="7537704" cy="923330"/>
          </a:xfrm>
          <a:prstGeom prst="rect">
            <a:avLst/>
          </a:prstGeom>
          <a:noFill/>
        </p:spPr>
        <p:txBody>
          <a:bodyPr wrap="square" rtlCol="0">
            <a:spAutoFit/>
          </a:bodyPr>
          <a:lstStyle/>
          <a:p>
            <a:pPr algn="ct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All cultures develop ways of differentiating between social groups on the basis of ideas like class (economic divisions), rank (political divisions), gender, age and the like. </a:t>
            </a:r>
            <a:endParaRPr lang="en-GB"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EBD6120-D496-4231-9F53-5EA6021BCD05}"/>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sp>
        <p:nvSpPr>
          <p:cNvPr id="12" name="TextBox 11">
            <a:extLst>
              <a:ext uri="{FF2B5EF4-FFF2-40B4-BE49-F238E27FC236}">
                <a16:creationId xmlns:a16="http://schemas.microsoft.com/office/drawing/2014/main" id="{D903B4F3-E49B-40D2-B840-8C3B4C6124D2}"/>
              </a:ext>
            </a:extLst>
          </p:cNvPr>
          <p:cNvSpPr txBox="1"/>
          <p:nvPr/>
        </p:nvSpPr>
        <p:spPr>
          <a:xfrm>
            <a:off x="323849" y="2266950"/>
            <a:ext cx="3193073" cy="4031873"/>
          </a:xfrm>
          <a:prstGeom prst="rect">
            <a:avLst/>
          </a:prstGeom>
          <a:noFill/>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Communication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Perception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Identity</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Value Systems</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Motivation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solidFill>
                  <a:srgbClr val="FFFF00"/>
                </a:solidFill>
                <a:latin typeface="Arial" panose="020B0604020202020204" pitchFamily="34" charset="0"/>
                <a:cs typeface="Arial" panose="020B0604020202020204" pitchFamily="34" charset="0"/>
              </a:rPr>
              <a:t>Stratification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Production and Consumption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 Presentation</a:t>
            </a:r>
          </a:p>
          <a:p>
            <a:endParaRPr lang="en-GB" sz="1600" dirty="0">
              <a:latin typeface="Arial" panose="020B0604020202020204" pitchFamily="34" charset="0"/>
              <a:cs typeface="Arial" panose="020B0604020202020204" pitchFamily="34" charset="0"/>
            </a:endParaRPr>
          </a:p>
        </p:txBody>
      </p:sp>
      <p:sp>
        <p:nvSpPr>
          <p:cNvPr id="13" name="Rectangle 12">
            <a:hlinkClick r:id="rId4" action="ppaction://hlinksldjump"/>
            <a:extLst>
              <a:ext uri="{FF2B5EF4-FFF2-40B4-BE49-F238E27FC236}">
                <a16:creationId xmlns:a16="http://schemas.microsoft.com/office/drawing/2014/main" id="{67DAA19D-17E7-4D3E-A6B1-C59DEF6D35A0}"/>
              </a:ext>
            </a:extLst>
          </p:cNvPr>
          <p:cNvSpPr/>
          <p:nvPr/>
        </p:nvSpPr>
        <p:spPr>
          <a:xfrm>
            <a:off x="323849" y="2266950"/>
            <a:ext cx="1962151"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5" action="ppaction://hlinksldjump"/>
            <a:extLst>
              <a:ext uri="{FF2B5EF4-FFF2-40B4-BE49-F238E27FC236}">
                <a16:creationId xmlns:a16="http://schemas.microsoft.com/office/drawing/2014/main" id="{6ECA0ED0-2C3E-4D25-93F9-67207B41E42C}"/>
              </a:ext>
            </a:extLst>
          </p:cNvPr>
          <p:cNvSpPr/>
          <p:nvPr/>
        </p:nvSpPr>
        <p:spPr>
          <a:xfrm>
            <a:off x="323849" y="2753360"/>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6" action="ppaction://hlinksldjump"/>
            <a:extLst>
              <a:ext uri="{FF2B5EF4-FFF2-40B4-BE49-F238E27FC236}">
                <a16:creationId xmlns:a16="http://schemas.microsoft.com/office/drawing/2014/main" id="{AF1DF92C-E852-47EA-9F31-4DCC5D61EC56}"/>
              </a:ext>
            </a:extLst>
          </p:cNvPr>
          <p:cNvSpPr/>
          <p:nvPr/>
        </p:nvSpPr>
        <p:spPr>
          <a:xfrm>
            <a:off x="306683" y="3234658"/>
            <a:ext cx="1217318"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7" action="ppaction://hlinksldjump"/>
            <a:extLst>
              <a:ext uri="{FF2B5EF4-FFF2-40B4-BE49-F238E27FC236}">
                <a16:creationId xmlns:a16="http://schemas.microsoft.com/office/drawing/2014/main" id="{BC8B4073-5A42-4EB9-BFB6-32B51D13255F}"/>
              </a:ext>
            </a:extLst>
          </p:cNvPr>
          <p:cNvSpPr/>
          <p:nvPr/>
        </p:nvSpPr>
        <p:spPr>
          <a:xfrm>
            <a:off x="321919" y="3726347"/>
            <a:ext cx="19621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8" action="ppaction://hlinksldjump"/>
            <a:extLst>
              <a:ext uri="{FF2B5EF4-FFF2-40B4-BE49-F238E27FC236}">
                <a16:creationId xmlns:a16="http://schemas.microsoft.com/office/drawing/2014/main" id="{9677EF28-43DA-477A-B3E0-1D0F5780E4DF}"/>
              </a:ext>
            </a:extLst>
          </p:cNvPr>
          <p:cNvSpPr/>
          <p:nvPr/>
        </p:nvSpPr>
        <p:spPr>
          <a:xfrm>
            <a:off x="321919" y="4226043"/>
            <a:ext cx="154498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990C0AE4-0689-4CC0-8548-1D9923887C6F}"/>
              </a:ext>
            </a:extLst>
          </p:cNvPr>
          <p:cNvSpPr/>
          <p:nvPr/>
        </p:nvSpPr>
        <p:spPr>
          <a:xfrm>
            <a:off x="328756" y="4717905"/>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C9E4ADB5-7377-499F-B02B-E55BFD433DF3}"/>
              </a:ext>
            </a:extLst>
          </p:cNvPr>
          <p:cNvSpPr/>
          <p:nvPr/>
        </p:nvSpPr>
        <p:spPr>
          <a:xfrm>
            <a:off x="321918" y="5208076"/>
            <a:ext cx="3193073"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7B4613A5-6D52-48BB-A64A-4B6DBF3FA4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424314">
            <a:off x="6208764" y="44963"/>
            <a:ext cx="3980711" cy="2649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629C386E-22B8-4CD0-9E74-A8225041641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685686">
            <a:off x="7782127" y="1530042"/>
            <a:ext cx="4227998" cy="28144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id="{96B3A766-1F4E-440C-8E4F-BC9E68F30B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80268" y="2340303"/>
            <a:ext cx="4772440" cy="30333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a:hlinkClick r:id="rId14" action="ppaction://hlinksldjump"/>
            <a:extLst>
              <a:ext uri="{FF2B5EF4-FFF2-40B4-BE49-F238E27FC236}">
                <a16:creationId xmlns:a16="http://schemas.microsoft.com/office/drawing/2014/main" id="{B48FA87D-33DD-433C-9467-D3C0E0F1C9D5}"/>
              </a:ext>
            </a:extLst>
          </p:cNvPr>
          <p:cNvSpPr/>
          <p:nvPr/>
        </p:nvSpPr>
        <p:spPr>
          <a:xfrm>
            <a:off x="321919" y="5680634"/>
            <a:ext cx="207154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6963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36C5A71-DEF3-419C-8297-BDE4C4E4B4AE}"/>
              </a:ext>
            </a:extLst>
          </p:cNvPr>
          <p:cNvSpPr txBox="1"/>
          <p:nvPr/>
        </p:nvSpPr>
        <p:spPr>
          <a:xfrm>
            <a:off x="4654296" y="5770880"/>
            <a:ext cx="7213855" cy="923330"/>
          </a:xfrm>
          <a:prstGeom prst="rect">
            <a:avLst/>
          </a:prstGeom>
          <a:noFill/>
        </p:spPr>
        <p:txBody>
          <a:bodyPr wrap="square" rtlCol="0">
            <a:spAutoFit/>
          </a:bodyPr>
          <a:lstStyle/>
          <a:p>
            <a:pPr algn="ctr"/>
            <a:r>
              <a:rPr lang="en-GB" dirty="0">
                <a:solidFill>
                  <a:srgbClr val="FFFF00"/>
                </a:solidFill>
                <a:latin typeface="Arial" panose="020B0604020202020204" pitchFamily="34" charset="0"/>
                <a:ea typeface="Times New Roman" panose="02020603050405020304" pitchFamily="18" charset="0"/>
                <a:cs typeface="Arial" panose="020B0604020202020204" pitchFamily="34" charset="0"/>
              </a:rPr>
              <a:t>Culture defines what people “need, use and value”. They need, for example, to be organised and motivated to work (production) and they need to be encouraged to consume the products of work…</a:t>
            </a:r>
            <a:endParaRPr lang="en-GB"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EBD6120-D496-4231-9F53-5EA6021BCD05}"/>
              </a:ext>
            </a:extLst>
          </p:cNvPr>
          <p:cNvSpPr txBox="1"/>
          <p:nvPr/>
        </p:nvSpPr>
        <p:spPr>
          <a:xfrm>
            <a:off x="0" y="0"/>
            <a:ext cx="4206239" cy="1754326"/>
          </a:xfrm>
          <a:prstGeom prst="rect">
            <a:avLst/>
          </a:prstGeom>
          <a:noFill/>
        </p:spPr>
        <p:txBody>
          <a:bodyPr wrap="square" rtlCol="0">
            <a:spAutoFit/>
          </a:bodyPr>
          <a:lstStyle/>
          <a:p>
            <a:r>
              <a:rPr lang="en-GB" sz="5400" b="1" dirty="0">
                <a:latin typeface="SF Movie Poster" panose="00000400000000000000" pitchFamily="2" charset="0"/>
              </a:rPr>
              <a:t>Some Functions of Culture </a:t>
            </a:r>
            <a:endParaRPr lang="en-GB" sz="5400" dirty="0">
              <a:latin typeface="SF Movie Poster" panose="00000400000000000000" pitchFamily="2" charset="0"/>
            </a:endParaRPr>
          </a:p>
        </p:txBody>
      </p:sp>
      <p:sp>
        <p:nvSpPr>
          <p:cNvPr id="12" name="TextBox 11">
            <a:extLst>
              <a:ext uri="{FF2B5EF4-FFF2-40B4-BE49-F238E27FC236}">
                <a16:creationId xmlns:a16="http://schemas.microsoft.com/office/drawing/2014/main" id="{D903B4F3-E49B-40D2-B840-8C3B4C6124D2}"/>
              </a:ext>
            </a:extLst>
          </p:cNvPr>
          <p:cNvSpPr txBox="1"/>
          <p:nvPr/>
        </p:nvSpPr>
        <p:spPr>
          <a:xfrm>
            <a:off x="323849" y="2266950"/>
            <a:ext cx="3193073" cy="4031873"/>
          </a:xfrm>
          <a:prstGeom prst="rect">
            <a:avLst/>
          </a:prstGeom>
          <a:noFill/>
        </p:spPr>
        <p:txBody>
          <a:bodyPr wrap="square" rtlCol="0">
            <a:spAutoFit/>
          </a:bodyPr>
          <a:lstStyle/>
          <a:p>
            <a:pPr marL="342900" indent="-342900">
              <a:buAutoNum type="arabicPeriod"/>
            </a:pPr>
            <a:r>
              <a:rPr lang="en-GB" sz="1600" dirty="0">
                <a:latin typeface="Arial" panose="020B0604020202020204" pitchFamily="34" charset="0"/>
                <a:cs typeface="Arial" panose="020B0604020202020204" pitchFamily="34" charset="0"/>
              </a:rPr>
              <a:t>Communication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Perception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Identity</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Value Systems</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Motivation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Stratification</a:t>
            </a:r>
          </a:p>
          <a:p>
            <a:pPr marL="342900" indent="-342900">
              <a:buAutoNum type="arabicPeriod"/>
            </a:pPr>
            <a:endParaRPr lang="en-GB" sz="1600" dirty="0">
              <a:latin typeface="Arial" panose="020B0604020202020204" pitchFamily="34" charset="0"/>
              <a:cs typeface="Arial" panose="020B0604020202020204" pitchFamily="34" charset="0"/>
            </a:endParaRPr>
          </a:p>
          <a:p>
            <a:pPr marL="342900" indent="-342900">
              <a:buAutoNum type="arabicPeriod"/>
            </a:pPr>
            <a:r>
              <a:rPr lang="en-GB" sz="1600" dirty="0">
                <a:solidFill>
                  <a:srgbClr val="FFFF00"/>
                </a:solidFill>
                <a:latin typeface="Arial" panose="020B0604020202020204" pitchFamily="34" charset="0"/>
                <a:cs typeface="Arial" panose="020B0604020202020204" pitchFamily="34" charset="0"/>
              </a:rPr>
              <a:t>Production and Consumption</a:t>
            </a:r>
          </a:p>
          <a:p>
            <a:pPr marL="342900" indent="-342900">
              <a:buAutoNum type="arabicPeriod"/>
            </a:pPr>
            <a:endParaRPr lang="en-GB" sz="1600" dirty="0">
              <a:solidFill>
                <a:srgbClr val="FFFF00"/>
              </a:solidFill>
              <a:latin typeface="Arial" panose="020B0604020202020204" pitchFamily="34" charset="0"/>
              <a:cs typeface="Arial" panose="020B0604020202020204" pitchFamily="34" charset="0"/>
            </a:endParaRPr>
          </a:p>
          <a:p>
            <a:pPr marL="342900" indent="-342900">
              <a:buAutoNum type="arabicPeriod"/>
            </a:pPr>
            <a:r>
              <a:rPr lang="en-GB" sz="1600" dirty="0">
                <a:latin typeface="Arial" panose="020B0604020202020204" pitchFamily="34" charset="0"/>
                <a:cs typeface="Arial" panose="020B0604020202020204" pitchFamily="34" charset="0"/>
              </a:rPr>
              <a:t>End Presentation</a:t>
            </a:r>
          </a:p>
          <a:p>
            <a:endParaRPr lang="en-GB" sz="1600" dirty="0">
              <a:latin typeface="Arial" panose="020B0604020202020204" pitchFamily="34" charset="0"/>
              <a:cs typeface="Arial" panose="020B0604020202020204" pitchFamily="34" charset="0"/>
            </a:endParaRPr>
          </a:p>
        </p:txBody>
      </p:sp>
      <p:sp>
        <p:nvSpPr>
          <p:cNvPr id="13" name="Rectangle 12">
            <a:hlinkClick r:id="rId4" action="ppaction://hlinksldjump"/>
            <a:extLst>
              <a:ext uri="{FF2B5EF4-FFF2-40B4-BE49-F238E27FC236}">
                <a16:creationId xmlns:a16="http://schemas.microsoft.com/office/drawing/2014/main" id="{67DAA19D-17E7-4D3E-A6B1-C59DEF6D35A0}"/>
              </a:ext>
            </a:extLst>
          </p:cNvPr>
          <p:cNvSpPr/>
          <p:nvPr/>
        </p:nvSpPr>
        <p:spPr>
          <a:xfrm>
            <a:off x="323849" y="2266950"/>
            <a:ext cx="1962151" cy="326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5" action="ppaction://hlinksldjump"/>
            <a:extLst>
              <a:ext uri="{FF2B5EF4-FFF2-40B4-BE49-F238E27FC236}">
                <a16:creationId xmlns:a16="http://schemas.microsoft.com/office/drawing/2014/main" id="{F207C032-6CD6-4D5E-838E-E1BC5E4AD677}"/>
              </a:ext>
            </a:extLst>
          </p:cNvPr>
          <p:cNvSpPr/>
          <p:nvPr/>
        </p:nvSpPr>
        <p:spPr>
          <a:xfrm>
            <a:off x="323849" y="2753360"/>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6" action="ppaction://hlinksldjump"/>
            <a:extLst>
              <a:ext uri="{FF2B5EF4-FFF2-40B4-BE49-F238E27FC236}">
                <a16:creationId xmlns:a16="http://schemas.microsoft.com/office/drawing/2014/main" id="{6AFCBBF1-B261-46CA-944A-1BE926E937F5}"/>
              </a:ext>
            </a:extLst>
          </p:cNvPr>
          <p:cNvSpPr/>
          <p:nvPr/>
        </p:nvSpPr>
        <p:spPr>
          <a:xfrm>
            <a:off x="306683" y="3234658"/>
            <a:ext cx="1217318"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7" action="ppaction://hlinksldjump"/>
            <a:extLst>
              <a:ext uri="{FF2B5EF4-FFF2-40B4-BE49-F238E27FC236}">
                <a16:creationId xmlns:a16="http://schemas.microsoft.com/office/drawing/2014/main" id="{2F35716D-D0E2-4D17-819A-71BEFA853E75}"/>
              </a:ext>
            </a:extLst>
          </p:cNvPr>
          <p:cNvSpPr/>
          <p:nvPr/>
        </p:nvSpPr>
        <p:spPr>
          <a:xfrm>
            <a:off x="321919" y="3726347"/>
            <a:ext cx="196215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8" action="ppaction://hlinksldjump"/>
            <a:extLst>
              <a:ext uri="{FF2B5EF4-FFF2-40B4-BE49-F238E27FC236}">
                <a16:creationId xmlns:a16="http://schemas.microsoft.com/office/drawing/2014/main" id="{4BCDC0D1-078E-4974-A33D-35651B502E0F}"/>
              </a:ext>
            </a:extLst>
          </p:cNvPr>
          <p:cNvSpPr/>
          <p:nvPr/>
        </p:nvSpPr>
        <p:spPr>
          <a:xfrm>
            <a:off x="321919" y="4226043"/>
            <a:ext cx="154498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3858A518-6FE7-4608-9560-B5B3F6C6AA01}"/>
              </a:ext>
            </a:extLst>
          </p:cNvPr>
          <p:cNvSpPr/>
          <p:nvPr/>
        </p:nvSpPr>
        <p:spPr>
          <a:xfrm>
            <a:off x="328756" y="4717905"/>
            <a:ext cx="1647191"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DDE6688D-1226-4F96-BC99-661BEE987DC3}"/>
              </a:ext>
            </a:extLst>
          </p:cNvPr>
          <p:cNvSpPr/>
          <p:nvPr/>
        </p:nvSpPr>
        <p:spPr>
          <a:xfrm>
            <a:off x="321918" y="5208076"/>
            <a:ext cx="3193073"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F4269D9-A7C1-46F4-9D69-08D480B7863E}"/>
              </a:ext>
            </a:extLst>
          </p:cNvPr>
          <p:cNvPicPr>
            <a:picLocks noChangeAspect="1"/>
          </p:cNvPicPr>
          <p:nvPr/>
        </p:nvPicPr>
        <p:blipFill>
          <a:blip r:embed="rId11"/>
          <a:stretch>
            <a:fillRect/>
          </a:stretch>
        </p:blipFill>
        <p:spPr>
          <a:xfrm rot="722099">
            <a:off x="7394586" y="478942"/>
            <a:ext cx="4552853" cy="30352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a16="http://schemas.microsoft.com/office/drawing/2014/main" id="{D6275B58-FD2B-4028-9B1C-8B58527B8997}"/>
              </a:ext>
            </a:extLst>
          </p:cNvPr>
          <p:cNvPicPr>
            <a:picLocks noChangeAspect="1"/>
          </p:cNvPicPr>
          <p:nvPr/>
        </p:nvPicPr>
        <p:blipFill>
          <a:blip r:embed="rId12"/>
          <a:stretch>
            <a:fillRect/>
          </a:stretch>
        </p:blipFill>
        <p:spPr>
          <a:xfrm rot="21387516">
            <a:off x="6671750" y="2227581"/>
            <a:ext cx="4822668" cy="32151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90D1C5E6-81B4-4211-94F5-6498A4ACAD75}"/>
              </a:ext>
            </a:extLst>
          </p:cNvPr>
          <p:cNvPicPr>
            <a:picLocks noChangeAspect="1"/>
          </p:cNvPicPr>
          <p:nvPr/>
        </p:nvPicPr>
        <p:blipFill>
          <a:blip r:embed="rId13"/>
          <a:stretch>
            <a:fillRect/>
          </a:stretch>
        </p:blipFill>
        <p:spPr>
          <a:xfrm>
            <a:off x="4021946" y="673035"/>
            <a:ext cx="3244427" cy="48666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Rectangle 18">
            <a:hlinkClick r:id="rId14" action="ppaction://hlinksldjump"/>
            <a:extLst>
              <a:ext uri="{FF2B5EF4-FFF2-40B4-BE49-F238E27FC236}">
                <a16:creationId xmlns:a16="http://schemas.microsoft.com/office/drawing/2014/main" id="{49246873-B6B0-4AD7-A3C3-D2AF7F0DB538}"/>
              </a:ext>
            </a:extLst>
          </p:cNvPr>
          <p:cNvSpPr/>
          <p:nvPr/>
        </p:nvSpPr>
        <p:spPr>
          <a:xfrm>
            <a:off x="321919" y="5680634"/>
            <a:ext cx="2071544" cy="35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2984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438" row="12">
    <wetp:webextensionref xmlns:r="http://schemas.openxmlformats.org/officeDocument/2006/relationships" r:id="rId1"/>
  </wetp:taskpane>
  <wetp:taskpane dockstate="right" visibility="0" width="438" row="11">
    <wetp:webextensionref xmlns:r="http://schemas.openxmlformats.org/officeDocument/2006/relationships" r:id="rId2"/>
  </wetp:taskpane>
  <wetp:taskpane dockstate="right" visibility="0" width="438" row="13">
    <wetp:webextensionref xmlns:r="http://schemas.openxmlformats.org/officeDocument/2006/relationships" r:id="rId3"/>
  </wetp:taskpane>
  <wetp:taskpane dockstate="right" visibility="0" width="438" row="10">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34BC065A-6A80-465C-A7C6-52A5753342E7}">
  <we:reference id="wa104380907" version="1.0.0.0" store="en-US" storeType="OMEX"/>
  <we:alternateReferences>
    <we:reference id="WA104380907" version="1.0.0.0"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D4F25C1-7B23-41D0-912D-D61D9790F041}">
  <we:reference id="wa104381139" version="1.0.0.0" store="en-US" storeType="OMEX"/>
  <we:alternateReferences>
    <we:reference id="WA104381139" version="1.0.0.0" store="WA104381139" storeType="OMEX"/>
  </we:alternateReferences>
  <we:properties>
    <we:property name="imagesDownloaded" value="1"/>
  </we:properties>
  <we:bindings/>
  <we:snapshot xmlns:r="http://schemas.openxmlformats.org/officeDocument/2006/relationships"/>
</we:webextension>
</file>

<file path=ppt/webextensions/webextension3.xml><?xml version="1.0" encoding="utf-8"?>
<we:webextension xmlns:we="http://schemas.microsoft.com/office/webextensions/webextension/2010/11" id="{36DCBAC0-6CE6-4472-98BD-7E5E0AC425BC}">
  <we:reference id="wa104379997" version="1.0.0.2" store="en-US" storeType="OMEX"/>
  <we:alternateReferences>
    <we:reference id="WA104379997" version="1.0.0.2" store="WA10437999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E3637719-EEE9-414F-B4CC-CE1A0FB28E11}">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211</TotalTime>
  <Words>627</Words>
  <Application>Microsoft Office PowerPoint</Application>
  <PresentationFormat>Widescreen</PresentationFormat>
  <Paragraphs>161</Paragraphs>
  <Slides>10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Calisto MT</vt:lpstr>
      <vt:lpstr>SF Movie Poster</vt:lpstr>
      <vt:lpstr>Wingdings 2</vt:lpstr>
      <vt:lpstr>SlateVTI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livesey</dc:creator>
  <cp:lastModifiedBy>Chris</cp:lastModifiedBy>
  <cp:revision>58</cp:revision>
  <dcterms:created xsi:type="dcterms:W3CDTF">2019-06-19T07:57:50Z</dcterms:created>
  <dcterms:modified xsi:type="dcterms:W3CDTF">2019-08-16T12:34:09Z</dcterms:modified>
</cp:coreProperties>
</file>