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86" r:id="rId2"/>
    <p:sldId id="288" r:id="rId3"/>
    <p:sldId id="283" r:id="rId4"/>
    <p:sldId id="284" r:id="rId5"/>
    <p:sldId id="285" r:id="rId6"/>
    <p:sldId id="289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61A929-C9AB-46A1-88FA-F66FC7BDDC71}">
          <p14:sldIdLst>
            <p14:sldId id="286"/>
            <p14:sldId id="288"/>
            <p14:sldId id="283"/>
            <p14:sldId id="284"/>
            <p14:sldId id="285"/>
            <p14:sldId id="289"/>
          </p14:sldIdLst>
        </p14:section>
        <p14:section name="Evidence" id="{03AF2695-A90C-4276-9D21-0590EF97603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livesey" initials="cl" lastIdx="1" clrIdx="0">
    <p:extLst>
      <p:ext uri="{19B8F6BF-5375-455C-9EA6-DF929625EA0E}">
        <p15:presenceInfo xmlns:p15="http://schemas.microsoft.com/office/powerpoint/2012/main" userId="f946dd12d20fbf97" providerId="Windows Live"/>
      </p:ext>
    </p:extLst>
  </p:cmAuthor>
  <p:cmAuthor id="2" name="Chris" initials="C" lastIdx="1" clrIdx="1">
    <p:extLst>
      <p:ext uri="{19B8F6BF-5375-455C-9EA6-DF929625EA0E}">
        <p15:presenceInfo xmlns:p15="http://schemas.microsoft.com/office/powerpoint/2012/main" userId="Chr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663300"/>
    <a:srgbClr val="FF00FF"/>
    <a:srgbClr val="F2F2F2"/>
    <a:srgbClr val="EEF1F6"/>
    <a:srgbClr val="656565"/>
    <a:srgbClr val="606060"/>
    <a:srgbClr val="686868"/>
    <a:srgbClr val="000000"/>
    <a:srgbClr val="6A6A6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5320" autoAdjust="0"/>
  </p:normalViewPr>
  <p:slideViewPr>
    <p:cSldViewPr snapToGrid="0" showGuides="1">
      <p:cViewPr varScale="1">
        <p:scale>
          <a:sx n="87" d="100"/>
          <a:sy n="87" d="100"/>
        </p:scale>
        <p:origin x="50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gs" Target="tags/tag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F18CE-D52A-4398-BB5C-23C91622C7B6}" type="datetimeFigureOut">
              <a:rPr lang="en-GB" smtClean="0"/>
              <a:t>21/02/2020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CC79A-12F0-48B4-BD6C-391631B5B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543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CC79A-12F0-48B4-BD6C-391631B5BD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59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CC79A-12F0-48B4-BD6C-391631B5BD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01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CC79A-12F0-48B4-BD6C-391631B5BD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33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CC79A-12F0-48B4-BD6C-391631B5BDE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616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3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3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1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8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2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8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7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1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24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9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9B08B-D567-4495-865C-B3232BB41C18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2ECFE-FB6E-4658-9836-E48A6149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slide" Target="slid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3.xml"/><Relationship Id="rId11" Type="http://schemas.openxmlformats.org/officeDocument/2006/relationships/hyperlink" Target="https://padlet.com/chris_livesey1/experiments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7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slide" Target="slide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11" Type="http://schemas.openxmlformats.org/officeDocument/2006/relationships/hyperlink" Target="https://padlet.com/chris_livesey1/experiments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slide" Target="slide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11" Type="http://schemas.openxmlformats.org/officeDocument/2006/relationships/hyperlink" Target="https://padlet.com/chris_livesey1/experiments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slide" Target="slide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11" Type="http://schemas.openxmlformats.org/officeDocument/2006/relationships/hyperlink" Target="https://padlet.com/chris_livesey1/experiments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slide" Target="slide4.xml"/><Relationship Id="rId1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hortcutstv.com/" TargetMode="External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23D9B6-F7DD-46F9-8A94-05A96D6E6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85" y="-1"/>
            <a:ext cx="12279086" cy="7108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31D72-9D49-4416-A173-94B6E9D931D7}"/>
              </a:ext>
            </a:extLst>
          </p:cNvPr>
          <p:cNvSpPr txBox="1"/>
          <p:nvPr/>
        </p:nvSpPr>
        <p:spPr>
          <a:xfrm>
            <a:off x="1034143" y="1607411"/>
            <a:ext cx="7293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OldNewspaperTypes" panose="02000603060000020004" pitchFamily="2" charset="0"/>
              </a:rPr>
              <a:t>The D.O.V.E. Protocol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F8D9FB-32E1-4B27-BD07-43DBA702B4A7}"/>
              </a:ext>
            </a:extLst>
          </p:cNvPr>
          <p:cNvGrpSpPr/>
          <p:nvPr/>
        </p:nvGrpSpPr>
        <p:grpSpPr>
          <a:xfrm>
            <a:off x="7977696" y="1368380"/>
            <a:ext cx="2530959" cy="2157083"/>
            <a:chOff x="7977696" y="1368380"/>
            <a:chExt cx="2530959" cy="21570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78EB23-7D48-45D5-AAD5-B47B1D0F5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977696" y="1368380"/>
              <a:ext cx="2530959" cy="198220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7EB7C0-C73E-4029-9F69-1344603F504E}"/>
                </a:ext>
              </a:extLst>
            </p:cNvPr>
            <p:cNvSpPr txBox="1"/>
            <p:nvPr/>
          </p:nvSpPr>
          <p:spPr>
            <a:xfrm>
              <a:off x="8498346" y="3002243"/>
              <a:ext cx="1489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D.O.V.E.</a:t>
              </a:r>
            </a:p>
          </p:txBody>
        </p:sp>
      </p:grpSp>
      <p:sp>
        <p:nvSpPr>
          <p:cNvPr id="8" name="TextBox 7">
            <a:hlinkClick r:id="rId5" action="ppaction://hlinksldjump"/>
            <a:extLst>
              <a:ext uri="{FF2B5EF4-FFF2-40B4-BE49-F238E27FC236}">
                <a16:creationId xmlns:a16="http://schemas.microsoft.com/office/drawing/2014/main" id="{146BC5AE-9305-4406-8072-17AC3582E0B0}"/>
              </a:ext>
            </a:extLst>
          </p:cNvPr>
          <p:cNvSpPr txBox="1"/>
          <p:nvPr/>
        </p:nvSpPr>
        <p:spPr>
          <a:xfrm rot="-60000">
            <a:off x="1393791" y="176188"/>
            <a:ext cx="244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00FF"/>
                </a:solidFill>
                <a:latin typeface="OldNewspaperTypes" panose="02000603060000020004" pitchFamily="2" charset="0"/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E4468-6C02-46F6-9BD7-D0047AD0BEA5}"/>
              </a:ext>
            </a:extLst>
          </p:cNvPr>
          <p:cNvSpPr txBox="1"/>
          <p:nvPr/>
        </p:nvSpPr>
        <p:spPr>
          <a:xfrm rot="-60000">
            <a:off x="5170728" y="31933"/>
            <a:ext cx="2046514" cy="523220"/>
          </a:xfrm>
          <a:prstGeom prst="rect">
            <a:avLst/>
          </a:prstGeom>
          <a:noFill/>
          <a:scene3d>
            <a:camera prst="orthographicFront">
              <a:rot lat="0" lon="20699996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OldNewspaperTypes" panose="02000603060000020004" pitchFamily="2" charset="0"/>
              </a:rPr>
              <a:t>Sociology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E3FAD-4D20-4221-AED1-90CE17E8C7E5}"/>
              </a:ext>
            </a:extLst>
          </p:cNvPr>
          <p:cNvSpPr txBox="1"/>
          <p:nvPr/>
        </p:nvSpPr>
        <p:spPr>
          <a:xfrm rot="-60000">
            <a:off x="9050654" y="-2340"/>
            <a:ext cx="223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OldNewspaperTypes" panose="02000603060000020004" pitchFamily="2" charset="0"/>
              </a:rPr>
              <a:t>Religion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3A047D-890A-40D7-ACC0-D11416D4F6FC}"/>
              </a:ext>
            </a:extLst>
          </p:cNvPr>
          <p:cNvSpPr/>
          <p:nvPr/>
        </p:nvSpPr>
        <p:spPr>
          <a:xfrm>
            <a:off x="1103731" y="280220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5400" b="1" dirty="0">
                <a:solidFill>
                  <a:prstClr val="black"/>
                </a:solidFill>
                <a:latin typeface="OldNewspaperTypes" panose="02000603060000020004" pitchFamily="2" charset="0"/>
              </a:rPr>
              <a:t>Four Functions of Religion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A230FA-BE06-4555-AE5A-FE4F8601C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110" y="3824484"/>
            <a:ext cx="6509511" cy="20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7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650"/>
                            </p:stCondLst>
                            <p:childTnLst>
                              <p:par>
                                <p:cTn id="3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6C7F946-09B8-43B3-977B-EAC816A3DC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258977" y="323591"/>
            <a:ext cx="755748" cy="2254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100AE-A7B1-4741-AC83-4077C3EA6C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565" y="129076"/>
            <a:ext cx="12191998" cy="6863977"/>
          </a:xfrm>
          <a:prstGeom prst="rect">
            <a:avLst/>
          </a:prstGeom>
        </p:spPr>
      </p:pic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6FA2D257-FF6D-4682-81E3-F07F364EA37B}"/>
              </a:ext>
            </a:extLst>
          </p:cNvPr>
          <p:cNvSpPr txBox="1"/>
          <p:nvPr/>
        </p:nvSpPr>
        <p:spPr>
          <a:xfrm>
            <a:off x="6828197" y="459246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6FB69551-0BF5-4525-9EFA-D39C83FE3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>
            <a:off x="11685367" y="2574760"/>
            <a:ext cx="636857" cy="17597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54A054-8932-4181-9488-2B5F5155AC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>
            <a:off x="11754066" y="4450117"/>
            <a:ext cx="636857" cy="17597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4E7F4B-FB34-4608-8EB1-E60AEC3A8F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-153797" y="4414255"/>
            <a:ext cx="696304" cy="22700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FC1FF8-55DC-4BAD-A5B6-2CE3E36868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-170420" y="2379866"/>
            <a:ext cx="696302" cy="1942343"/>
          </a:xfrm>
          <a:prstGeom prst="rect">
            <a:avLst/>
          </a:prstGeom>
        </p:spPr>
      </p:pic>
      <p:sp>
        <p:nvSpPr>
          <p:cNvPr id="12" name="TextBox 11">
            <a:hlinkClick r:id="rId6" action="ppaction://hlinksldjump"/>
            <a:extLst>
              <a:ext uri="{FF2B5EF4-FFF2-40B4-BE49-F238E27FC236}">
                <a16:creationId xmlns:a16="http://schemas.microsoft.com/office/drawing/2014/main" id="{6D7E5A7E-955C-4048-8948-4D0B3ED8A915}"/>
              </a:ext>
            </a:extLst>
          </p:cNvPr>
          <p:cNvSpPr txBox="1"/>
          <p:nvPr/>
        </p:nvSpPr>
        <p:spPr>
          <a:xfrm rot="5400000">
            <a:off x="10899882" y="1258372"/>
            <a:ext cx="191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Organisation</a:t>
            </a:r>
          </a:p>
        </p:txBody>
      </p:sp>
      <p:sp>
        <p:nvSpPr>
          <p:cNvPr id="18" name="TextBox 17">
            <a:hlinkClick r:id="rId7" action="ppaction://hlinksldjump"/>
            <a:extLst>
              <a:ext uri="{FF2B5EF4-FFF2-40B4-BE49-F238E27FC236}">
                <a16:creationId xmlns:a16="http://schemas.microsoft.com/office/drawing/2014/main" id="{B454ED15-EBB2-427F-80A3-B91064D597F9}"/>
              </a:ext>
            </a:extLst>
          </p:cNvPr>
          <p:cNvSpPr txBox="1"/>
          <p:nvPr/>
        </p:nvSpPr>
        <p:spPr>
          <a:xfrm rot="5400000">
            <a:off x="10976025" y="3172066"/>
            <a:ext cx="17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Vitalisation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72DE8B-C7F9-464D-9681-87D2EBE10F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6200000" flipV="1">
            <a:off x="1511758" y="-1119212"/>
            <a:ext cx="563666" cy="2592566"/>
          </a:xfrm>
          <a:prstGeom prst="rect">
            <a:avLst/>
          </a:prstGeom>
        </p:spPr>
      </p:pic>
      <p:sp>
        <p:nvSpPr>
          <p:cNvPr id="19" name="TextBox 18">
            <a:hlinkClick r:id="rId8" action="ppaction://hlinksldjump"/>
            <a:extLst>
              <a:ext uri="{FF2B5EF4-FFF2-40B4-BE49-F238E27FC236}">
                <a16:creationId xmlns:a16="http://schemas.microsoft.com/office/drawing/2014/main" id="{3E9B07A3-E2E9-49E5-B924-BF318B7C480C}"/>
              </a:ext>
            </a:extLst>
          </p:cNvPr>
          <p:cNvSpPr txBox="1"/>
          <p:nvPr/>
        </p:nvSpPr>
        <p:spPr>
          <a:xfrm rot="5400000">
            <a:off x="11026794" y="5129928"/>
            <a:ext cx="17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Euphony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CE19C6A-EF0D-4148-A60F-35486465F4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561783" y="562155"/>
            <a:ext cx="2044427" cy="1601161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EC9280C-4BD0-4ADB-9A1E-E7CB8C016CF0}"/>
              </a:ext>
            </a:extLst>
          </p:cNvPr>
          <p:cNvSpPr txBox="1"/>
          <p:nvPr/>
        </p:nvSpPr>
        <p:spPr>
          <a:xfrm>
            <a:off x="6297167" y="1031678"/>
            <a:ext cx="43496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 sense of shared beliefs and values is created by following a set of religious moral rules and codes.</a:t>
            </a:r>
          </a:p>
          <a:p>
            <a:endParaRPr lang="en-GB" sz="1000" b="1" i="1" dirty="0"/>
          </a:p>
          <a:p>
            <a:r>
              <a:rPr lang="en-GB" dirty="0"/>
              <a:t>Religions require self-discipline and</a:t>
            </a:r>
            <a:endParaRPr lang="en-GB" i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A105835-49EC-4E3D-A833-97565A83F3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270" y="368046"/>
            <a:ext cx="5047893" cy="611183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CD9428E-5D43-4384-AEC2-DBD9657525DF}"/>
              </a:ext>
            </a:extLst>
          </p:cNvPr>
          <p:cNvSpPr txBox="1"/>
          <p:nvPr/>
        </p:nvSpPr>
        <p:spPr>
          <a:xfrm>
            <a:off x="6332335" y="598481"/>
            <a:ext cx="239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</a:rPr>
              <a:t>1. Discipline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E20017-BA93-440F-8D37-D644591C07A4}"/>
              </a:ext>
            </a:extLst>
          </p:cNvPr>
          <p:cNvSpPr/>
          <p:nvPr/>
        </p:nvSpPr>
        <p:spPr>
          <a:xfrm>
            <a:off x="6321248" y="2263929"/>
            <a:ext cx="521300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adherence to moral rules. </a:t>
            </a:r>
          </a:p>
          <a:p>
            <a:r>
              <a:rPr lang="en-GB" dirty="0"/>
              <a:t>These involve:</a:t>
            </a:r>
          </a:p>
          <a:p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commitment. The individual is connected to a greater whole – “society”.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understanding the individual’s place in society. </a:t>
            </a:r>
          </a:p>
          <a:p>
            <a:endParaRPr lang="en-GB" sz="1200" dirty="0"/>
          </a:p>
          <a:p>
            <a:r>
              <a:rPr lang="en-GB" dirty="0"/>
              <a:t>Religion is a social mechanism for originating and propagating common values: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Through religion people submit to a higher authority (“god”). This is similar to idea of observing society’s norms / laws.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Common values are reinforced and given meaning through collective religious behaviours.</a:t>
            </a:r>
          </a:p>
        </p:txBody>
      </p:sp>
      <p:sp>
        <p:nvSpPr>
          <p:cNvPr id="5" name="TextBox 4">
            <a:hlinkClick r:id="rId11"/>
            <a:extLst>
              <a:ext uri="{FF2B5EF4-FFF2-40B4-BE49-F238E27FC236}">
                <a16:creationId xmlns:a16="http://schemas.microsoft.com/office/drawing/2014/main" id="{97C71A57-312C-4D6F-9D54-DA14B8A3D265}"/>
              </a:ext>
            </a:extLst>
          </p:cNvPr>
          <p:cNvSpPr txBox="1"/>
          <p:nvPr/>
        </p:nvSpPr>
        <p:spPr>
          <a:xfrm rot="21438181">
            <a:off x="1144129" y="4907234"/>
            <a:ext cx="456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Print" panose="02000600000000000000" pitchFamily="2" charset="0"/>
              </a:rPr>
              <a:t>Suggest ways common values are given meaning through religious behaviour.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1EC84-B2E2-441A-BA8D-58EEDE61CA61}"/>
              </a:ext>
            </a:extLst>
          </p:cNvPr>
          <p:cNvSpPr txBox="1"/>
          <p:nvPr/>
        </p:nvSpPr>
        <p:spPr>
          <a:xfrm>
            <a:off x="9747540" y="1890509"/>
            <a:ext cx="148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D.O.V.E.</a:t>
            </a:r>
          </a:p>
        </p:txBody>
      </p:sp>
      <p:sp>
        <p:nvSpPr>
          <p:cNvPr id="30" name="TextBox 29">
            <a:hlinkClick r:id="rId12" action="ppaction://hlinksldjump"/>
            <a:extLst>
              <a:ext uri="{FF2B5EF4-FFF2-40B4-BE49-F238E27FC236}">
                <a16:creationId xmlns:a16="http://schemas.microsoft.com/office/drawing/2014/main" id="{03D41E11-FB49-4B12-BEBE-E5E96E593B13}"/>
              </a:ext>
            </a:extLst>
          </p:cNvPr>
          <p:cNvSpPr txBox="1"/>
          <p:nvPr/>
        </p:nvSpPr>
        <p:spPr>
          <a:xfrm rot="16200000">
            <a:off x="-748416" y="5345524"/>
            <a:ext cx="2129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Home</a:t>
            </a:r>
          </a:p>
        </p:txBody>
      </p:sp>
      <p:pic>
        <p:nvPicPr>
          <p:cNvPr id="6" name="religion4functions1">
            <a:hlinkClick r:id="" action="ppaction://media"/>
            <a:extLst>
              <a:ext uri="{FF2B5EF4-FFF2-40B4-BE49-F238E27FC236}">
                <a16:creationId xmlns:a16="http://schemas.microsoft.com/office/drawing/2014/main" id="{2B8351D8-594B-48A7-87B4-508E3FB235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430478">
            <a:off x="1763812" y="854470"/>
            <a:ext cx="3342210" cy="2787265"/>
          </a:xfrm>
          <a:prstGeom prst="rect">
            <a:avLst/>
          </a:prstGeom>
        </p:spPr>
      </p:pic>
      <p:sp>
        <p:nvSpPr>
          <p:cNvPr id="32" name="TextBox 31">
            <a:hlinkClick r:id="rId14" action="ppaction://hlinksldjump"/>
            <a:extLst>
              <a:ext uri="{FF2B5EF4-FFF2-40B4-BE49-F238E27FC236}">
                <a16:creationId xmlns:a16="http://schemas.microsoft.com/office/drawing/2014/main" id="{30764EF8-1A11-435A-B3B1-842D6D77E33E}"/>
              </a:ext>
            </a:extLst>
          </p:cNvPr>
          <p:cNvSpPr txBox="1"/>
          <p:nvPr/>
        </p:nvSpPr>
        <p:spPr>
          <a:xfrm rot="16200000">
            <a:off x="-562219" y="3210785"/>
            <a:ext cx="175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End</a:t>
            </a:r>
          </a:p>
        </p:txBody>
      </p:sp>
      <p:sp>
        <p:nvSpPr>
          <p:cNvPr id="31" name="TextBox 30">
            <a:hlinkClick r:id="" action="ppaction://noaction"/>
            <a:extLst>
              <a:ext uri="{FF2B5EF4-FFF2-40B4-BE49-F238E27FC236}">
                <a16:creationId xmlns:a16="http://schemas.microsoft.com/office/drawing/2014/main" id="{4A06795B-7A24-42E2-96CC-FBCB82EC015E}"/>
              </a:ext>
            </a:extLst>
          </p:cNvPr>
          <p:cNvSpPr txBox="1"/>
          <p:nvPr/>
        </p:nvSpPr>
        <p:spPr>
          <a:xfrm>
            <a:off x="403004" y="48506"/>
            <a:ext cx="2678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Segoe Print" panose="02000600000000000000" pitchFamily="2" charset="0"/>
              </a:rPr>
              <a:t>Four Functions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F33579-2799-460A-9597-AB16FDA8310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834" t="2748" r="18359" b="6248"/>
          <a:stretch/>
        </p:blipFill>
        <p:spPr>
          <a:xfrm rot="450517">
            <a:off x="1521776" y="629315"/>
            <a:ext cx="3722065" cy="37359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E362B-2877-4C93-886D-7072FEBA4595}"/>
              </a:ext>
            </a:extLst>
          </p:cNvPr>
          <p:cNvSpPr txBox="1"/>
          <p:nvPr/>
        </p:nvSpPr>
        <p:spPr>
          <a:xfrm rot="450517">
            <a:off x="1390784" y="3667493"/>
            <a:ext cx="35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Segoe Print" panose="02000600000000000000" pitchFamily="2" charset="0"/>
              </a:rPr>
              <a:t>Discipline</a:t>
            </a:r>
          </a:p>
        </p:txBody>
      </p:sp>
    </p:spTree>
    <p:extLst>
      <p:ext uri="{BB962C8B-B14F-4D97-AF65-F5344CB8AC3E}">
        <p14:creationId xmlns:p14="http://schemas.microsoft.com/office/powerpoint/2010/main" val="418644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A92515B6-BDC7-4A4F-BCAF-CFADEF5D24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6200000" flipV="1">
            <a:off x="1511758" y="-1119212"/>
            <a:ext cx="563666" cy="25925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88DD0F-3E6D-499D-B3D3-3D15CDAED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258977" y="323591"/>
            <a:ext cx="755748" cy="2254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100AE-A7B1-4741-AC83-4077C3EA6C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565" y="129076"/>
            <a:ext cx="12191998" cy="6863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105835-49EC-4E3D-A833-97565A83F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70" y="368046"/>
            <a:ext cx="5047893" cy="6111836"/>
          </a:xfrm>
          <a:prstGeom prst="rect">
            <a:avLst/>
          </a:prstGeom>
        </p:spPr>
      </p:pic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6FA2D257-FF6D-4682-81E3-F07F364EA37B}"/>
              </a:ext>
            </a:extLst>
          </p:cNvPr>
          <p:cNvSpPr txBox="1"/>
          <p:nvPr/>
        </p:nvSpPr>
        <p:spPr>
          <a:xfrm>
            <a:off x="6828197" y="459246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6FB69551-0BF5-4525-9EFA-D39C83FE3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>
            <a:off x="11685367" y="2574760"/>
            <a:ext cx="636857" cy="17597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54A054-8932-4181-9488-2B5F5155AC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>
            <a:off x="11754066" y="4450117"/>
            <a:ext cx="636857" cy="1759732"/>
          </a:xfrm>
          <a:prstGeom prst="rect">
            <a:avLst/>
          </a:prstGeom>
        </p:spPr>
      </p:pic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6D7E5A7E-955C-4048-8948-4D0B3ED8A915}"/>
              </a:ext>
            </a:extLst>
          </p:cNvPr>
          <p:cNvSpPr txBox="1"/>
          <p:nvPr/>
        </p:nvSpPr>
        <p:spPr>
          <a:xfrm rot="5400000">
            <a:off x="10899882" y="1258371"/>
            <a:ext cx="191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Discipline</a:t>
            </a:r>
          </a:p>
        </p:txBody>
      </p:sp>
      <p:sp>
        <p:nvSpPr>
          <p:cNvPr id="18" name="TextBox 17">
            <a:hlinkClick r:id="rId8" action="ppaction://hlinksldjump"/>
            <a:extLst>
              <a:ext uri="{FF2B5EF4-FFF2-40B4-BE49-F238E27FC236}">
                <a16:creationId xmlns:a16="http://schemas.microsoft.com/office/drawing/2014/main" id="{B454ED15-EBB2-427F-80A3-B91064D597F9}"/>
              </a:ext>
            </a:extLst>
          </p:cNvPr>
          <p:cNvSpPr txBox="1"/>
          <p:nvPr/>
        </p:nvSpPr>
        <p:spPr>
          <a:xfrm rot="5400000">
            <a:off x="10976025" y="3172066"/>
            <a:ext cx="17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Vitalisation</a:t>
            </a:r>
          </a:p>
        </p:txBody>
      </p:sp>
      <p:sp>
        <p:nvSpPr>
          <p:cNvPr id="19" name="TextBox 18">
            <a:hlinkClick r:id="rId9" action="ppaction://hlinksldjump"/>
            <a:extLst>
              <a:ext uri="{FF2B5EF4-FFF2-40B4-BE49-F238E27FC236}">
                <a16:creationId xmlns:a16="http://schemas.microsoft.com/office/drawing/2014/main" id="{3E9B07A3-E2E9-49E5-B924-BF318B7C480C}"/>
              </a:ext>
            </a:extLst>
          </p:cNvPr>
          <p:cNvSpPr txBox="1"/>
          <p:nvPr/>
        </p:nvSpPr>
        <p:spPr>
          <a:xfrm rot="5400000">
            <a:off x="11026794" y="5129928"/>
            <a:ext cx="17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Euphony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CE19C6A-EF0D-4148-A60F-35486465F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561783" y="562155"/>
            <a:ext cx="2044427" cy="1601161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EC9280C-4BD0-4ADB-9A1E-E7CB8C016CF0}"/>
              </a:ext>
            </a:extLst>
          </p:cNvPr>
          <p:cNvSpPr txBox="1"/>
          <p:nvPr/>
        </p:nvSpPr>
        <p:spPr>
          <a:xfrm>
            <a:off x="6297168" y="1084430"/>
            <a:ext cx="3708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People are brought together through shared rituals, ceremonies and meanings.</a:t>
            </a:r>
          </a:p>
          <a:p>
            <a:endParaRPr lang="en-GB" sz="1200" b="1" i="1" dirty="0"/>
          </a:p>
          <a:p>
            <a:r>
              <a:rPr lang="en-GB" dirty="0"/>
              <a:t>Organised religion brings people</a:t>
            </a:r>
            <a:endParaRPr lang="en-GB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D9428E-5D43-4384-AEC2-DBD9657525DF}"/>
              </a:ext>
            </a:extLst>
          </p:cNvPr>
          <p:cNvSpPr txBox="1"/>
          <p:nvPr/>
        </p:nvSpPr>
        <p:spPr>
          <a:xfrm>
            <a:off x="6332335" y="598481"/>
            <a:ext cx="299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</a:rPr>
              <a:t>2. Organisation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E20017-BA93-440F-8D37-D644591C07A4}"/>
              </a:ext>
            </a:extLst>
          </p:cNvPr>
          <p:cNvSpPr/>
          <p:nvPr/>
        </p:nvSpPr>
        <p:spPr>
          <a:xfrm>
            <a:off x="6321248" y="2369441"/>
            <a:ext cx="521300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together as a society: shared norms, values and experiences reinforce </a:t>
            </a:r>
            <a:r>
              <a:rPr lang="en-GB" b="1" dirty="0"/>
              <a:t>social cohesion </a:t>
            </a:r>
            <a:r>
              <a:rPr lang="en-GB" dirty="0"/>
              <a:t>and </a:t>
            </a:r>
            <a:r>
              <a:rPr lang="en-GB" b="1" dirty="0"/>
              <a:t>solidarity</a:t>
            </a:r>
            <a:r>
              <a:rPr lang="en-GB" dirty="0"/>
              <a:t>. </a:t>
            </a:r>
          </a:p>
          <a:p>
            <a:endParaRPr lang="en-GB" sz="1200" dirty="0"/>
          </a:p>
          <a:p>
            <a:pPr lvl="0"/>
            <a:r>
              <a:rPr lang="en-GB" dirty="0"/>
              <a:t>Rituals such as marriages and funerals mark important life transitions. In Judaism, the </a:t>
            </a:r>
            <a:r>
              <a:rPr lang="en-GB" i="1" dirty="0"/>
              <a:t>Bar Mitzvah </a:t>
            </a:r>
            <a:r>
              <a:rPr lang="en-GB" dirty="0"/>
              <a:t>marks the passing between childhood and adulthood.</a:t>
            </a:r>
          </a:p>
          <a:p>
            <a:r>
              <a:rPr lang="en-GB" dirty="0"/>
              <a:t> </a:t>
            </a:r>
          </a:p>
          <a:p>
            <a:pPr lvl="0"/>
            <a:r>
              <a:rPr lang="en-GB" dirty="0"/>
              <a:t>Religious ceremonies, festivals and symbols (a ring symbolises marriage and a moral commitment to a partner) have an </a:t>
            </a:r>
            <a:r>
              <a:rPr lang="en-GB" b="1" dirty="0"/>
              <a:t>integration</a:t>
            </a:r>
            <a:r>
              <a:rPr lang="en-GB" b="1" i="1" dirty="0"/>
              <a:t> </a:t>
            </a:r>
            <a:r>
              <a:rPr lang="en-GB" b="1" dirty="0"/>
              <a:t>function</a:t>
            </a:r>
            <a:r>
              <a:rPr lang="en-GB" dirty="0"/>
              <a:t>: binding people through shared beliefs and practices.</a:t>
            </a:r>
          </a:p>
          <a:p>
            <a:pPr lvl="0"/>
            <a:endParaRPr lang="en-GB" b="1" dirty="0"/>
          </a:p>
          <a:p>
            <a:pPr lvl="0"/>
            <a:r>
              <a:rPr lang="en-GB" b="1" dirty="0"/>
              <a:t>Durkheim </a:t>
            </a:r>
            <a:r>
              <a:rPr lang="en-GB" dirty="0"/>
              <a:t>(1912): the </a:t>
            </a:r>
            <a:r>
              <a:rPr lang="en-GB" b="1" dirty="0"/>
              <a:t>sacred</a:t>
            </a:r>
            <a:r>
              <a:rPr lang="en-GB" dirty="0"/>
              <a:t> (or </a:t>
            </a:r>
            <a:r>
              <a:rPr lang="en-GB" i="1" dirty="0"/>
              <a:t>special</a:t>
            </a:r>
            <a:r>
              <a:rPr lang="en-GB" dirty="0"/>
              <a:t>) functions to promote shared values.</a:t>
            </a:r>
          </a:p>
        </p:txBody>
      </p:sp>
      <p:sp>
        <p:nvSpPr>
          <p:cNvPr id="5" name="TextBox 4">
            <a:hlinkClick r:id="rId11"/>
            <a:extLst>
              <a:ext uri="{FF2B5EF4-FFF2-40B4-BE49-F238E27FC236}">
                <a16:creationId xmlns:a16="http://schemas.microsoft.com/office/drawing/2014/main" id="{97C71A57-312C-4D6F-9D54-DA14B8A3D265}"/>
              </a:ext>
            </a:extLst>
          </p:cNvPr>
          <p:cNvSpPr txBox="1"/>
          <p:nvPr/>
        </p:nvSpPr>
        <p:spPr>
          <a:xfrm rot="21438181">
            <a:off x="1144129" y="4907234"/>
            <a:ext cx="456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Print" panose="02000600000000000000" pitchFamily="2" charset="0"/>
              </a:rPr>
              <a:t>Suggest ways religion may create and maintain social cohesion and solidarity.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1EC84-B2E2-441A-BA8D-58EEDE61CA61}"/>
              </a:ext>
            </a:extLst>
          </p:cNvPr>
          <p:cNvSpPr txBox="1"/>
          <p:nvPr/>
        </p:nvSpPr>
        <p:spPr>
          <a:xfrm>
            <a:off x="9747540" y="1890509"/>
            <a:ext cx="148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D.O.V.E.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CF7B9DF-8035-4482-AA19-8E47D0ECA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-153797" y="4414255"/>
            <a:ext cx="696304" cy="22700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C0332D4-CBC0-44FE-B291-B9D5D3507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-170420" y="2379866"/>
            <a:ext cx="696302" cy="1942343"/>
          </a:xfrm>
          <a:prstGeom prst="rect">
            <a:avLst/>
          </a:prstGeom>
        </p:spPr>
      </p:pic>
      <p:sp>
        <p:nvSpPr>
          <p:cNvPr id="42" name="TextBox 41">
            <a:hlinkClick r:id="rId7" action="ppaction://hlinksldjump"/>
            <a:extLst>
              <a:ext uri="{FF2B5EF4-FFF2-40B4-BE49-F238E27FC236}">
                <a16:creationId xmlns:a16="http://schemas.microsoft.com/office/drawing/2014/main" id="{DB5A6C96-245A-496C-83ED-C5079A681152}"/>
              </a:ext>
            </a:extLst>
          </p:cNvPr>
          <p:cNvSpPr txBox="1"/>
          <p:nvPr/>
        </p:nvSpPr>
        <p:spPr>
          <a:xfrm rot="16200000">
            <a:off x="-748416" y="5345524"/>
            <a:ext cx="2129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Home</a:t>
            </a:r>
          </a:p>
        </p:txBody>
      </p:sp>
      <p:sp>
        <p:nvSpPr>
          <p:cNvPr id="43" name="TextBox 42">
            <a:hlinkClick r:id="rId12" action="ppaction://hlinksldjump"/>
            <a:extLst>
              <a:ext uri="{FF2B5EF4-FFF2-40B4-BE49-F238E27FC236}">
                <a16:creationId xmlns:a16="http://schemas.microsoft.com/office/drawing/2014/main" id="{FD84BAED-B400-4C78-85D0-701F1A1FE75E}"/>
              </a:ext>
            </a:extLst>
          </p:cNvPr>
          <p:cNvSpPr txBox="1"/>
          <p:nvPr/>
        </p:nvSpPr>
        <p:spPr>
          <a:xfrm rot="16200000">
            <a:off x="-562219" y="3210785"/>
            <a:ext cx="175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End</a:t>
            </a:r>
          </a:p>
        </p:txBody>
      </p:sp>
      <p:sp>
        <p:nvSpPr>
          <p:cNvPr id="47" name="TextBox 46">
            <a:hlinkClick r:id="" action="ppaction://noaction"/>
            <a:extLst>
              <a:ext uri="{FF2B5EF4-FFF2-40B4-BE49-F238E27FC236}">
                <a16:creationId xmlns:a16="http://schemas.microsoft.com/office/drawing/2014/main" id="{B924AA3D-9490-4277-AABA-25812E2D6036}"/>
              </a:ext>
            </a:extLst>
          </p:cNvPr>
          <p:cNvSpPr txBox="1"/>
          <p:nvPr/>
        </p:nvSpPr>
        <p:spPr>
          <a:xfrm>
            <a:off x="403004" y="48506"/>
            <a:ext cx="2678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Segoe Print" panose="02000600000000000000" pitchFamily="2" charset="0"/>
              </a:rPr>
              <a:t>Four Functions</a:t>
            </a:r>
          </a:p>
        </p:txBody>
      </p:sp>
      <p:pic>
        <p:nvPicPr>
          <p:cNvPr id="2" name="religion4functions2">
            <a:hlinkClick r:id="" action="ppaction://media"/>
            <a:extLst>
              <a:ext uri="{FF2B5EF4-FFF2-40B4-BE49-F238E27FC236}">
                <a16:creationId xmlns:a16="http://schemas.microsoft.com/office/drawing/2014/main" id="{B8677312-0CCD-4B3F-A054-76683B26B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428461">
            <a:off x="1745681" y="780560"/>
            <a:ext cx="3397647" cy="28429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F33579-2799-460A-9597-AB16FDA831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834" t="2748" r="18359" b="6248"/>
          <a:stretch/>
        </p:blipFill>
        <p:spPr>
          <a:xfrm rot="450517">
            <a:off x="1521776" y="629315"/>
            <a:ext cx="3722065" cy="37359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E362B-2877-4C93-886D-7072FEBA4595}"/>
              </a:ext>
            </a:extLst>
          </p:cNvPr>
          <p:cNvSpPr txBox="1"/>
          <p:nvPr/>
        </p:nvSpPr>
        <p:spPr>
          <a:xfrm rot="450517">
            <a:off x="1494599" y="3639137"/>
            <a:ext cx="3440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Segoe Print" panose="02000600000000000000" pitchFamily="2" charset="0"/>
              </a:rPr>
              <a:t>Organisation</a:t>
            </a:r>
          </a:p>
        </p:txBody>
      </p:sp>
    </p:spTree>
    <p:extLst>
      <p:ext uri="{BB962C8B-B14F-4D97-AF65-F5344CB8AC3E}">
        <p14:creationId xmlns:p14="http://schemas.microsoft.com/office/powerpoint/2010/main" val="182456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100AE-A7B1-4741-AC83-4077C3EA6C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565" y="129076"/>
            <a:ext cx="12191998" cy="6863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105835-49EC-4E3D-A833-97565A83F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70" y="368046"/>
            <a:ext cx="5047893" cy="61118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4B9D12-C5C0-4174-8DFB-FD6FCC0D62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258977" y="323591"/>
            <a:ext cx="755748" cy="22549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26EB6D4-A24A-489C-AF28-D07B37237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6200000" flipV="1">
            <a:off x="1511758" y="-1119212"/>
            <a:ext cx="563666" cy="2592566"/>
          </a:xfrm>
          <a:prstGeom prst="rect">
            <a:avLst/>
          </a:prstGeom>
        </p:spPr>
      </p:pic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6FA2D257-FF6D-4682-81E3-F07F364EA37B}"/>
              </a:ext>
            </a:extLst>
          </p:cNvPr>
          <p:cNvSpPr txBox="1"/>
          <p:nvPr/>
        </p:nvSpPr>
        <p:spPr>
          <a:xfrm>
            <a:off x="6828197" y="459246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6FB69551-0BF5-4525-9EFA-D39C83FE3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>
            <a:off x="11685367" y="2574760"/>
            <a:ext cx="636857" cy="17597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54A054-8932-4181-9488-2B5F5155AC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>
            <a:off x="11754066" y="4450117"/>
            <a:ext cx="636857" cy="1759732"/>
          </a:xfrm>
          <a:prstGeom prst="rect">
            <a:avLst/>
          </a:prstGeom>
        </p:spPr>
      </p:pic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6D7E5A7E-955C-4048-8948-4D0B3ED8A915}"/>
              </a:ext>
            </a:extLst>
          </p:cNvPr>
          <p:cNvSpPr txBox="1"/>
          <p:nvPr/>
        </p:nvSpPr>
        <p:spPr>
          <a:xfrm rot="5400000">
            <a:off x="10899882" y="1258372"/>
            <a:ext cx="191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Discipline</a:t>
            </a:r>
          </a:p>
        </p:txBody>
      </p:sp>
      <p:sp>
        <p:nvSpPr>
          <p:cNvPr id="18" name="TextBox 17">
            <a:hlinkClick r:id="rId8" action="ppaction://hlinksldjump"/>
            <a:extLst>
              <a:ext uri="{FF2B5EF4-FFF2-40B4-BE49-F238E27FC236}">
                <a16:creationId xmlns:a16="http://schemas.microsoft.com/office/drawing/2014/main" id="{B454ED15-EBB2-427F-80A3-B91064D597F9}"/>
              </a:ext>
            </a:extLst>
          </p:cNvPr>
          <p:cNvSpPr txBox="1"/>
          <p:nvPr/>
        </p:nvSpPr>
        <p:spPr>
          <a:xfrm rot="5400000">
            <a:off x="10934772" y="3213318"/>
            <a:ext cx="1842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Organisation</a:t>
            </a:r>
          </a:p>
        </p:txBody>
      </p:sp>
      <p:sp>
        <p:nvSpPr>
          <p:cNvPr id="19" name="TextBox 18">
            <a:hlinkClick r:id="rId9" action="ppaction://hlinksldjump"/>
            <a:extLst>
              <a:ext uri="{FF2B5EF4-FFF2-40B4-BE49-F238E27FC236}">
                <a16:creationId xmlns:a16="http://schemas.microsoft.com/office/drawing/2014/main" id="{3E9B07A3-E2E9-49E5-B924-BF318B7C480C}"/>
              </a:ext>
            </a:extLst>
          </p:cNvPr>
          <p:cNvSpPr txBox="1"/>
          <p:nvPr/>
        </p:nvSpPr>
        <p:spPr>
          <a:xfrm rot="5400000">
            <a:off x="11026794" y="5129928"/>
            <a:ext cx="17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Euphony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CE19C6A-EF0D-4148-A60F-35486465F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561783" y="562155"/>
            <a:ext cx="2044427" cy="1601161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EC9280C-4BD0-4ADB-9A1E-E7CB8C016CF0}"/>
              </a:ext>
            </a:extLst>
          </p:cNvPr>
          <p:cNvSpPr txBox="1"/>
          <p:nvPr/>
        </p:nvSpPr>
        <p:spPr>
          <a:xfrm>
            <a:off x="6267684" y="1084430"/>
            <a:ext cx="3415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Common values and beliefs</a:t>
            </a:r>
          </a:p>
          <a:p>
            <a:r>
              <a:rPr lang="en-GB" i="1" dirty="0"/>
              <a:t>represent vital dimensions of culture, socialisation and control.</a:t>
            </a:r>
          </a:p>
          <a:p>
            <a:endParaRPr lang="en-GB" i="1" dirty="0"/>
          </a:p>
          <a:p>
            <a:r>
              <a:rPr lang="en-GB" dirty="0"/>
              <a:t> </a:t>
            </a:r>
            <a:r>
              <a:rPr lang="en-GB" dirty="0">
                <a:solidFill>
                  <a:prstClr val="black"/>
                </a:solidFill>
              </a:rPr>
              <a:t>Shared religious beliefs and </a:t>
            </a:r>
            <a:endParaRPr lang="en-GB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D9428E-5D43-4384-AEC2-DBD9657525DF}"/>
              </a:ext>
            </a:extLst>
          </p:cNvPr>
          <p:cNvSpPr txBox="1"/>
          <p:nvPr/>
        </p:nvSpPr>
        <p:spPr>
          <a:xfrm>
            <a:off x="6332335" y="598481"/>
            <a:ext cx="239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</a:rPr>
              <a:t>3. Vitalisation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E20017-BA93-440F-8D37-D644591C07A4}"/>
              </a:ext>
            </a:extLst>
          </p:cNvPr>
          <p:cNvSpPr/>
          <p:nvPr/>
        </p:nvSpPr>
        <p:spPr>
          <a:xfrm>
            <a:off x="6321248" y="2466145"/>
            <a:ext cx="52130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experiences give life and </a:t>
            </a:r>
            <a:r>
              <a:rPr lang="en-GB" i="1" dirty="0">
                <a:solidFill>
                  <a:prstClr val="black"/>
                </a:solidFill>
              </a:rPr>
              <a:t>vitality </a:t>
            </a:r>
            <a:r>
              <a:rPr lang="en-GB" dirty="0">
                <a:solidFill>
                  <a:prstClr val="black"/>
                </a:solidFill>
              </a:rPr>
              <a:t>to shared values. Groups and societies use these “ideas that bind people together” in two ways: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/>
              <a:t>1. Identity: People understand who they are through membership of religious groups.</a:t>
            </a:r>
          </a:p>
          <a:p>
            <a:r>
              <a:rPr lang="en-GB" dirty="0"/>
              <a:t> </a:t>
            </a:r>
          </a:p>
          <a:p>
            <a:pPr lvl="0"/>
            <a:r>
              <a:rPr lang="en-GB" dirty="0"/>
              <a:t>2. Revitalisation: common culture, transmitted from one generation to the next, creates social continuities through things like religious traditions and customs.</a:t>
            </a:r>
          </a:p>
        </p:txBody>
      </p:sp>
      <p:sp>
        <p:nvSpPr>
          <p:cNvPr id="5" name="TextBox 4">
            <a:hlinkClick r:id="rId11"/>
            <a:extLst>
              <a:ext uri="{FF2B5EF4-FFF2-40B4-BE49-F238E27FC236}">
                <a16:creationId xmlns:a16="http://schemas.microsoft.com/office/drawing/2014/main" id="{97C71A57-312C-4D6F-9D54-DA14B8A3D265}"/>
              </a:ext>
            </a:extLst>
          </p:cNvPr>
          <p:cNvSpPr txBox="1"/>
          <p:nvPr/>
        </p:nvSpPr>
        <p:spPr>
          <a:xfrm rot="21438181">
            <a:off x="1144129" y="4722569"/>
            <a:ext cx="4569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Print" panose="02000600000000000000" pitchFamily="2" charset="0"/>
              </a:rPr>
              <a:t>Suggest some common religious traditions and customs that help bind people together.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1EC84-B2E2-441A-BA8D-58EEDE61CA61}"/>
              </a:ext>
            </a:extLst>
          </p:cNvPr>
          <p:cNvSpPr txBox="1"/>
          <p:nvPr/>
        </p:nvSpPr>
        <p:spPr>
          <a:xfrm>
            <a:off x="9747540" y="1890509"/>
            <a:ext cx="148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D.O.V.E.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44056C0-8E6F-4DAA-97B3-19A457FF1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-1216914" y="237335"/>
            <a:ext cx="755748" cy="22549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ADAB6C-6465-40D2-AF3C-6C14E915D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-153797" y="4414255"/>
            <a:ext cx="696304" cy="22700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F4A44CC-50BD-4AF7-8C48-E5D647FD67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-170420" y="2379866"/>
            <a:ext cx="696302" cy="1942343"/>
          </a:xfrm>
          <a:prstGeom prst="rect">
            <a:avLst/>
          </a:prstGeom>
        </p:spPr>
      </p:pic>
      <p:sp>
        <p:nvSpPr>
          <p:cNvPr id="42" name="TextBox 41">
            <a:hlinkClick r:id="rId7" action="ppaction://hlinksldjump"/>
            <a:extLst>
              <a:ext uri="{FF2B5EF4-FFF2-40B4-BE49-F238E27FC236}">
                <a16:creationId xmlns:a16="http://schemas.microsoft.com/office/drawing/2014/main" id="{CB614447-10F1-41E3-940B-F45487003615}"/>
              </a:ext>
            </a:extLst>
          </p:cNvPr>
          <p:cNvSpPr txBox="1"/>
          <p:nvPr/>
        </p:nvSpPr>
        <p:spPr>
          <a:xfrm rot="16200000">
            <a:off x="-748416" y="5345524"/>
            <a:ext cx="2129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Home</a:t>
            </a:r>
          </a:p>
        </p:txBody>
      </p:sp>
      <p:sp>
        <p:nvSpPr>
          <p:cNvPr id="43" name="TextBox 42">
            <a:hlinkClick r:id="rId12" action="ppaction://hlinksldjump"/>
            <a:extLst>
              <a:ext uri="{FF2B5EF4-FFF2-40B4-BE49-F238E27FC236}">
                <a16:creationId xmlns:a16="http://schemas.microsoft.com/office/drawing/2014/main" id="{41A5CECD-B2C9-4F59-80E5-97A97D2C05DE}"/>
              </a:ext>
            </a:extLst>
          </p:cNvPr>
          <p:cNvSpPr txBox="1"/>
          <p:nvPr/>
        </p:nvSpPr>
        <p:spPr>
          <a:xfrm rot="16200000">
            <a:off x="-562219" y="3210785"/>
            <a:ext cx="175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End</a:t>
            </a:r>
          </a:p>
        </p:txBody>
      </p:sp>
      <p:sp>
        <p:nvSpPr>
          <p:cNvPr id="47" name="TextBox 46">
            <a:hlinkClick r:id="" action="ppaction://noaction"/>
            <a:extLst>
              <a:ext uri="{FF2B5EF4-FFF2-40B4-BE49-F238E27FC236}">
                <a16:creationId xmlns:a16="http://schemas.microsoft.com/office/drawing/2014/main" id="{9BC57BF0-561D-4A12-83E8-40C3DEA35530}"/>
              </a:ext>
            </a:extLst>
          </p:cNvPr>
          <p:cNvSpPr txBox="1"/>
          <p:nvPr/>
        </p:nvSpPr>
        <p:spPr>
          <a:xfrm>
            <a:off x="411808" y="35545"/>
            <a:ext cx="2678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Segoe Print" panose="02000600000000000000" pitchFamily="2" charset="0"/>
              </a:rPr>
              <a:t>Four Functions</a:t>
            </a:r>
          </a:p>
        </p:txBody>
      </p:sp>
      <p:pic>
        <p:nvPicPr>
          <p:cNvPr id="6" name="religion4functions3">
            <a:hlinkClick r:id="" action="ppaction://media"/>
            <a:extLst>
              <a:ext uri="{FF2B5EF4-FFF2-40B4-BE49-F238E27FC236}">
                <a16:creationId xmlns:a16="http://schemas.microsoft.com/office/drawing/2014/main" id="{87056CC8-5366-4FEF-A3AE-B3A4D9E7F3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419936">
            <a:off x="1762112" y="772270"/>
            <a:ext cx="3351938" cy="28406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F33579-2799-460A-9597-AB16FDA831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834" t="2748" r="18359" b="6248"/>
          <a:stretch/>
        </p:blipFill>
        <p:spPr>
          <a:xfrm rot="450517">
            <a:off x="1521776" y="629315"/>
            <a:ext cx="3722065" cy="37359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E362B-2877-4C93-886D-7072FEBA4595}"/>
              </a:ext>
            </a:extLst>
          </p:cNvPr>
          <p:cNvSpPr txBox="1"/>
          <p:nvPr/>
        </p:nvSpPr>
        <p:spPr>
          <a:xfrm rot="450517">
            <a:off x="1452906" y="3662777"/>
            <a:ext cx="3481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Segoe Print" panose="02000600000000000000" pitchFamily="2" charset="0"/>
              </a:rPr>
              <a:t>Vitalisation</a:t>
            </a:r>
          </a:p>
        </p:txBody>
      </p:sp>
    </p:spTree>
    <p:extLst>
      <p:ext uri="{BB962C8B-B14F-4D97-AF65-F5344CB8AC3E}">
        <p14:creationId xmlns:p14="http://schemas.microsoft.com/office/powerpoint/2010/main" val="3081600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C2B5F54-D253-413F-9CAC-8881C15CDF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258977" y="323591"/>
            <a:ext cx="755748" cy="2254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100AE-A7B1-4741-AC83-4077C3EA6C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565" y="129076"/>
            <a:ext cx="12191998" cy="6863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105835-49EC-4E3D-A833-97565A83F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70" y="368046"/>
            <a:ext cx="5047893" cy="61118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17E2091-248C-4F15-A846-D9921E4535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6200000" flipV="1">
            <a:off x="1511758" y="-1119212"/>
            <a:ext cx="563666" cy="2592566"/>
          </a:xfrm>
          <a:prstGeom prst="rect">
            <a:avLst/>
          </a:prstGeom>
        </p:spPr>
      </p:pic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6FA2D257-FF6D-4682-81E3-F07F364EA37B}"/>
              </a:ext>
            </a:extLst>
          </p:cNvPr>
          <p:cNvSpPr txBox="1"/>
          <p:nvPr/>
        </p:nvSpPr>
        <p:spPr>
          <a:xfrm>
            <a:off x="6828197" y="459246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6FB69551-0BF5-4525-9EFA-D39C83FE3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>
            <a:off x="11685367" y="2574760"/>
            <a:ext cx="636857" cy="17597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54A054-8932-4181-9488-2B5F5155AC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>
            <a:off x="11754066" y="4450117"/>
            <a:ext cx="636857" cy="1759732"/>
          </a:xfrm>
          <a:prstGeom prst="rect">
            <a:avLst/>
          </a:prstGeom>
        </p:spPr>
      </p:pic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6D7E5A7E-955C-4048-8948-4D0B3ED8A915}"/>
              </a:ext>
            </a:extLst>
          </p:cNvPr>
          <p:cNvSpPr txBox="1"/>
          <p:nvPr/>
        </p:nvSpPr>
        <p:spPr>
          <a:xfrm rot="5400000">
            <a:off x="10899882" y="1258371"/>
            <a:ext cx="191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Discipline</a:t>
            </a:r>
          </a:p>
        </p:txBody>
      </p:sp>
      <p:sp>
        <p:nvSpPr>
          <p:cNvPr id="18" name="TextBox 17">
            <a:hlinkClick r:id="rId8" action="ppaction://hlinksldjump"/>
            <a:extLst>
              <a:ext uri="{FF2B5EF4-FFF2-40B4-BE49-F238E27FC236}">
                <a16:creationId xmlns:a16="http://schemas.microsoft.com/office/drawing/2014/main" id="{B454ED15-EBB2-427F-80A3-B91064D597F9}"/>
              </a:ext>
            </a:extLst>
          </p:cNvPr>
          <p:cNvSpPr txBox="1"/>
          <p:nvPr/>
        </p:nvSpPr>
        <p:spPr>
          <a:xfrm rot="5400000">
            <a:off x="10880235" y="3267856"/>
            <a:ext cx="1951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Organisation</a:t>
            </a:r>
          </a:p>
        </p:txBody>
      </p:sp>
      <p:sp>
        <p:nvSpPr>
          <p:cNvPr id="19" name="TextBox 18">
            <a:hlinkClick r:id="rId9" action="ppaction://hlinksldjump"/>
            <a:extLst>
              <a:ext uri="{FF2B5EF4-FFF2-40B4-BE49-F238E27FC236}">
                <a16:creationId xmlns:a16="http://schemas.microsoft.com/office/drawing/2014/main" id="{3E9B07A3-E2E9-49E5-B924-BF318B7C480C}"/>
              </a:ext>
            </a:extLst>
          </p:cNvPr>
          <p:cNvSpPr txBox="1"/>
          <p:nvPr/>
        </p:nvSpPr>
        <p:spPr>
          <a:xfrm rot="5400000">
            <a:off x="11026794" y="5129928"/>
            <a:ext cx="17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egoe Print" panose="02000600000000000000" pitchFamily="2" charset="0"/>
              </a:rPr>
              <a:t>Vitalisation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CE19C6A-EF0D-4148-A60F-35486465F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561783" y="562155"/>
            <a:ext cx="2044427" cy="1601161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EC9280C-4BD0-4ADB-9A1E-E7CB8C016CF0}"/>
              </a:ext>
            </a:extLst>
          </p:cNvPr>
          <p:cNvSpPr txBox="1"/>
          <p:nvPr/>
        </p:nvSpPr>
        <p:spPr>
          <a:xfrm>
            <a:off x="6332335" y="1084430"/>
            <a:ext cx="4095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There are times of pain and crisis in life that require individual or collective efforts to re-establish harmony (euphony).</a:t>
            </a:r>
          </a:p>
          <a:p>
            <a:endParaRPr lang="en-GB" sz="1200" i="1" dirty="0"/>
          </a:p>
          <a:p>
            <a:r>
              <a:rPr lang="en-GB" dirty="0"/>
              <a:t>Examples include: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D9428E-5D43-4384-AEC2-DBD9657525DF}"/>
              </a:ext>
            </a:extLst>
          </p:cNvPr>
          <p:cNvSpPr txBox="1"/>
          <p:nvPr/>
        </p:nvSpPr>
        <p:spPr>
          <a:xfrm>
            <a:off x="6332335" y="598481"/>
            <a:ext cx="239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</a:rPr>
              <a:t>4. Euphony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E20017-BA93-440F-8D37-D644591C07A4}"/>
              </a:ext>
            </a:extLst>
          </p:cNvPr>
          <p:cNvSpPr/>
          <p:nvPr/>
        </p:nvSpPr>
        <p:spPr>
          <a:xfrm>
            <a:off x="6321248" y="2466145"/>
            <a:ext cx="52130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/>
              <a:t>Tension management: Religious rituals surrounding death serve to manage this traumatic situation by providing a structure (</a:t>
            </a:r>
            <a:r>
              <a:rPr lang="en-GB" i="1" dirty="0"/>
              <a:t>the funeral</a:t>
            </a:r>
            <a:r>
              <a:rPr lang="en-GB" dirty="0"/>
              <a:t>) that permits and encourages certain forms of social action</a:t>
            </a:r>
            <a:r>
              <a:rPr lang="en-GB" i="1" dirty="0"/>
              <a:t>, </a:t>
            </a:r>
            <a:r>
              <a:rPr lang="en-GB" dirty="0"/>
              <a:t>such as public grieving. 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Psychological support and comfort in times of personal crisis (such as illness or death of a loved one) and collective crisis (such as war or, more-recently in Britain, The Death of a Princess…).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Explanations for things that are “not currently known or understood”:</a:t>
            </a:r>
            <a:r>
              <a:rPr lang="en-GB" b="1" dirty="0"/>
              <a:t> Luhmann </a:t>
            </a:r>
            <a:r>
              <a:rPr lang="en-GB" dirty="0"/>
              <a:t>(1977)</a:t>
            </a:r>
          </a:p>
        </p:txBody>
      </p:sp>
      <p:sp>
        <p:nvSpPr>
          <p:cNvPr id="5" name="TextBox 4">
            <a:hlinkClick r:id="rId11"/>
            <a:extLst>
              <a:ext uri="{FF2B5EF4-FFF2-40B4-BE49-F238E27FC236}">
                <a16:creationId xmlns:a16="http://schemas.microsoft.com/office/drawing/2014/main" id="{97C71A57-312C-4D6F-9D54-DA14B8A3D265}"/>
              </a:ext>
            </a:extLst>
          </p:cNvPr>
          <p:cNvSpPr txBox="1"/>
          <p:nvPr/>
        </p:nvSpPr>
        <p:spPr>
          <a:xfrm rot="21438181">
            <a:off x="1144129" y="4722569"/>
            <a:ext cx="4569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Print" panose="02000600000000000000" pitchFamily="2" charset="0"/>
              </a:rPr>
              <a:t>Suggest examples of how religion may explain “things not currently known or understood?”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1EC84-B2E2-441A-BA8D-58EEDE61CA61}"/>
              </a:ext>
            </a:extLst>
          </p:cNvPr>
          <p:cNvSpPr txBox="1"/>
          <p:nvPr/>
        </p:nvSpPr>
        <p:spPr>
          <a:xfrm>
            <a:off x="9747540" y="1890509"/>
            <a:ext cx="148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D.O.V.E.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180AB1D-F517-4E9C-9CA2-932C2C7136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-153797" y="4414255"/>
            <a:ext cx="696304" cy="22700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C0C9D0-B0CB-4738-A7C3-1DE4D7323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5058" t="4866" r="-287" b="64586"/>
          <a:stretch/>
        </p:blipFill>
        <p:spPr>
          <a:xfrm rot="10800000">
            <a:off x="-170420" y="2379866"/>
            <a:ext cx="696302" cy="1942343"/>
          </a:xfrm>
          <a:prstGeom prst="rect">
            <a:avLst/>
          </a:prstGeom>
        </p:spPr>
      </p:pic>
      <p:sp>
        <p:nvSpPr>
          <p:cNvPr id="38" name="TextBox 37">
            <a:hlinkClick r:id="rId7" action="ppaction://hlinksldjump"/>
            <a:extLst>
              <a:ext uri="{FF2B5EF4-FFF2-40B4-BE49-F238E27FC236}">
                <a16:creationId xmlns:a16="http://schemas.microsoft.com/office/drawing/2014/main" id="{0E2687A6-64D0-4861-A73C-37FAB1CB9B11}"/>
              </a:ext>
            </a:extLst>
          </p:cNvPr>
          <p:cNvSpPr txBox="1"/>
          <p:nvPr/>
        </p:nvSpPr>
        <p:spPr>
          <a:xfrm rot="16200000">
            <a:off x="-748416" y="5345524"/>
            <a:ext cx="2129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Home</a:t>
            </a:r>
          </a:p>
        </p:txBody>
      </p:sp>
      <p:sp>
        <p:nvSpPr>
          <p:cNvPr id="39" name="TextBox 38">
            <a:hlinkClick r:id="rId12" action="ppaction://hlinksldjump"/>
            <a:extLst>
              <a:ext uri="{FF2B5EF4-FFF2-40B4-BE49-F238E27FC236}">
                <a16:creationId xmlns:a16="http://schemas.microsoft.com/office/drawing/2014/main" id="{2588559E-AB87-4F0F-8250-D430AE4BD35B}"/>
              </a:ext>
            </a:extLst>
          </p:cNvPr>
          <p:cNvSpPr txBox="1"/>
          <p:nvPr/>
        </p:nvSpPr>
        <p:spPr>
          <a:xfrm rot="16200000">
            <a:off x="-562218" y="3210786"/>
            <a:ext cx="175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End</a:t>
            </a:r>
          </a:p>
        </p:txBody>
      </p:sp>
      <p:sp>
        <p:nvSpPr>
          <p:cNvPr id="42" name="TextBox 41">
            <a:hlinkClick r:id="" action="ppaction://noaction"/>
            <a:extLst>
              <a:ext uri="{FF2B5EF4-FFF2-40B4-BE49-F238E27FC236}">
                <a16:creationId xmlns:a16="http://schemas.microsoft.com/office/drawing/2014/main" id="{121E6366-E8D9-4810-BDC2-8EEAC4D8CE61}"/>
              </a:ext>
            </a:extLst>
          </p:cNvPr>
          <p:cNvSpPr txBox="1"/>
          <p:nvPr/>
        </p:nvSpPr>
        <p:spPr>
          <a:xfrm>
            <a:off x="411808" y="35545"/>
            <a:ext cx="2678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Segoe Print" panose="02000600000000000000" pitchFamily="2" charset="0"/>
              </a:rPr>
              <a:t>Four Functions</a:t>
            </a:r>
          </a:p>
        </p:txBody>
      </p:sp>
      <p:pic>
        <p:nvPicPr>
          <p:cNvPr id="11" name="religion4functions4">
            <a:hlinkClick r:id="" action="ppaction://media"/>
            <a:extLst>
              <a:ext uri="{FF2B5EF4-FFF2-40B4-BE49-F238E27FC236}">
                <a16:creationId xmlns:a16="http://schemas.microsoft.com/office/drawing/2014/main" id="{147474E4-9AD8-407E-9204-1B2058230A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411733">
            <a:off x="1710408" y="823404"/>
            <a:ext cx="3392461" cy="276346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F33579-2799-460A-9597-AB16FDA831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834" t="2748" r="18359" b="6248"/>
          <a:stretch/>
        </p:blipFill>
        <p:spPr>
          <a:xfrm rot="450517">
            <a:off x="1521776" y="629315"/>
            <a:ext cx="3722065" cy="37359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E362B-2877-4C93-886D-7072FEBA4595}"/>
              </a:ext>
            </a:extLst>
          </p:cNvPr>
          <p:cNvSpPr txBox="1"/>
          <p:nvPr/>
        </p:nvSpPr>
        <p:spPr>
          <a:xfrm rot="450517">
            <a:off x="1572643" y="3644258"/>
            <a:ext cx="336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Segoe Print" panose="02000600000000000000" pitchFamily="2" charset="0"/>
              </a:rPr>
              <a:t>Euphony</a:t>
            </a:r>
          </a:p>
        </p:txBody>
      </p:sp>
    </p:spTree>
    <p:extLst>
      <p:ext uri="{BB962C8B-B14F-4D97-AF65-F5344CB8AC3E}">
        <p14:creationId xmlns:p14="http://schemas.microsoft.com/office/powerpoint/2010/main" val="32017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23D9B6-F7DD-46F9-8A94-05A96D6E6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85" y="-1"/>
            <a:ext cx="12279086" cy="7108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31D72-9D49-4416-A173-94B6E9D931D7}"/>
              </a:ext>
            </a:extLst>
          </p:cNvPr>
          <p:cNvSpPr txBox="1"/>
          <p:nvPr/>
        </p:nvSpPr>
        <p:spPr>
          <a:xfrm>
            <a:off x="1041537" y="2182399"/>
            <a:ext cx="7293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OldNewspaperTypes" panose="02000603060000020004" pitchFamily="2" charset="0"/>
              </a:rPr>
              <a:t>ShortCutstv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8EB23-7D48-45D5-AAD5-B47B1D0F58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88319" y="286926"/>
            <a:ext cx="2530959" cy="198220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7EB7C0-C73E-4029-9F69-1344603F504E}"/>
              </a:ext>
            </a:extLst>
          </p:cNvPr>
          <p:cNvSpPr txBox="1"/>
          <p:nvPr/>
        </p:nvSpPr>
        <p:spPr>
          <a:xfrm>
            <a:off x="9308969" y="1920789"/>
            <a:ext cx="148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D.O.V.E.</a:t>
            </a:r>
          </a:p>
        </p:txBody>
      </p:sp>
      <p:sp>
        <p:nvSpPr>
          <p:cNvPr id="8" name="TextBox 7">
            <a:hlinkClick r:id="rId5" action="ppaction://hlinksldjump"/>
            <a:extLst>
              <a:ext uri="{FF2B5EF4-FFF2-40B4-BE49-F238E27FC236}">
                <a16:creationId xmlns:a16="http://schemas.microsoft.com/office/drawing/2014/main" id="{146BC5AE-9305-4406-8072-17AC3582E0B0}"/>
              </a:ext>
            </a:extLst>
          </p:cNvPr>
          <p:cNvSpPr txBox="1"/>
          <p:nvPr/>
        </p:nvSpPr>
        <p:spPr>
          <a:xfrm rot="-60000">
            <a:off x="1393791" y="176188"/>
            <a:ext cx="244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00FF"/>
                </a:solidFill>
                <a:latin typeface="OldNewspaperTypes" panose="02000603060000020004" pitchFamily="2" charset="0"/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E4468-6C02-46F6-9BD7-D0047AD0BEA5}"/>
              </a:ext>
            </a:extLst>
          </p:cNvPr>
          <p:cNvSpPr txBox="1"/>
          <p:nvPr/>
        </p:nvSpPr>
        <p:spPr>
          <a:xfrm rot="-60000">
            <a:off x="5170728" y="31933"/>
            <a:ext cx="2046514" cy="523220"/>
          </a:xfrm>
          <a:prstGeom prst="rect">
            <a:avLst/>
          </a:prstGeom>
          <a:noFill/>
          <a:scene3d>
            <a:camera prst="orthographicFront">
              <a:rot lat="0" lon="20699996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OldNewspaperTypes" panose="02000603060000020004" pitchFamily="2" charset="0"/>
              </a:rPr>
              <a:t>Sociology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E3FAD-4D20-4221-AED1-90CE17E8C7E5}"/>
              </a:ext>
            </a:extLst>
          </p:cNvPr>
          <p:cNvSpPr txBox="1"/>
          <p:nvPr/>
        </p:nvSpPr>
        <p:spPr>
          <a:xfrm rot="-60000">
            <a:off x="9050654" y="-2340"/>
            <a:ext cx="223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OldNewspaperTypes" panose="02000603060000020004" pitchFamily="2" charset="0"/>
              </a:rPr>
              <a:t>Religion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3A047D-890A-40D7-ACC0-D11416D4F6FC}"/>
              </a:ext>
            </a:extLst>
          </p:cNvPr>
          <p:cNvSpPr/>
          <p:nvPr/>
        </p:nvSpPr>
        <p:spPr>
          <a:xfrm>
            <a:off x="1041537" y="440516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5400" b="1" dirty="0">
                <a:solidFill>
                  <a:prstClr val="black"/>
                </a:solidFill>
                <a:latin typeface="OldNewspaperTypes" panose="02000603060000020004" pitchFamily="2" charset="0"/>
              </a:rPr>
              <a:t>©</a:t>
            </a:r>
            <a:r>
              <a:rPr lang="en-GB" sz="3600" b="1" dirty="0">
                <a:solidFill>
                  <a:prstClr val="black"/>
                </a:solidFill>
                <a:latin typeface="OldNewspaperTypes" panose="02000603060000020004" pitchFamily="2" charset="0"/>
              </a:rPr>
              <a:t>2020</a:t>
            </a:r>
          </a:p>
        </p:txBody>
      </p:sp>
      <p:sp>
        <p:nvSpPr>
          <p:cNvPr id="2" name="TextBox 1">
            <a:hlinkClick r:id="rId6"/>
            <a:extLst>
              <a:ext uri="{FF2B5EF4-FFF2-40B4-BE49-F238E27FC236}">
                <a16:creationId xmlns:a16="http://schemas.microsoft.com/office/drawing/2014/main" id="{FDAE44F5-B740-4933-AF64-E4E7BE50AE4D}"/>
              </a:ext>
            </a:extLst>
          </p:cNvPr>
          <p:cNvSpPr txBox="1"/>
          <p:nvPr/>
        </p:nvSpPr>
        <p:spPr>
          <a:xfrm>
            <a:off x="1041537" y="3370727"/>
            <a:ext cx="5900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00FF"/>
                </a:solidFill>
                <a:latin typeface="OldNewspaperTypes" panose="02000603060000020004" pitchFamily="2" charset="0"/>
              </a:rPr>
              <a:t>www.shortcutstv.com</a:t>
            </a:r>
          </a:p>
        </p:txBody>
      </p:sp>
    </p:spTree>
    <p:extLst>
      <p:ext uri="{BB962C8B-B14F-4D97-AF65-F5344CB8AC3E}">
        <p14:creationId xmlns:p14="http://schemas.microsoft.com/office/powerpoint/2010/main" val="293227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85148bd1c14633871cf6341fc3421315c7531f"/>
  <p:tag name="ISPRING_RESOURCE_PATHS_HASH_PRESENTER" val="8a2fe88ced6745ba8736691da594f74d255f4"/>
  <p:tag name="ISPRING_ULTRA_SCORM_COURSE_ID" val="65392FCC-7F07-4F86-8BAF-D2F715A43E81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2UlU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2UlUcNwDEewAEAANoDAAAPAAAAAAAAAAEAAAAAAAAAAABub25lL3BsYXllci54bWxQSwUGAAAAAAEAAQA9AAAA7QEAAAAA"/>
  <p:tag name="ISPRING_PRESENTATION_TITLE" val="SD_Methods_process_final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UID" val="{90CAA532-7056-4679-8B76-053D4F0B622C}"/>
  <p:tag name="ISPRING_RESOURCE_FOLDER" val="F:\ShortCutsTV\Social Media\Blog\Sociology\Detective\Methods\NP_Observation\SD_Methods_NPO1_2\"/>
  <p:tag name="ISPRING_PRESENTATION_PATH" val="F:\ShortCutsTV\Social Media\Blog\Sociology\Detective\Methods\NP_Observation\SD_Methods_NPO1_2.pptx"/>
  <p:tag name="ISPRING_PROJECT_FOLDER_UPDATED" val="1"/>
  <p:tag name="ISPRING_SCREEN_RECS_UPDATED" val="F:\ShortCutsTV\Social Media\Blog\Sociology\Detective\Methods\NP_Observation\SD_Methods_NPO1_2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6046</TotalTime>
  <Words>588</Words>
  <Application>Microsoft Office PowerPoint</Application>
  <PresentationFormat>Widescreen</PresentationFormat>
  <Paragraphs>102</Paragraphs>
  <Slides>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OldNewspaperTypes</vt:lpstr>
      <vt:lpstr>Segoe Print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shortcutstv.com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Functions of Religion</dc:title>
  <dc:subject>Sociology</dc:subject>
  <dc:creator>chris livesey</dc:creator>
  <cp:keywords>religion,function,luhmann,discipline,organisation,vitalisation,euphony</cp:keywords>
  <cp:lastModifiedBy>chris livesey</cp:lastModifiedBy>
  <cp:revision>1070</cp:revision>
  <dcterms:created xsi:type="dcterms:W3CDTF">2016-10-18T15:51:09Z</dcterms:created>
  <dcterms:modified xsi:type="dcterms:W3CDTF">2020-02-21T11:26:59Z</dcterms:modified>
  <cp:category>sociology</cp:category>
</cp:coreProperties>
</file>