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63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5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6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0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4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94EE-0725-456D-9CE1-55C949932C3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ortcutstv.com/blog" TargetMode="External"/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www.shortcutstv.com/blog" TargetMode="Externa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www.shortcutstv.com/blog" TargetMode="Externa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www.shortcutstv.com/blog" TargetMode="Externa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872"/>
            <a:ext cx="12191999" cy="4913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0"/>
            <a:ext cx="121920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20th Century Font" panose="00000400000000000000" pitchFamily="2" charset="0"/>
              </a:rPr>
              <a:t>Visualising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972099"/>
            <a:ext cx="12193057" cy="4913802"/>
          </a:xfrm>
          <a:prstGeom prst="rect">
            <a:avLst/>
          </a:prstGeom>
        </p:spPr>
      </p:pic>
      <p:sp>
        <p:nvSpPr>
          <p:cNvPr id="5" name="Isosceles Triangle 4">
            <a:hlinkClick r:id="rId5" action="ppaction://hlinksldjump" tooltip="The Three-Cornered Approach"/>
          </p:cNvPr>
          <p:cNvSpPr/>
          <p:nvPr/>
        </p:nvSpPr>
        <p:spPr>
          <a:xfrm>
            <a:off x="1532965" y="2419910"/>
            <a:ext cx="2447365" cy="2330824"/>
          </a:xfrm>
          <a:prstGeom prst="triangle">
            <a:avLst/>
          </a:prstGeom>
          <a:solidFill>
            <a:srgbClr val="FFFF00"/>
          </a:solidFill>
          <a:effectLst>
            <a:outerShdw blurRad="317500" dist="241300" dir="14400000" sx="120000" sy="120000" algn="ctr" rotWithShape="0">
              <a:schemeClr val="tx1">
                <a:alpha val="63000"/>
              </a:scheme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 action="ppaction://hlinksldjump" tooltip="The Square of Crime"/>
          </p:cNvPr>
          <p:cNvSpPr/>
          <p:nvPr/>
        </p:nvSpPr>
        <p:spPr>
          <a:xfrm>
            <a:off x="8350621" y="2419910"/>
            <a:ext cx="2447365" cy="2330824"/>
          </a:xfrm>
          <a:prstGeom prst="rect">
            <a:avLst/>
          </a:prstGeom>
          <a:solidFill>
            <a:schemeClr val="accent6"/>
          </a:solidFill>
          <a:effectLst>
            <a:outerShdw blurRad="317500" dist="241300" dir="14400000" sx="120000" sy="12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048375"/>
            <a:ext cx="121920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20th Century Font" panose="00000400000000000000" pitchFamily="2" charset="0"/>
              </a:rPr>
              <a:t>Shaping our Understanding of Crime</a:t>
            </a:r>
            <a:endParaRPr lang="en-US" sz="3200" dirty="0">
              <a:latin typeface="20th Century Font" panose="000004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90246"/>
            <a:ext cx="12191998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20th Century Font" panose="00000400000000000000" pitchFamily="2" charset="0"/>
              </a:rPr>
              <a:t>Left Realism</a:t>
            </a:r>
          </a:p>
        </p:txBody>
      </p:sp>
      <p:sp>
        <p:nvSpPr>
          <p:cNvPr id="10" name="Isosceles Triangle 9">
            <a:hlinkClick r:id="rId7" action="ppaction://hlinksldjump" tooltip="The Criminogenic Triangle"/>
          </p:cNvPr>
          <p:cNvSpPr/>
          <p:nvPr/>
        </p:nvSpPr>
        <p:spPr>
          <a:xfrm>
            <a:off x="4941793" y="2419910"/>
            <a:ext cx="2447365" cy="2330824"/>
          </a:xfrm>
          <a:prstGeom prst="triangle">
            <a:avLst/>
          </a:prstGeom>
          <a:solidFill>
            <a:srgbClr val="FF0000"/>
          </a:solidFill>
          <a:effectLst>
            <a:outerShdw blurRad="317500" dist="241300" dir="14400000" sx="120000" sy="120000" algn="ctr" rotWithShape="0">
              <a:schemeClr val="tx1">
                <a:alpha val="63000"/>
              </a:scheme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872"/>
            <a:ext cx="12191999" cy="4913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48375"/>
            <a:ext cx="121920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20th Century Font" panose="00000400000000000000" pitchFamily="2" charset="0"/>
              </a:rPr>
              <a:t>Three-Cornered Approach to Crime (Young,2003)</a:t>
            </a:r>
            <a:endParaRPr lang="en-US" sz="3200" dirty="0">
              <a:latin typeface="20th Century Font" panose="000004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229100" y="2012106"/>
            <a:ext cx="1866900" cy="3429000"/>
          </a:xfrm>
          <a:prstGeom prst="line">
            <a:avLst/>
          </a:prstGeom>
          <a:ln w="1270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29100" y="5454553"/>
            <a:ext cx="3733800" cy="0"/>
          </a:xfrm>
          <a:prstGeom prst="line">
            <a:avLst/>
          </a:prstGeom>
          <a:ln w="1270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096000" y="2025553"/>
            <a:ext cx="1866900" cy="3429000"/>
          </a:xfrm>
          <a:prstGeom prst="line">
            <a:avLst/>
          </a:prstGeom>
          <a:ln w="1270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0512" y="142721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20th Century Font" panose="00000400000000000000" pitchFamily="2" charset="0"/>
              </a:rPr>
              <a:t>Offender</a:t>
            </a:r>
            <a:endParaRPr lang="en-US" sz="3200" b="1" dirty="0">
              <a:solidFill>
                <a:srgbClr val="FF0000"/>
              </a:solidFill>
              <a:latin typeface="20th Century Font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114" y="5127828"/>
            <a:ext cx="147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20th Century Font" panose="00000400000000000000" pitchFamily="2" charset="0"/>
              </a:rPr>
              <a:t>Victim</a:t>
            </a:r>
            <a:endParaRPr lang="en-US" sz="3200" b="1" dirty="0">
              <a:solidFill>
                <a:srgbClr val="0000FF"/>
              </a:solidFill>
              <a:latin typeface="20th Century Font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9574" y="5127828"/>
            <a:ext cx="319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20th Century Font" panose="00000400000000000000" pitchFamily="2" charset="0"/>
              </a:rPr>
              <a:t>Social Reaction</a:t>
            </a:r>
            <a:endParaRPr lang="en-US" sz="3200" b="1" dirty="0">
              <a:latin typeface="20th Century Font" panose="00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0"/>
            <a:ext cx="121920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20th Century Font" panose="00000400000000000000" pitchFamily="2" charset="0"/>
              </a:rPr>
              <a:t>Visualising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" y="390246"/>
            <a:ext cx="12191998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20th Century Font" panose="00000400000000000000" pitchFamily="2" charset="0"/>
              </a:rPr>
              <a:t>Left Realism</a:t>
            </a: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-123825" y="270391"/>
            <a:ext cx="138588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20th Century Font" panose="00000400000000000000" pitchFamily="2" charset="0"/>
              </a:rPr>
              <a:t>Back</a:t>
            </a:r>
          </a:p>
        </p:txBody>
      </p:sp>
      <p:pic>
        <p:nvPicPr>
          <p:cNvPr id="19" name="Picture 1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4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872"/>
            <a:ext cx="12191999" cy="4913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48375"/>
            <a:ext cx="121920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20th Century Font" panose="00000400000000000000" pitchFamily="2" charset="0"/>
              </a:rPr>
              <a:t>The Criminogenic Triangle (Lea and Young, 1984) </a:t>
            </a:r>
            <a:endParaRPr lang="en-US" sz="3200" dirty="0">
              <a:latin typeface="20th Century Font" panose="000004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229100" y="2012106"/>
            <a:ext cx="1866900" cy="3429000"/>
          </a:xfrm>
          <a:prstGeom prst="line">
            <a:avLst/>
          </a:prstGeom>
          <a:ln w="1270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29100" y="5454553"/>
            <a:ext cx="3733800" cy="0"/>
          </a:xfrm>
          <a:prstGeom prst="line">
            <a:avLst/>
          </a:prstGeom>
          <a:ln w="1270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096000" y="2025553"/>
            <a:ext cx="1866900" cy="3429000"/>
          </a:xfrm>
          <a:prstGeom prst="line">
            <a:avLst/>
          </a:prstGeom>
          <a:ln w="1270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2425" y="1427212"/>
            <a:ext cx="3933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20th Century Font" panose="00000400000000000000" pitchFamily="2" charset="0"/>
              </a:rPr>
              <a:t>Relative Deprivation</a:t>
            </a:r>
            <a:endParaRPr lang="en-US" sz="3200" b="1" dirty="0">
              <a:solidFill>
                <a:srgbClr val="0000FF"/>
              </a:solidFill>
              <a:latin typeface="20th Century Font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775" y="4850829"/>
            <a:ext cx="3633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20th Century Font" panose="00000400000000000000" pitchFamily="2" charset="0"/>
              </a:rPr>
              <a:t>Political Marginalisation</a:t>
            </a:r>
            <a:endParaRPr lang="en-US" sz="3200" b="1" dirty="0">
              <a:solidFill>
                <a:srgbClr val="FFFF00"/>
              </a:solidFill>
              <a:latin typeface="20th Century Font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6250" y="4850829"/>
            <a:ext cx="2762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  <a:latin typeface="20th Century Font" panose="00000400000000000000" pitchFamily="2" charset="0"/>
              </a:rPr>
              <a:t>Subcultural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20th Century Font" panose="00000400000000000000" pitchFamily="2" charset="0"/>
              </a:rPr>
              <a:t>Support</a:t>
            </a:r>
            <a:endParaRPr lang="en-US" sz="3200" b="1" dirty="0">
              <a:solidFill>
                <a:srgbClr val="7030A0"/>
              </a:solidFill>
              <a:latin typeface="20th Century Font" panose="00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0"/>
            <a:ext cx="121920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20th Century Font" panose="00000400000000000000" pitchFamily="2" charset="0"/>
              </a:rPr>
              <a:t>Visualising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" y="390246"/>
            <a:ext cx="12191998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20th Century Font" panose="00000400000000000000" pitchFamily="2" charset="0"/>
              </a:rPr>
              <a:t>Left Realism</a:t>
            </a: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-123825" y="270391"/>
            <a:ext cx="138588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20th Century Font" panose="00000400000000000000" pitchFamily="2" charset="0"/>
              </a:rPr>
              <a:t>Back</a:t>
            </a:r>
          </a:p>
        </p:txBody>
      </p:sp>
      <p:pic>
        <p:nvPicPr>
          <p:cNvPr id="19" name="Picture 1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6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1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8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872"/>
            <a:ext cx="12191999" cy="4913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48375"/>
            <a:ext cx="121920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20th Century Font" panose="00000400000000000000" pitchFamily="2" charset="0"/>
              </a:rPr>
              <a:t>The Square of Crime (Young,1997)</a:t>
            </a:r>
            <a:endParaRPr lang="en-US" sz="3200" dirty="0">
              <a:latin typeface="20th Century Font" panose="000004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463591" y="2352973"/>
            <a:ext cx="3242135" cy="2812713"/>
          </a:xfrm>
          <a:prstGeom prst="line">
            <a:avLst/>
          </a:prstGeom>
          <a:ln w="127000" cap="rnd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29100" y="5454553"/>
            <a:ext cx="3733800" cy="0"/>
          </a:xfrm>
          <a:prstGeom prst="line">
            <a:avLst/>
          </a:prstGeom>
          <a:ln w="127000" cap="rnd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526757" y="2346695"/>
            <a:ext cx="3138486" cy="2714327"/>
          </a:xfrm>
          <a:prstGeom prst="line">
            <a:avLst/>
          </a:prstGeom>
          <a:ln w="127000" cap="rnd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7302" y="1368390"/>
            <a:ext cx="3327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20th Century Font" panose="00000400000000000000" pitchFamily="2" charset="0"/>
              </a:rPr>
              <a:t>Police / Agencies</a:t>
            </a:r>
          </a:p>
          <a:p>
            <a:r>
              <a:rPr lang="en-GB" sz="3200" b="1" dirty="0">
                <a:latin typeface="20th Century Font" panose="00000400000000000000" pitchFamily="2" charset="0"/>
              </a:rPr>
              <a:t>(Formal Control)</a:t>
            </a:r>
            <a:endParaRPr lang="en-US" sz="3200" b="1" dirty="0">
              <a:latin typeface="20th Century Font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" y="4627077"/>
            <a:ext cx="3633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20th Century Font" panose="00000400000000000000" pitchFamily="2" charset="0"/>
              </a:rPr>
              <a:t>The Public</a:t>
            </a:r>
          </a:p>
          <a:p>
            <a:pPr algn="ctr"/>
            <a:r>
              <a:rPr lang="en-GB" sz="3200" b="1" dirty="0">
                <a:solidFill>
                  <a:srgbClr val="FFFF00"/>
                </a:solidFill>
                <a:latin typeface="20th Century Font" panose="00000400000000000000" pitchFamily="2" charset="0"/>
              </a:rPr>
              <a:t>(Informal Control)</a:t>
            </a:r>
            <a:endParaRPr lang="en-US" sz="3200" b="1" dirty="0">
              <a:solidFill>
                <a:srgbClr val="FFFF00"/>
              </a:solidFill>
              <a:latin typeface="20th Century Font" panose="00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0"/>
            <a:ext cx="121920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20th Century Font" panose="00000400000000000000" pitchFamily="2" charset="0"/>
              </a:rPr>
              <a:t>Visualising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" y="390246"/>
            <a:ext cx="12191998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20th Century Font" panose="00000400000000000000" pitchFamily="2" charset="0"/>
              </a:rPr>
              <a:t>Left Realism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229100" y="2037822"/>
            <a:ext cx="3733800" cy="0"/>
          </a:xfrm>
          <a:prstGeom prst="line">
            <a:avLst/>
          </a:prstGeom>
          <a:ln w="127000" cap="rnd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32597" y="2085711"/>
            <a:ext cx="29828" cy="3351379"/>
          </a:xfrm>
          <a:prstGeom prst="line">
            <a:avLst/>
          </a:prstGeom>
          <a:ln w="127000" cap="rnd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999747" y="2025553"/>
            <a:ext cx="29828" cy="3351379"/>
          </a:xfrm>
          <a:prstGeom prst="line">
            <a:avLst/>
          </a:prstGeom>
          <a:ln w="127000" cap="rnd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30226" y="166077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20th Century Font" panose="00000400000000000000" pitchFamily="2" charset="0"/>
              </a:rPr>
              <a:t>Offender</a:t>
            </a:r>
            <a:endParaRPr lang="en-US" sz="3200" b="1" dirty="0">
              <a:solidFill>
                <a:srgbClr val="FF0000"/>
              </a:solidFill>
              <a:latin typeface="20th Century Font" panose="000004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30226" y="5128350"/>
            <a:ext cx="147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20th Century Font" panose="00000400000000000000" pitchFamily="2" charset="0"/>
              </a:rPr>
              <a:t>Victim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20th Century Font" panose="00000400000000000000" pitchFamily="2" charset="0"/>
            </a:endParaRPr>
          </a:p>
        </p:txBody>
      </p:sp>
      <p:sp>
        <p:nvSpPr>
          <p:cNvPr id="23" name="TextBox 22">
            <a:hlinkClick r:id="rId4" action="ppaction://hlinksldjump"/>
          </p:cNvPr>
          <p:cNvSpPr txBox="1"/>
          <p:nvPr/>
        </p:nvSpPr>
        <p:spPr>
          <a:xfrm>
            <a:off x="-123825" y="270391"/>
            <a:ext cx="138588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20th Century Font" panose="00000400000000000000" pitchFamily="2" charset="0"/>
              </a:rPr>
              <a:t>Back</a:t>
            </a:r>
          </a:p>
        </p:txBody>
      </p:sp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9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6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1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1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600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6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6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69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20th Century Font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32</cp:revision>
  <dcterms:created xsi:type="dcterms:W3CDTF">2017-03-12T16:40:15Z</dcterms:created>
  <dcterms:modified xsi:type="dcterms:W3CDTF">2017-03-13T17:33:09Z</dcterms:modified>
</cp:coreProperties>
</file>