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73" r:id="rId1"/>
    <p:sldMasterId id="2147483661" r:id="rId2"/>
  </p:sldMasterIdLst>
  <p:notesMasterIdLst>
    <p:notesMasterId r:id="rId5"/>
  </p:notesMasterIdLst>
  <p:handoutMasterIdLst>
    <p:handoutMasterId r:id="rId6"/>
  </p:handoutMasterIdLst>
  <p:sldIdLst>
    <p:sldId id="262" r:id="rId3"/>
    <p:sldId id="282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3" userDrawn="1">
          <p15:clr>
            <a:srgbClr val="A4A3A4"/>
          </p15:clr>
        </p15:guide>
        <p15:guide id="2" pos="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DFF7F"/>
    <a:srgbClr val="CCFFFF"/>
    <a:srgbClr val="99CCFF"/>
    <a:srgbClr val="3366FF"/>
    <a:srgbClr val="0066FF"/>
    <a:srgbClr val="FFFF99"/>
    <a:srgbClr val="CC0099"/>
    <a:srgbClr val="0066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5349" autoAdjust="0"/>
  </p:normalViewPr>
  <p:slideViewPr>
    <p:cSldViewPr showGuides="1">
      <p:cViewPr>
        <p:scale>
          <a:sx n="80" d="100"/>
          <a:sy n="80" d="100"/>
        </p:scale>
        <p:origin x="96" y="158"/>
      </p:cViewPr>
      <p:guideLst>
        <p:guide orient="horz" pos="2523"/>
        <p:guide pos="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186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43AC2C-DDDC-43F0-BD17-B679E17B1CE9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B32D274-52F0-4DA1-AC17-7EF70C93AE93}">
      <dgm:prSet phldrT="[Text]" custT="1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>
        <a:effectLst>
          <a:outerShdw blurRad="40000" dist="23000" dir="5400000" rotWithShape="0">
            <a:schemeClr val="tx1">
              <a:alpha val="35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400" b="1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Arial"/>
            </a:rPr>
            <a:t>Increased Deviance</a:t>
          </a:r>
          <a:endParaRPr lang="en-GB" sz="2400" dirty="0">
            <a:solidFill>
              <a:srgbClr val="CCFFFF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gm:t>
    </dgm:pt>
    <dgm:pt modelId="{9B81BA70-C4D3-423C-9C3A-F5DDF92D9784}" type="parTrans" cxnId="{FCCAE98C-2CA7-4FBE-B947-C36521BBE60D}">
      <dgm:prSet/>
      <dgm:spPr/>
      <dgm:t>
        <a:bodyPr/>
        <a:lstStyle/>
        <a:p>
          <a:endParaRPr lang="en-GB"/>
        </a:p>
      </dgm:t>
    </dgm:pt>
    <dgm:pt modelId="{69583342-56E1-4221-AF67-0E1E23CF159A}" type="sibTrans" cxnId="{FCCAE98C-2CA7-4FBE-B947-C36521BBE60D}">
      <dgm:prSet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>
          <a:outerShdw blurRad="50800" dist="50800" dir="5400000" algn="ctr" rotWithShape="0">
            <a:schemeClr val="tx1"/>
          </a:outerShdw>
        </a:effectLst>
      </dgm:spPr>
      <dgm:t>
        <a:bodyPr/>
        <a:lstStyle/>
        <a:p>
          <a:endParaRPr lang="en-GB"/>
        </a:p>
      </dgm:t>
    </dgm:pt>
    <dgm:pt modelId="{F6D2382B-16A7-46CE-B6EF-89BB6042B96A}">
      <dgm:prSet phldrT="[Text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effectLst>
          <a:outerShdw blurRad="40000" dist="23000" dir="5400000" rotWithShape="0">
            <a:schemeClr val="tx1">
              <a:alpha val="35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400" b="1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Times New Roman"/>
              <a:cs typeface="Times New Roman"/>
            </a:rPr>
            <a:t>Isolation a</a:t>
          </a:r>
          <a:r>
            <a:rPr lang="en-GB" sz="2400" b="1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Times New Roman"/>
            </a:rPr>
            <a:t>nd </a:t>
          </a:r>
          <a:r>
            <a:rPr lang="en-GB" sz="2400" b="1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Arial"/>
            </a:rPr>
            <a:t>Alienation</a:t>
          </a:r>
          <a:endParaRPr lang="en-GB" sz="2400" dirty="0">
            <a:solidFill>
              <a:srgbClr val="CCFFFF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gm:t>
    </dgm:pt>
    <dgm:pt modelId="{6B81AFA6-33BF-4258-BE4F-2935F31800B6}" type="parTrans" cxnId="{64A9ECDD-C1AB-449A-8893-C72437611F34}">
      <dgm:prSet/>
      <dgm:spPr/>
      <dgm:t>
        <a:bodyPr/>
        <a:lstStyle/>
        <a:p>
          <a:endParaRPr lang="en-GB"/>
        </a:p>
      </dgm:t>
    </dgm:pt>
    <dgm:pt modelId="{43357183-0E97-4EA9-86EE-B93EFC6F3FCA}" type="sibTrans" cxnId="{64A9ECDD-C1AB-449A-8893-C72437611F34}">
      <dgm:prSet/>
      <dgm:spPr/>
      <dgm:t>
        <a:bodyPr/>
        <a:lstStyle/>
        <a:p>
          <a:endParaRPr lang="en-GB"/>
        </a:p>
      </dgm:t>
    </dgm:pt>
    <dgm:pt modelId="{04ECCB73-863A-4C86-AFAE-337E6007DBC2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effectLst>
          <a:outerShdw blurRad="40000" dist="23000" dir="5400000" rotWithShape="0">
            <a:schemeClr val="tx1">
              <a:alpha val="35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400" b="1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Arial"/>
            </a:rPr>
            <a:t>Increased </a:t>
          </a:r>
          <a:r>
            <a:rPr lang="en-GB" sz="2400" b="1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Times New Roman"/>
            </a:rPr>
            <a:t>Social </a:t>
          </a:r>
          <a:r>
            <a:rPr lang="en-GB" sz="2400" b="1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Times New Roman"/>
              <a:cs typeface="Times New Roman"/>
            </a:rPr>
            <a:t>Reaction</a:t>
          </a:r>
          <a:endParaRPr lang="en-GB" sz="2400" dirty="0">
            <a:solidFill>
              <a:srgbClr val="CCFFFF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gm:t>
    </dgm:pt>
    <dgm:pt modelId="{D947A737-2C67-493E-8A32-913CAB9CC49E}" type="parTrans" cxnId="{9FE30459-28E9-4B6A-AF9D-4C2C2937FDE6}">
      <dgm:prSet/>
      <dgm:spPr/>
      <dgm:t>
        <a:bodyPr/>
        <a:lstStyle/>
        <a:p>
          <a:endParaRPr lang="en-GB"/>
        </a:p>
      </dgm:t>
    </dgm:pt>
    <dgm:pt modelId="{4223347C-CAAD-4278-AEEA-56DA928D4ED0}" type="sibTrans" cxnId="{9FE30459-28E9-4B6A-AF9D-4C2C2937FDE6}">
      <dgm:prSet/>
      <dgm:spPr/>
      <dgm:t>
        <a:bodyPr/>
        <a:lstStyle/>
        <a:p>
          <a:endParaRPr lang="en-GB"/>
        </a:p>
      </dgm:t>
    </dgm:pt>
    <dgm:pt modelId="{40D06EF9-C3AE-437F-BB1B-C7373F83F210}">
      <dgm:prSet phldrT="[Text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>
        <a:effectLst>
          <a:outerShdw blurRad="40000" dist="23000" dir="5400000" rotWithShape="0">
            <a:schemeClr val="tx1">
              <a:alpha val="35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400" b="1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Arial"/>
            </a:rPr>
            <a:t>Secondary </a:t>
          </a:r>
          <a:r>
            <a:rPr lang="en-GB" sz="2400" b="1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Times New Roman"/>
              <a:cs typeface="Arial"/>
            </a:rPr>
            <a:t>Deviance</a:t>
          </a:r>
          <a:endParaRPr lang="en-GB" sz="2400" dirty="0">
            <a:solidFill>
              <a:srgbClr val="CCFFFF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gm:t>
    </dgm:pt>
    <dgm:pt modelId="{5CA2A2B6-CD24-47F5-B60E-C66DAE2FFF49}" type="parTrans" cxnId="{91466628-311F-4EE2-B74C-B468B3DD6C2A}">
      <dgm:prSet/>
      <dgm:spPr/>
      <dgm:t>
        <a:bodyPr/>
        <a:lstStyle/>
        <a:p>
          <a:endParaRPr lang="en-GB"/>
        </a:p>
      </dgm:t>
    </dgm:pt>
    <dgm:pt modelId="{9AE3392A-1595-42BA-865C-1F7A0F3F9F32}" type="sibTrans" cxnId="{91466628-311F-4EE2-B74C-B468B3DD6C2A}">
      <dgm:prSet/>
      <dgm:spPr/>
      <dgm:t>
        <a:bodyPr/>
        <a:lstStyle/>
        <a:p>
          <a:endParaRPr lang="en-GB"/>
        </a:p>
      </dgm:t>
    </dgm:pt>
    <dgm:pt modelId="{D06B75A0-9519-4790-B1AD-E1D64C15ED97}">
      <dgm:prSet phldrT="[Text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effectLst>
          <a:outerShdw blurRad="40000" dist="23000" dir="5400000" rotWithShape="0">
            <a:schemeClr val="tx1">
              <a:alpha val="35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GB" sz="2400" b="1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Times New Roman"/>
              <a:cs typeface="Times New Roman"/>
            </a:rPr>
            <a:t>Social</a:t>
          </a:r>
        </a:p>
        <a:p>
          <a:r>
            <a:rPr lang="en-GB" sz="2400" b="1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Times New Roman"/>
              <a:cs typeface="Times New Roman"/>
            </a:rPr>
            <a:t>Reaction</a:t>
          </a:r>
          <a:endParaRPr lang="en-GB" sz="2400" dirty="0">
            <a:solidFill>
              <a:srgbClr val="CCFFFF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gm:t>
    </dgm:pt>
    <dgm:pt modelId="{42AD8B9A-619A-4D09-87E6-55F26EAA0A08}" type="parTrans" cxnId="{7054BD02-40CF-448A-BC79-E3C685BB1A71}">
      <dgm:prSet/>
      <dgm:spPr/>
      <dgm:t>
        <a:bodyPr/>
        <a:lstStyle/>
        <a:p>
          <a:endParaRPr lang="en-GB"/>
        </a:p>
      </dgm:t>
    </dgm:pt>
    <dgm:pt modelId="{BA886157-2043-4385-B538-4DCA53696C28}" type="sibTrans" cxnId="{7054BD02-40CF-448A-BC79-E3C685BB1A71}">
      <dgm:prSet/>
      <dgm:spPr/>
      <dgm:t>
        <a:bodyPr/>
        <a:lstStyle/>
        <a:p>
          <a:endParaRPr lang="en-GB"/>
        </a:p>
      </dgm:t>
    </dgm:pt>
    <dgm:pt modelId="{D5D1890B-A9AB-4DA3-B0B6-B866D299FDF6}" type="pres">
      <dgm:prSet presAssocID="{3643AC2C-DDDC-43F0-BD17-B679E17B1CE9}" presName="Name0" presStyleCnt="0">
        <dgm:presLayoutVars>
          <dgm:dir/>
          <dgm:resizeHandles val="exact"/>
        </dgm:presLayoutVars>
      </dgm:prSet>
      <dgm:spPr/>
    </dgm:pt>
    <dgm:pt modelId="{BB2E26DB-A183-4AAC-AF90-C3ECE5AD3424}" type="pres">
      <dgm:prSet presAssocID="{3643AC2C-DDDC-43F0-BD17-B679E17B1CE9}" presName="cycle" presStyleCnt="0"/>
      <dgm:spPr/>
    </dgm:pt>
    <dgm:pt modelId="{1DD81F23-1EDA-46C5-A9AA-404F91C8A312}" type="pres">
      <dgm:prSet presAssocID="{2B32D274-52F0-4DA1-AC17-7EF70C93AE93}" presName="nodeFirstNode" presStyleLbl="node1" presStyleIdx="0" presStyleCnt="5" custRadScaleRad="103309" custRadScaleInc="513">
        <dgm:presLayoutVars>
          <dgm:bulletEnabled val="1"/>
        </dgm:presLayoutVars>
      </dgm:prSet>
      <dgm:spPr/>
    </dgm:pt>
    <dgm:pt modelId="{0410A385-A20D-4A42-9225-B20BFD0EBCB1}" type="pres">
      <dgm:prSet presAssocID="{69583342-56E1-4221-AF67-0E1E23CF159A}" presName="sibTransFirstNode" presStyleLbl="bgShp" presStyleIdx="0" presStyleCnt="1" custAng="299751" custLinFactNeighborX="-685"/>
      <dgm:spPr/>
    </dgm:pt>
    <dgm:pt modelId="{5612B3CA-37C6-4F18-A45D-B043FB53DFE5}" type="pres">
      <dgm:prSet presAssocID="{F6D2382B-16A7-46CE-B6EF-89BB6042B96A}" presName="nodeFollowingNodes" presStyleLbl="node1" presStyleIdx="1" presStyleCnt="5" custRadScaleRad="131837" custRadScaleInc="10157">
        <dgm:presLayoutVars>
          <dgm:bulletEnabled val="1"/>
        </dgm:presLayoutVars>
      </dgm:prSet>
      <dgm:spPr/>
    </dgm:pt>
    <dgm:pt modelId="{DE6CEC2D-AE11-4BFE-9C66-F5E7170A4DCF}" type="pres">
      <dgm:prSet presAssocID="{04ECCB73-863A-4C86-AFAE-337E6007DBC2}" presName="nodeFollowingNodes" presStyleLbl="node1" presStyleIdx="2" presStyleCnt="5" custRadScaleRad="118881" custRadScaleInc="-34267">
        <dgm:presLayoutVars>
          <dgm:bulletEnabled val="1"/>
        </dgm:presLayoutVars>
      </dgm:prSet>
      <dgm:spPr/>
    </dgm:pt>
    <dgm:pt modelId="{8E8028CD-9ADB-47CF-B9BE-80E307E0D362}" type="pres">
      <dgm:prSet presAssocID="{40D06EF9-C3AE-437F-BB1B-C7373F83F210}" presName="nodeFollowingNodes" presStyleLbl="node1" presStyleIdx="3" presStyleCnt="5" custRadScaleRad="116837" custRadScaleInc="42660">
        <dgm:presLayoutVars>
          <dgm:bulletEnabled val="1"/>
        </dgm:presLayoutVars>
      </dgm:prSet>
      <dgm:spPr/>
    </dgm:pt>
    <dgm:pt modelId="{406F188F-FF80-4847-A770-666F2387C239}" type="pres">
      <dgm:prSet presAssocID="{D06B75A0-9519-4790-B1AD-E1D64C15ED97}" presName="nodeFollowingNodes" presStyleLbl="node1" presStyleIdx="4" presStyleCnt="5" custRadScaleRad="122487" custRadScaleInc="1177">
        <dgm:presLayoutVars>
          <dgm:bulletEnabled val="1"/>
        </dgm:presLayoutVars>
      </dgm:prSet>
      <dgm:spPr/>
    </dgm:pt>
  </dgm:ptLst>
  <dgm:cxnLst>
    <dgm:cxn modelId="{FC07FE30-95E0-400A-BC21-0F9AF4094E53}" type="presOf" srcId="{69583342-56E1-4221-AF67-0E1E23CF159A}" destId="{0410A385-A20D-4A42-9225-B20BFD0EBCB1}" srcOrd="0" destOrd="0" presId="urn:microsoft.com/office/officeart/2005/8/layout/cycle3"/>
    <dgm:cxn modelId="{7054BD02-40CF-448A-BC79-E3C685BB1A71}" srcId="{3643AC2C-DDDC-43F0-BD17-B679E17B1CE9}" destId="{D06B75A0-9519-4790-B1AD-E1D64C15ED97}" srcOrd="4" destOrd="0" parTransId="{42AD8B9A-619A-4D09-87E6-55F26EAA0A08}" sibTransId="{BA886157-2043-4385-B538-4DCA53696C28}"/>
    <dgm:cxn modelId="{64A9ECDD-C1AB-449A-8893-C72437611F34}" srcId="{3643AC2C-DDDC-43F0-BD17-B679E17B1CE9}" destId="{F6D2382B-16A7-46CE-B6EF-89BB6042B96A}" srcOrd="1" destOrd="0" parTransId="{6B81AFA6-33BF-4258-BE4F-2935F31800B6}" sibTransId="{43357183-0E97-4EA9-86EE-B93EFC6F3FCA}"/>
    <dgm:cxn modelId="{FCCAE98C-2CA7-4FBE-B947-C36521BBE60D}" srcId="{3643AC2C-DDDC-43F0-BD17-B679E17B1CE9}" destId="{2B32D274-52F0-4DA1-AC17-7EF70C93AE93}" srcOrd="0" destOrd="0" parTransId="{9B81BA70-C4D3-423C-9C3A-F5DDF92D9784}" sibTransId="{69583342-56E1-4221-AF67-0E1E23CF159A}"/>
    <dgm:cxn modelId="{ED6BAD17-FDED-4337-A585-49E9604E0C8B}" type="presOf" srcId="{2B32D274-52F0-4DA1-AC17-7EF70C93AE93}" destId="{1DD81F23-1EDA-46C5-A9AA-404F91C8A312}" srcOrd="0" destOrd="0" presId="urn:microsoft.com/office/officeart/2005/8/layout/cycle3"/>
    <dgm:cxn modelId="{9FE30459-28E9-4B6A-AF9D-4C2C2937FDE6}" srcId="{3643AC2C-DDDC-43F0-BD17-B679E17B1CE9}" destId="{04ECCB73-863A-4C86-AFAE-337E6007DBC2}" srcOrd="2" destOrd="0" parTransId="{D947A737-2C67-493E-8A32-913CAB9CC49E}" sibTransId="{4223347C-CAAD-4278-AEEA-56DA928D4ED0}"/>
    <dgm:cxn modelId="{7E1F6040-29BA-400E-AECA-8E79006676EA}" type="presOf" srcId="{F6D2382B-16A7-46CE-B6EF-89BB6042B96A}" destId="{5612B3CA-37C6-4F18-A45D-B043FB53DFE5}" srcOrd="0" destOrd="0" presId="urn:microsoft.com/office/officeart/2005/8/layout/cycle3"/>
    <dgm:cxn modelId="{DDB976AD-787D-43F2-9B42-5A1D03143AE3}" type="presOf" srcId="{3643AC2C-DDDC-43F0-BD17-B679E17B1CE9}" destId="{D5D1890B-A9AB-4DA3-B0B6-B866D299FDF6}" srcOrd="0" destOrd="0" presId="urn:microsoft.com/office/officeart/2005/8/layout/cycle3"/>
    <dgm:cxn modelId="{91466628-311F-4EE2-B74C-B468B3DD6C2A}" srcId="{3643AC2C-DDDC-43F0-BD17-B679E17B1CE9}" destId="{40D06EF9-C3AE-437F-BB1B-C7373F83F210}" srcOrd="3" destOrd="0" parTransId="{5CA2A2B6-CD24-47F5-B60E-C66DAE2FFF49}" sibTransId="{9AE3392A-1595-42BA-865C-1F7A0F3F9F32}"/>
    <dgm:cxn modelId="{517F6F34-0245-4EDA-B68B-FCFEBEA384B4}" type="presOf" srcId="{04ECCB73-863A-4C86-AFAE-337E6007DBC2}" destId="{DE6CEC2D-AE11-4BFE-9C66-F5E7170A4DCF}" srcOrd="0" destOrd="0" presId="urn:microsoft.com/office/officeart/2005/8/layout/cycle3"/>
    <dgm:cxn modelId="{382E0334-9A55-41A2-989F-9F6B97820D55}" type="presOf" srcId="{D06B75A0-9519-4790-B1AD-E1D64C15ED97}" destId="{406F188F-FF80-4847-A770-666F2387C239}" srcOrd="0" destOrd="0" presId="urn:microsoft.com/office/officeart/2005/8/layout/cycle3"/>
    <dgm:cxn modelId="{485FA6B7-2BF6-4761-8F2C-EFB764291681}" type="presOf" srcId="{40D06EF9-C3AE-437F-BB1B-C7373F83F210}" destId="{8E8028CD-9ADB-47CF-B9BE-80E307E0D362}" srcOrd="0" destOrd="0" presId="urn:microsoft.com/office/officeart/2005/8/layout/cycle3"/>
    <dgm:cxn modelId="{1C691431-A7AB-4B51-BD04-97BE7E9C662D}" type="presParOf" srcId="{D5D1890B-A9AB-4DA3-B0B6-B866D299FDF6}" destId="{BB2E26DB-A183-4AAC-AF90-C3ECE5AD3424}" srcOrd="0" destOrd="0" presId="urn:microsoft.com/office/officeart/2005/8/layout/cycle3"/>
    <dgm:cxn modelId="{D08B0059-ECEE-42CF-B189-ADAC3E0B2B76}" type="presParOf" srcId="{BB2E26DB-A183-4AAC-AF90-C3ECE5AD3424}" destId="{1DD81F23-1EDA-46C5-A9AA-404F91C8A312}" srcOrd="0" destOrd="0" presId="urn:microsoft.com/office/officeart/2005/8/layout/cycle3"/>
    <dgm:cxn modelId="{70034A2B-9387-4C35-975B-ED060991ECFE}" type="presParOf" srcId="{BB2E26DB-A183-4AAC-AF90-C3ECE5AD3424}" destId="{0410A385-A20D-4A42-9225-B20BFD0EBCB1}" srcOrd="1" destOrd="0" presId="urn:microsoft.com/office/officeart/2005/8/layout/cycle3"/>
    <dgm:cxn modelId="{9D6CCBD1-5FCC-410C-8BC9-9C5717E64C17}" type="presParOf" srcId="{BB2E26DB-A183-4AAC-AF90-C3ECE5AD3424}" destId="{5612B3CA-37C6-4F18-A45D-B043FB53DFE5}" srcOrd="2" destOrd="0" presId="urn:microsoft.com/office/officeart/2005/8/layout/cycle3"/>
    <dgm:cxn modelId="{2097709A-DC10-487D-A3BB-C1AE43072163}" type="presParOf" srcId="{BB2E26DB-A183-4AAC-AF90-C3ECE5AD3424}" destId="{DE6CEC2D-AE11-4BFE-9C66-F5E7170A4DCF}" srcOrd="3" destOrd="0" presId="urn:microsoft.com/office/officeart/2005/8/layout/cycle3"/>
    <dgm:cxn modelId="{DD3AF9A3-BE7B-45BE-93B5-91B60806F1AE}" type="presParOf" srcId="{BB2E26DB-A183-4AAC-AF90-C3ECE5AD3424}" destId="{8E8028CD-9ADB-47CF-B9BE-80E307E0D362}" srcOrd="4" destOrd="0" presId="urn:microsoft.com/office/officeart/2005/8/layout/cycle3"/>
    <dgm:cxn modelId="{B12E74B8-622F-42BA-B909-4A63DADF676F}" type="presParOf" srcId="{BB2E26DB-A183-4AAC-AF90-C3ECE5AD3424}" destId="{406F188F-FF80-4847-A770-666F2387C239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10A385-A20D-4A42-9225-B20BFD0EBCB1}">
      <dsp:nvSpPr>
        <dsp:cNvPr id="0" name=""/>
        <dsp:cNvSpPr/>
      </dsp:nvSpPr>
      <dsp:spPr>
        <a:xfrm rot="299751">
          <a:off x="1785877" y="-33136"/>
          <a:ext cx="5132554" cy="5132554"/>
        </a:xfrm>
        <a:prstGeom prst="circularArrow">
          <a:avLst>
            <a:gd name="adj1" fmla="val 5544"/>
            <a:gd name="adj2" fmla="val 330680"/>
            <a:gd name="adj3" fmla="val 13761519"/>
            <a:gd name="adj4" fmla="val 17394738"/>
            <a:gd name="adj5" fmla="val 5757"/>
          </a:avLst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noFill/>
        </a:ln>
        <a:effectLst>
          <a:outerShdw blurRad="50800" dist="50800" dir="5400000" algn="ctr" rotWithShape="0">
            <a:schemeClr val="tx1"/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D81F23-1EDA-46C5-A9AA-404F91C8A312}">
      <dsp:nvSpPr>
        <dsp:cNvPr id="0" name=""/>
        <dsp:cNvSpPr/>
      </dsp:nvSpPr>
      <dsp:spPr>
        <a:xfrm>
          <a:off x="3178160" y="0"/>
          <a:ext cx="2418304" cy="1209152"/>
        </a:xfrm>
        <a:prstGeom prst="roundRect">
          <a:avLst/>
        </a:prstGeom>
        <a:gradFill rotWithShape="1">
          <a:gsLst>
            <a:gs pos="0">
              <a:schemeClr val="dk1">
                <a:shade val="51000"/>
                <a:satMod val="130000"/>
              </a:schemeClr>
            </a:gs>
            <a:gs pos="80000">
              <a:schemeClr val="dk1">
                <a:shade val="93000"/>
                <a:satMod val="130000"/>
              </a:schemeClr>
            </a:gs>
            <a:gs pos="100000">
              <a:schemeClr val="dk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chemeClr val="tx1">
              <a:alpha val="35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Arial"/>
            </a:rPr>
            <a:t>Increased Deviance</a:t>
          </a:r>
          <a:endParaRPr lang="en-GB" sz="2400" kern="1200" dirty="0">
            <a:solidFill>
              <a:srgbClr val="CCFFFF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sp:txBody>
      <dsp:txXfrm>
        <a:off x="3237186" y="59026"/>
        <a:ext cx="2300252" cy="1091100"/>
      </dsp:txXfrm>
    </dsp:sp>
    <dsp:sp modelId="{5612B3CA-37C6-4F18-A45D-B043FB53DFE5}">
      <dsp:nvSpPr>
        <dsp:cNvPr id="0" name=""/>
        <dsp:cNvSpPr/>
      </dsp:nvSpPr>
      <dsp:spPr>
        <a:xfrm>
          <a:off x="5989486" y="1594387"/>
          <a:ext cx="2418304" cy="1209152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chemeClr val="tx1">
              <a:alpha val="35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Times New Roman"/>
              <a:cs typeface="Times New Roman"/>
            </a:rPr>
            <a:t>Isolation a</a:t>
          </a:r>
          <a:r>
            <a:rPr lang="en-GB" sz="2400" b="1" kern="12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Times New Roman"/>
            </a:rPr>
            <a:t>nd </a:t>
          </a:r>
          <a:r>
            <a:rPr lang="en-GB" sz="2400" b="1" kern="12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Arial"/>
            </a:rPr>
            <a:t>Alienation</a:t>
          </a:r>
          <a:endParaRPr lang="en-GB" sz="2400" kern="1200" dirty="0">
            <a:solidFill>
              <a:srgbClr val="CCFFFF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sp:txBody>
      <dsp:txXfrm>
        <a:off x="6048512" y="1653413"/>
        <a:ext cx="2300252" cy="1091100"/>
      </dsp:txXfrm>
    </dsp:sp>
    <dsp:sp modelId="{DE6CEC2D-AE11-4BFE-9C66-F5E7170A4DCF}">
      <dsp:nvSpPr>
        <dsp:cNvPr id="0" name=""/>
        <dsp:cNvSpPr/>
      </dsp:nvSpPr>
      <dsp:spPr>
        <a:xfrm>
          <a:off x="5337271" y="3623530"/>
          <a:ext cx="2418304" cy="1209152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chemeClr val="tx1">
              <a:alpha val="35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Arial"/>
            </a:rPr>
            <a:t>Increased </a:t>
          </a:r>
          <a:r>
            <a:rPr lang="en-GB" sz="2400" b="1" kern="12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Times New Roman"/>
            </a:rPr>
            <a:t>Social </a:t>
          </a:r>
          <a:r>
            <a:rPr lang="en-GB" sz="2400" b="1" kern="12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Times New Roman"/>
              <a:cs typeface="Times New Roman"/>
            </a:rPr>
            <a:t>Reaction</a:t>
          </a:r>
          <a:endParaRPr lang="en-GB" sz="2400" kern="1200" dirty="0">
            <a:solidFill>
              <a:srgbClr val="CCFFFF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sp:txBody>
      <dsp:txXfrm>
        <a:off x="5396297" y="3682556"/>
        <a:ext cx="2300252" cy="1091100"/>
      </dsp:txXfrm>
    </dsp:sp>
    <dsp:sp modelId="{8E8028CD-9ADB-47CF-B9BE-80E307E0D362}">
      <dsp:nvSpPr>
        <dsp:cNvPr id="0" name=""/>
        <dsp:cNvSpPr/>
      </dsp:nvSpPr>
      <dsp:spPr>
        <a:xfrm>
          <a:off x="916627" y="3406126"/>
          <a:ext cx="2418304" cy="1209152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chemeClr val="tx1">
              <a:alpha val="35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MS Mincho"/>
              <a:cs typeface="Arial"/>
            </a:rPr>
            <a:t>Secondary </a:t>
          </a:r>
          <a:r>
            <a:rPr lang="en-GB" sz="2400" b="1" kern="12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Times New Roman"/>
              <a:cs typeface="Arial"/>
            </a:rPr>
            <a:t>Deviance</a:t>
          </a:r>
          <a:endParaRPr lang="en-GB" sz="2400" kern="1200" dirty="0">
            <a:solidFill>
              <a:srgbClr val="CCFFFF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sp:txBody>
      <dsp:txXfrm>
        <a:off x="975653" y="3465152"/>
        <a:ext cx="2300252" cy="1091100"/>
      </dsp:txXfrm>
    </dsp:sp>
    <dsp:sp modelId="{406F188F-FF80-4847-A770-666F2387C239}">
      <dsp:nvSpPr>
        <dsp:cNvPr id="0" name=""/>
        <dsp:cNvSpPr/>
      </dsp:nvSpPr>
      <dsp:spPr>
        <a:xfrm>
          <a:off x="626729" y="1329878"/>
          <a:ext cx="2418304" cy="1209152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chemeClr val="tx1">
              <a:alpha val="35000"/>
            </a:scheme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Times New Roman"/>
              <a:cs typeface="Times New Roman"/>
            </a:rPr>
            <a:t>Social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kern="12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latin typeface="Arial"/>
              <a:ea typeface="Times New Roman"/>
              <a:cs typeface="Times New Roman"/>
            </a:rPr>
            <a:t>Reaction</a:t>
          </a:r>
          <a:endParaRPr lang="en-GB" sz="2400" kern="1200" dirty="0">
            <a:solidFill>
              <a:srgbClr val="CCFFFF"/>
            </a:solidFill>
            <a:effectLst>
              <a:outerShdw blurRad="50800" dist="50800" dir="5400000" algn="ctr" rotWithShape="0">
                <a:schemeClr val="tx1"/>
              </a:outerShdw>
            </a:effectLst>
          </a:endParaRPr>
        </a:p>
      </dsp:txBody>
      <dsp:txXfrm>
        <a:off x="685755" y="1388904"/>
        <a:ext cx="2300252" cy="1091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BD25B7-41FB-478A-AEA4-B5E3AE89C599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829CD3-146D-4A0F-A715-4419F2C199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863047E-F711-4386-9424-71D89F033880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076E21-056A-4E6E-BCC4-0443BD4772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9D5638-905E-4102-BAD3-9779ECA99D81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29D5638-905E-4102-BAD3-9779ECA99D81}" type="slidenum">
              <a:rPr lang="en-GB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7511-06C9-4BD2-9793-C10D56ACB8FB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3BDF5-4098-40BA-9A22-BA5A566196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AD2A6-B0D8-4781-9323-35DE936F6D36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3530A-CDB4-4DA4-BC52-A9E6C83431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10A78-CADE-42CF-A27D-E225860F3998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685EB-398A-41EF-886B-64BA2BBB09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B270C-4F8C-423E-94E2-CCE21F0585E0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2F611-F353-44DE-B8B0-FB915E8B67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9097B-C252-46F1-A43F-FA66159B84F9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C80FF-184C-4991-ABF3-9A03973A8E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EE5B3-C90A-42F9-83E3-55BEA6858690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915AD-9FBD-48C2-85DC-AEB8589105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BC934-AA2B-4B1E-BBC1-EF0712FD2BB4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09DE5-3EC7-4F5C-BA6B-740F248AA4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763F0-37B9-4F87-8FEC-2246E444807F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146F9-7051-4C9A-9160-66B140A02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A32EC-49FA-4745-9009-95B188215F22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7DCE-8DF9-43EB-B370-45F9493AD0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100A6-9616-45C1-AA09-5D75B6D28E94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05D5-9E7C-4A9B-8869-A86F6D572F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334C3-3D0E-4539-BC26-4C0A1B62DE34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944C-6E50-4682-94FF-6B4C7398CD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78D6B-8E08-4D55-9C48-3B3D7917EE68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FBDC4-0A74-4165-BD24-7D7D6F5925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5CD4A-1440-42F2-8D5E-C597AB7428C6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112A-5AAE-4667-9A9C-2B1B86D97E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8C7F3-442C-4507-8DA8-DFCE683FDDE1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DF9C0-704C-48DF-8F47-85423155D6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F6801-1A8C-4A50-A7C1-B362A9AC8C5D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A41D7-DB38-45C9-8F6A-13ECA7D371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9FF11-2F8B-4B9B-8461-FFE57863D425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7E662-E79B-4871-B122-5CB8D0C8D6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67DBB-903C-4345-897B-C87E9D751FDE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C85EC-A7CB-4256-A26B-33FBA8D3F6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F5920-7F4A-44F8-8F75-C879E1F0B40D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E454F-8C52-41A7-92E8-083CBAC854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DB58D-D074-4E48-A0FC-9741F22236BD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DC1E5-8786-48EA-BFA4-FF2A1E87C0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9FA25-369F-4264-A2DA-FA61CB837B14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C6145-9FEF-441D-ACC1-EDACCFF98E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9986-F87B-4C4B-A229-8942EC57A65C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642B1-0E4C-4EBF-9722-29CC777C83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4EAF4-CE83-4E1E-9167-1E624DA09336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0A2A4-5042-4B62-8043-8316151743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C1846B-E85D-493A-9181-9FD1B671AE1E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BEE353-3E90-4400-B0CC-6DF64F297D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F8F816-84FD-40C0-AF7E-919B301CDF64}" type="datetimeFigureOut">
              <a:rPr lang="en-US"/>
              <a:pPr>
                <a:defRPr/>
              </a:pPr>
              <a:t>5/4/2017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146AA9-555B-4AAA-943D-D733393A7F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0" name="Down Arrow 19"/>
          <p:cNvSpPr/>
          <p:nvPr/>
        </p:nvSpPr>
        <p:spPr>
          <a:xfrm rot="5400000">
            <a:off x="5947086" y="4500202"/>
            <a:ext cx="500034" cy="2102048"/>
          </a:xfrm>
          <a:prstGeom prst="downArrow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effectLst>
            <a:outerShdw blurRad="40000" dist="20000" dir="5400000" rotWithShape="0">
              <a:schemeClr val="tx1">
                <a:alpha val="38000"/>
              </a:scheme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Down Arrow 19"/>
          <p:cNvSpPr/>
          <p:nvPr/>
        </p:nvSpPr>
        <p:spPr>
          <a:xfrm rot="18834948">
            <a:off x="7220026" y="2182850"/>
            <a:ext cx="500034" cy="1000132"/>
          </a:xfrm>
          <a:prstGeom prst="downArrow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effectLst>
            <a:outerShdw blurRad="40000" dist="20000" dir="5400000" rotWithShape="0">
              <a:schemeClr val="tx1">
                <a:alpha val="38000"/>
              </a:scheme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Down Arrow 19"/>
          <p:cNvSpPr/>
          <p:nvPr/>
        </p:nvSpPr>
        <p:spPr>
          <a:xfrm rot="14718968">
            <a:off x="3800421" y="1562705"/>
            <a:ext cx="500034" cy="1924227"/>
          </a:xfrm>
          <a:prstGeom prst="downArrow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effectLst>
            <a:outerShdw blurRad="40000" dist="20000" dir="5400000" rotWithShape="0">
              <a:schemeClr val="tx1">
                <a:alpha val="38000"/>
              </a:scheme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Down Arrow 19"/>
          <p:cNvSpPr/>
          <p:nvPr/>
        </p:nvSpPr>
        <p:spPr>
          <a:xfrm rot="10800000">
            <a:off x="3419168" y="3967766"/>
            <a:ext cx="500034" cy="1000132"/>
          </a:xfrm>
          <a:prstGeom prst="downArrow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effectLst>
            <a:outerShdw blurRad="40000" dist="20000" dir="5400000" rotWithShape="0">
              <a:schemeClr val="tx1">
                <a:alpha val="38000"/>
              </a:scheme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Down Arrow 19"/>
          <p:cNvSpPr/>
          <p:nvPr/>
        </p:nvSpPr>
        <p:spPr>
          <a:xfrm>
            <a:off x="8150844" y="4033084"/>
            <a:ext cx="500034" cy="1000132"/>
          </a:xfrm>
          <a:prstGeom prst="downArrow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effectLst>
            <a:outerShdw blurRad="40000" dist="20000" dir="5400000" rotWithShape="0">
              <a:schemeClr val="tx1">
                <a:alpha val="38000"/>
              </a:scheme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36" name="Freeform: Shape 14335"/>
          <p:cNvSpPr/>
          <p:nvPr/>
        </p:nvSpPr>
        <p:spPr>
          <a:xfrm>
            <a:off x="4952985" y="1428736"/>
            <a:ext cx="2418304" cy="1209152"/>
          </a:xfrm>
          <a:custGeom>
            <a:avLst/>
            <a:gdLst>
              <a:gd name="connsiteX0" fmla="*/ 0 w 2418304"/>
              <a:gd name="connsiteY0" fmla="*/ 201529 h 1209152"/>
              <a:gd name="connsiteX1" fmla="*/ 201529 w 2418304"/>
              <a:gd name="connsiteY1" fmla="*/ 0 h 1209152"/>
              <a:gd name="connsiteX2" fmla="*/ 2216775 w 2418304"/>
              <a:gd name="connsiteY2" fmla="*/ 0 h 1209152"/>
              <a:gd name="connsiteX3" fmla="*/ 2418304 w 2418304"/>
              <a:gd name="connsiteY3" fmla="*/ 201529 h 1209152"/>
              <a:gd name="connsiteX4" fmla="*/ 2418304 w 2418304"/>
              <a:gd name="connsiteY4" fmla="*/ 1007623 h 1209152"/>
              <a:gd name="connsiteX5" fmla="*/ 2216775 w 2418304"/>
              <a:gd name="connsiteY5" fmla="*/ 1209152 h 1209152"/>
              <a:gd name="connsiteX6" fmla="*/ 201529 w 2418304"/>
              <a:gd name="connsiteY6" fmla="*/ 1209152 h 1209152"/>
              <a:gd name="connsiteX7" fmla="*/ 0 w 2418304"/>
              <a:gd name="connsiteY7" fmla="*/ 1007623 h 1209152"/>
              <a:gd name="connsiteX8" fmla="*/ 0 w 2418304"/>
              <a:gd name="connsiteY8" fmla="*/ 201529 h 1209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8304" h="1209152">
                <a:moveTo>
                  <a:pt x="0" y="201529"/>
                </a:moveTo>
                <a:cubicBezTo>
                  <a:pt x="0" y="90228"/>
                  <a:pt x="90228" y="0"/>
                  <a:pt x="201529" y="0"/>
                </a:cubicBezTo>
                <a:lnTo>
                  <a:pt x="2216775" y="0"/>
                </a:lnTo>
                <a:cubicBezTo>
                  <a:pt x="2328076" y="0"/>
                  <a:pt x="2418304" y="90228"/>
                  <a:pt x="2418304" y="201529"/>
                </a:cubicBezTo>
                <a:lnTo>
                  <a:pt x="2418304" y="1007623"/>
                </a:lnTo>
                <a:cubicBezTo>
                  <a:pt x="2418304" y="1118924"/>
                  <a:pt x="2328076" y="1209152"/>
                  <a:pt x="2216775" y="1209152"/>
                </a:cubicBezTo>
                <a:lnTo>
                  <a:pt x="201529" y="1209152"/>
                </a:lnTo>
                <a:cubicBezTo>
                  <a:pt x="90228" y="1209152"/>
                  <a:pt x="0" y="1118924"/>
                  <a:pt x="0" y="1007623"/>
                </a:cubicBezTo>
                <a:lnTo>
                  <a:pt x="0" y="201529"/>
                </a:lnTo>
                <a:close/>
              </a:path>
            </a:pathLst>
          </a:custGeom>
          <a:effectLst>
            <a:outerShdw blurRad="40000" dist="23000" dir="5400000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spcFirstLastPara="0" vert="horz" wrap="square" lIns="150466" tIns="150466" rIns="150466" bIns="150466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MS Mincho"/>
                <a:cs typeface="Arial"/>
              </a:rPr>
              <a:t>Increased Deviance</a:t>
            </a:r>
            <a:endParaRPr lang="en-GB" sz="24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4337" name="Freeform: Shape 14336"/>
          <p:cNvSpPr/>
          <p:nvPr/>
        </p:nvSpPr>
        <p:spPr>
          <a:xfrm>
            <a:off x="7764311" y="3023123"/>
            <a:ext cx="2418304" cy="1209152"/>
          </a:xfrm>
          <a:custGeom>
            <a:avLst/>
            <a:gdLst>
              <a:gd name="connsiteX0" fmla="*/ 0 w 2418304"/>
              <a:gd name="connsiteY0" fmla="*/ 201529 h 1209152"/>
              <a:gd name="connsiteX1" fmla="*/ 201529 w 2418304"/>
              <a:gd name="connsiteY1" fmla="*/ 0 h 1209152"/>
              <a:gd name="connsiteX2" fmla="*/ 2216775 w 2418304"/>
              <a:gd name="connsiteY2" fmla="*/ 0 h 1209152"/>
              <a:gd name="connsiteX3" fmla="*/ 2418304 w 2418304"/>
              <a:gd name="connsiteY3" fmla="*/ 201529 h 1209152"/>
              <a:gd name="connsiteX4" fmla="*/ 2418304 w 2418304"/>
              <a:gd name="connsiteY4" fmla="*/ 1007623 h 1209152"/>
              <a:gd name="connsiteX5" fmla="*/ 2216775 w 2418304"/>
              <a:gd name="connsiteY5" fmla="*/ 1209152 h 1209152"/>
              <a:gd name="connsiteX6" fmla="*/ 201529 w 2418304"/>
              <a:gd name="connsiteY6" fmla="*/ 1209152 h 1209152"/>
              <a:gd name="connsiteX7" fmla="*/ 0 w 2418304"/>
              <a:gd name="connsiteY7" fmla="*/ 1007623 h 1209152"/>
              <a:gd name="connsiteX8" fmla="*/ 0 w 2418304"/>
              <a:gd name="connsiteY8" fmla="*/ 201529 h 1209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8304" h="1209152">
                <a:moveTo>
                  <a:pt x="0" y="201529"/>
                </a:moveTo>
                <a:cubicBezTo>
                  <a:pt x="0" y="90228"/>
                  <a:pt x="90228" y="0"/>
                  <a:pt x="201529" y="0"/>
                </a:cubicBezTo>
                <a:lnTo>
                  <a:pt x="2216775" y="0"/>
                </a:lnTo>
                <a:cubicBezTo>
                  <a:pt x="2328076" y="0"/>
                  <a:pt x="2418304" y="90228"/>
                  <a:pt x="2418304" y="201529"/>
                </a:cubicBezTo>
                <a:lnTo>
                  <a:pt x="2418304" y="1007623"/>
                </a:lnTo>
                <a:cubicBezTo>
                  <a:pt x="2418304" y="1118924"/>
                  <a:pt x="2328076" y="1209152"/>
                  <a:pt x="2216775" y="1209152"/>
                </a:cubicBezTo>
                <a:lnTo>
                  <a:pt x="201529" y="1209152"/>
                </a:lnTo>
                <a:cubicBezTo>
                  <a:pt x="90228" y="1209152"/>
                  <a:pt x="0" y="1118924"/>
                  <a:pt x="0" y="1007623"/>
                </a:cubicBezTo>
                <a:lnTo>
                  <a:pt x="0" y="201529"/>
                </a:lnTo>
                <a:close/>
              </a:path>
            </a:pathLst>
          </a:custGeom>
          <a:effectLst>
            <a:outerShdw blurRad="40000" dist="23000" dir="5400000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150466" tIns="150466" rIns="150466" bIns="150466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Times New Roman"/>
                <a:cs typeface="Times New Roman"/>
              </a:rPr>
              <a:t>Isolation </a:t>
            </a: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MS Mincho"/>
                <a:cs typeface="Times New Roman"/>
              </a:rPr>
              <a:t>and </a:t>
            </a: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MS Mincho"/>
                <a:cs typeface="Arial"/>
              </a:rPr>
              <a:t>Alienation</a:t>
            </a:r>
            <a:endParaRPr lang="en-GB" sz="24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4338" name="Freeform: Shape 14337"/>
          <p:cNvSpPr/>
          <p:nvPr/>
        </p:nvSpPr>
        <p:spPr>
          <a:xfrm>
            <a:off x="7112096" y="5052266"/>
            <a:ext cx="2418304" cy="1209152"/>
          </a:xfrm>
          <a:custGeom>
            <a:avLst/>
            <a:gdLst>
              <a:gd name="connsiteX0" fmla="*/ 0 w 2418304"/>
              <a:gd name="connsiteY0" fmla="*/ 201529 h 1209152"/>
              <a:gd name="connsiteX1" fmla="*/ 201529 w 2418304"/>
              <a:gd name="connsiteY1" fmla="*/ 0 h 1209152"/>
              <a:gd name="connsiteX2" fmla="*/ 2216775 w 2418304"/>
              <a:gd name="connsiteY2" fmla="*/ 0 h 1209152"/>
              <a:gd name="connsiteX3" fmla="*/ 2418304 w 2418304"/>
              <a:gd name="connsiteY3" fmla="*/ 201529 h 1209152"/>
              <a:gd name="connsiteX4" fmla="*/ 2418304 w 2418304"/>
              <a:gd name="connsiteY4" fmla="*/ 1007623 h 1209152"/>
              <a:gd name="connsiteX5" fmla="*/ 2216775 w 2418304"/>
              <a:gd name="connsiteY5" fmla="*/ 1209152 h 1209152"/>
              <a:gd name="connsiteX6" fmla="*/ 201529 w 2418304"/>
              <a:gd name="connsiteY6" fmla="*/ 1209152 h 1209152"/>
              <a:gd name="connsiteX7" fmla="*/ 0 w 2418304"/>
              <a:gd name="connsiteY7" fmla="*/ 1007623 h 1209152"/>
              <a:gd name="connsiteX8" fmla="*/ 0 w 2418304"/>
              <a:gd name="connsiteY8" fmla="*/ 201529 h 1209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8304" h="1209152">
                <a:moveTo>
                  <a:pt x="0" y="201529"/>
                </a:moveTo>
                <a:cubicBezTo>
                  <a:pt x="0" y="90228"/>
                  <a:pt x="90228" y="0"/>
                  <a:pt x="201529" y="0"/>
                </a:cubicBezTo>
                <a:lnTo>
                  <a:pt x="2216775" y="0"/>
                </a:lnTo>
                <a:cubicBezTo>
                  <a:pt x="2328076" y="0"/>
                  <a:pt x="2418304" y="90228"/>
                  <a:pt x="2418304" y="201529"/>
                </a:cubicBezTo>
                <a:lnTo>
                  <a:pt x="2418304" y="1007623"/>
                </a:lnTo>
                <a:cubicBezTo>
                  <a:pt x="2418304" y="1118924"/>
                  <a:pt x="2328076" y="1209152"/>
                  <a:pt x="2216775" y="1209152"/>
                </a:cubicBezTo>
                <a:lnTo>
                  <a:pt x="201529" y="1209152"/>
                </a:lnTo>
                <a:cubicBezTo>
                  <a:pt x="90228" y="1209152"/>
                  <a:pt x="0" y="1118924"/>
                  <a:pt x="0" y="1007623"/>
                </a:cubicBezTo>
                <a:lnTo>
                  <a:pt x="0" y="201529"/>
                </a:lnTo>
                <a:close/>
              </a:path>
            </a:pathLst>
          </a:custGeom>
          <a:effectLst>
            <a:outerShdw blurRad="40000" dist="23000" dir="5400000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150466" tIns="150466" rIns="150466" bIns="150466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MS Mincho"/>
                <a:cs typeface="Arial"/>
              </a:rPr>
              <a:t>Increased </a:t>
            </a: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MS Mincho"/>
                <a:cs typeface="Times New Roman"/>
              </a:rPr>
              <a:t>Social </a:t>
            </a: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Times New Roman"/>
                <a:cs typeface="Times New Roman"/>
              </a:rPr>
              <a:t>Reaction</a:t>
            </a:r>
            <a:endParaRPr lang="en-GB" sz="24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4339" name="Freeform: Shape 14338"/>
          <p:cNvSpPr/>
          <p:nvPr/>
        </p:nvSpPr>
        <p:spPr>
          <a:xfrm>
            <a:off x="2691452" y="4834862"/>
            <a:ext cx="2418304" cy="1209152"/>
          </a:xfrm>
          <a:custGeom>
            <a:avLst/>
            <a:gdLst>
              <a:gd name="connsiteX0" fmla="*/ 0 w 2418304"/>
              <a:gd name="connsiteY0" fmla="*/ 201529 h 1209152"/>
              <a:gd name="connsiteX1" fmla="*/ 201529 w 2418304"/>
              <a:gd name="connsiteY1" fmla="*/ 0 h 1209152"/>
              <a:gd name="connsiteX2" fmla="*/ 2216775 w 2418304"/>
              <a:gd name="connsiteY2" fmla="*/ 0 h 1209152"/>
              <a:gd name="connsiteX3" fmla="*/ 2418304 w 2418304"/>
              <a:gd name="connsiteY3" fmla="*/ 201529 h 1209152"/>
              <a:gd name="connsiteX4" fmla="*/ 2418304 w 2418304"/>
              <a:gd name="connsiteY4" fmla="*/ 1007623 h 1209152"/>
              <a:gd name="connsiteX5" fmla="*/ 2216775 w 2418304"/>
              <a:gd name="connsiteY5" fmla="*/ 1209152 h 1209152"/>
              <a:gd name="connsiteX6" fmla="*/ 201529 w 2418304"/>
              <a:gd name="connsiteY6" fmla="*/ 1209152 h 1209152"/>
              <a:gd name="connsiteX7" fmla="*/ 0 w 2418304"/>
              <a:gd name="connsiteY7" fmla="*/ 1007623 h 1209152"/>
              <a:gd name="connsiteX8" fmla="*/ 0 w 2418304"/>
              <a:gd name="connsiteY8" fmla="*/ 201529 h 1209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8304" h="1209152">
                <a:moveTo>
                  <a:pt x="0" y="201529"/>
                </a:moveTo>
                <a:cubicBezTo>
                  <a:pt x="0" y="90228"/>
                  <a:pt x="90228" y="0"/>
                  <a:pt x="201529" y="0"/>
                </a:cubicBezTo>
                <a:lnTo>
                  <a:pt x="2216775" y="0"/>
                </a:lnTo>
                <a:cubicBezTo>
                  <a:pt x="2328076" y="0"/>
                  <a:pt x="2418304" y="90228"/>
                  <a:pt x="2418304" y="201529"/>
                </a:cubicBezTo>
                <a:lnTo>
                  <a:pt x="2418304" y="1007623"/>
                </a:lnTo>
                <a:cubicBezTo>
                  <a:pt x="2418304" y="1118924"/>
                  <a:pt x="2328076" y="1209152"/>
                  <a:pt x="2216775" y="1209152"/>
                </a:cubicBezTo>
                <a:lnTo>
                  <a:pt x="201529" y="1209152"/>
                </a:lnTo>
                <a:cubicBezTo>
                  <a:pt x="90228" y="1209152"/>
                  <a:pt x="0" y="1118924"/>
                  <a:pt x="0" y="1007623"/>
                </a:cubicBezTo>
                <a:lnTo>
                  <a:pt x="0" y="201529"/>
                </a:lnTo>
                <a:close/>
              </a:path>
            </a:pathLst>
          </a:custGeom>
          <a:effectLst>
            <a:outerShdw blurRad="40000" dist="23000" dir="5400000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spcFirstLastPara="0" vert="horz" wrap="square" lIns="150466" tIns="150466" rIns="150466" bIns="150466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MS Mincho"/>
                <a:cs typeface="Arial"/>
              </a:rPr>
              <a:t>Secondary </a:t>
            </a: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Times New Roman"/>
                <a:cs typeface="Arial"/>
              </a:rPr>
              <a:t>Deviance</a:t>
            </a:r>
            <a:endParaRPr lang="en-GB" sz="24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4340" name="Freeform: Shape 14339"/>
          <p:cNvSpPr/>
          <p:nvPr/>
        </p:nvSpPr>
        <p:spPr>
          <a:xfrm>
            <a:off x="2401554" y="2758614"/>
            <a:ext cx="2418304" cy="1209152"/>
          </a:xfrm>
          <a:custGeom>
            <a:avLst/>
            <a:gdLst>
              <a:gd name="connsiteX0" fmla="*/ 0 w 2418304"/>
              <a:gd name="connsiteY0" fmla="*/ 201529 h 1209152"/>
              <a:gd name="connsiteX1" fmla="*/ 201529 w 2418304"/>
              <a:gd name="connsiteY1" fmla="*/ 0 h 1209152"/>
              <a:gd name="connsiteX2" fmla="*/ 2216775 w 2418304"/>
              <a:gd name="connsiteY2" fmla="*/ 0 h 1209152"/>
              <a:gd name="connsiteX3" fmla="*/ 2418304 w 2418304"/>
              <a:gd name="connsiteY3" fmla="*/ 201529 h 1209152"/>
              <a:gd name="connsiteX4" fmla="*/ 2418304 w 2418304"/>
              <a:gd name="connsiteY4" fmla="*/ 1007623 h 1209152"/>
              <a:gd name="connsiteX5" fmla="*/ 2216775 w 2418304"/>
              <a:gd name="connsiteY5" fmla="*/ 1209152 h 1209152"/>
              <a:gd name="connsiteX6" fmla="*/ 201529 w 2418304"/>
              <a:gd name="connsiteY6" fmla="*/ 1209152 h 1209152"/>
              <a:gd name="connsiteX7" fmla="*/ 0 w 2418304"/>
              <a:gd name="connsiteY7" fmla="*/ 1007623 h 1209152"/>
              <a:gd name="connsiteX8" fmla="*/ 0 w 2418304"/>
              <a:gd name="connsiteY8" fmla="*/ 201529 h 1209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8304" h="1209152">
                <a:moveTo>
                  <a:pt x="0" y="201529"/>
                </a:moveTo>
                <a:cubicBezTo>
                  <a:pt x="0" y="90228"/>
                  <a:pt x="90228" y="0"/>
                  <a:pt x="201529" y="0"/>
                </a:cubicBezTo>
                <a:lnTo>
                  <a:pt x="2216775" y="0"/>
                </a:lnTo>
                <a:cubicBezTo>
                  <a:pt x="2328076" y="0"/>
                  <a:pt x="2418304" y="90228"/>
                  <a:pt x="2418304" y="201529"/>
                </a:cubicBezTo>
                <a:lnTo>
                  <a:pt x="2418304" y="1007623"/>
                </a:lnTo>
                <a:cubicBezTo>
                  <a:pt x="2418304" y="1118924"/>
                  <a:pt x="2328076" y="1209152"/>
                  <a:pt x="2216775" y="1209152"/>
                </a:cubicBezTo>
                <a:lnTo>
                  <a:pt x="201529" y="1209152"/>
                </a:lnTo>
                <a:cubicBezTo>
                  <a:pt x="90228" y="1209152"/>
                  <a:pt x="0" y="1118924"/>
                  <a:pt x="0" y="1007623"/>
                </a:cubicBezTo>
                <a:lnTo>
                  <a:pt x="0" y="201529"/>
                </a:lnTo>
                <a:close/>
              </a:path>
            </a:pathLst>
          </a:custGeom>
          <a:effectLst>
            <a:outerShdw blurRad="40000" dist="23000" dir="5400000" rotWithShape="0">
              <a:schemeClr val="tx1">
                <a:alpha val="35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spcFirstLastPara="0" vert="horz" wrap="square" lIns="150466" tIns="150466" rIns="150466" bIns="150466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Times New Roman"/>
                <a:cs typeface="Times New Roman"/>
              </a:rPr>
              <a:t>Social</a:t>
            </a:r>
          </a:p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Times New Roman"/>
                <a:cs typeface="Times New Roman"/>
              </a:rPr>
              <a:t>Reaction</a:t>
            </a:r>
            <a:endParaRPr lang="en-GB" sz="24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20" name="Down Arrow 19"/>
          <p:cNvSpPr/>
          <p:nvPr/>
        </p:nvSpPr>
        <p:spPr>
          <a:xfrm>
            <a:off x="8849809" y="1987218"/>
            <a:ext cx="500034" cy="1000132"/>
          </a:xfrm>
          <a:prstGeom prst="downArrow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effectLst>
            <a:outerShdw blurRad="40000" dist="20000" dir="5400000" rotWithShape="0">
              <a:schemeClr val="tx1">
                <a:alpha val="38000"/>
              </a:scheme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0" y="50379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Deviancy Amplification Spiral: Wilkins (1964)</a:t>
            </a:r>
            <a:endParaRPr lang="en-US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12"/>
          <p:cNvSpPr txBox="1">
            <a:spLocks noChangeArrowheads="1"/>
          </p:cNvSpPr>
          <p:nvPr/>
        </p:nvSpPr>
        <p:spPr bwMode="auto">
          <a:xfrm>
            <a:off x="9382116" y="6426102"/>
            <a:ext cx="2786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dirty="0">
                <a:cs typeface="Arial" charset="0"/>
              </a:rPr>
              <a:t>©  www.sociology.org.uk 2017</a:t>
            </a:r>
          </a:p>
        </p:txBody>
      </p:sp>
      <p:sp>
        <p:nvSpPr>
          <p:cNvPr id="44" name="Freeform: Shape 43"/>
          <p:cNvSpPr/>
          <p:nvPr/>
        </p:nvSpPr>
        <p:spPr>
          <a:xfrm>
            <a:off x="8043296" y="1143572"/>
            <a:ext cx="2418304" cy="1209152"/>
          </a:xfrm>
          <a:custGeom>
            <a:avLst/>
            <a:gdLst>
              <a:gd name="connsiteX0" fmla="*/ 0 w 2418304"/>
              <a:gd name="connsiteY0" fmla="*/ 201529 h 1209152"/>
              <a:gd name="connsiteX1" fmla="*/ 201529 w 2418304"/>
              <a:gd name="connsiteY1" fmla="*/ 0 h 1209152"/>
              <a:gd name="connsiteX2" fmla="*/ 2216775 w 2418304"/>
              <a:gd name="connsiteY2" fmla="*/ 0 h 1209152"/>
              <a:gd name="connsiteX3" fmla="*/ 2418304 w 2418304"/>
              <a:gd name="connsiteY3" fmla="*/ 201529 h 1209152"/>
              <a:gd name="connsiteX4" fmla="*/ 2418304 w 2418304"/>
              <a:gd name="connsiteY4" fmla="*/ 1007623 h 1209152"/>
              <a:gd name="connsiteX5" fmla="*/ 2216775 w 2418304"/>
              <a:gd name="connsiteY5" fmla="*/ 1209152 h 1209152"/>
              <a:gd name="connsiteX6" fmla="*/ 201529 w 2418304"/>
              <a:gd name="connsiteY6" fmla="*/ 1209152 h 1209152"/>
              <a:gd name="connsiteX7" fmla="*/ 0 w 2418304"/>
              <a:gd name="connsiteY7" fmla="*/ 1007623 h 1209152"/>
              <a:gd name="connsiteX8" fmla="*/ 0 w 2418304"/>
              <a:gd name="connsiteY8" fmla="*/ 201529 h 1209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8304" h="1209152">
                <a:moveTo>
                  <a:pt x="0" y="201529"/>
                </a:moveTo>
                <a:cubicBezTo>
                  <a:pt x="0" y="90228"/>
                  <a:pt x="90228" y="0"/>
                  <a:pt x="201529" y="0"/>
                </a:cubicBezTo>
                <a:lnTo>
                  <a:pt x="2216775" y="0"/>
                </a:lnTo>
                <a:cubicBezTo>
                  <a:pt x="2328076" y="0"/>
                  <a:pt x="2418304" y="90228"/>
                  <a:pt x="2418304" y="201529"/>
                </a:cubicBezTo>
                <a:lnTo>
                  <a:pt x="2418304" y="1007623"/>
                </a:lnTo>
                <a:cubicBezTo>
                  <a:pt x="2418304" y="1118924"/>
                  <a:pt x="2328076" y="1209152"/>
                  <a:pt x="2216775" y="1209152"/>
                </a:cubicBezTo>
                <a:lnTo>
                  <a:pt x="201529" y="1209152"/>
                </a:lnTo>
                <a:cubicBezTo>
                  <a:pt x="90228" y="1209152"/>
                  <a:pt x="0" y="1118924"/>
                  <a:pt x="0" y="1007623"/>
                </a:cubicBezTo>
                <a:lnTo>
                  <a:pt x="0" y="201529"/>
                </a:lnTo>
                <a:close/>
              </a:path>
            </a:pathLst>
          </a:cu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150466" tIns="150466" rIns="150466" bIns="150466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Times New Roman"/>
                <a:cs typeface="Times New Roman"/>
              </a:rPr>
              <a:t>Primary</a:t>
            </a:r>
          </a:p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cs typeface="Times New Roman"/>
              </a:rPr>
              <a:t>Deviance</a:t>
            </a:r>
            <a:endParaRPr lang="en-GB" sz="24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0"/>
    </mc:Choice>
    <mc:Fallback>
      <p:transition spd="slow" advClick="0" advTm="4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3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3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7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0"/>
                                        <p:tgtEl>
                                          <p:spTgt spid="1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20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3" grpId="0" animBg="1"/>
      <p:bldP spid="42" grpId="0" animBg="1"/>
      <p:bldP spid="41" grpId="0" animBg="1"/>
      <p:bldP spid="39" grpId="0" animBg="1"/>
      <p:bldP spid="14336" grpId="0" animBg="1"/>
      <p:bldP spid="14337" grpId="0" animBg="1"/>
      <p:bldP spid="14338" grpId="0" animBg="1"/>
      <p:bldP spid="14339" grpId="0" animBg="1"/>
      <p:bldP spid="14340" grpId="0" animBg="1"/>
      <p:bldP spid="20" grpId="0" animBg="1"/>
      <p:bldP spid="2" grpId="0"/>
      <p:bldP spid="38" grpId="0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>
            <a:innerShdw blurRad="63500" dist="50800" dir="8100000">
              <a:schemeClr val="tx1">
                <a:alpha val="50000"/>
              </a:scheme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endParaRPr lang="en-GB" sz="2400" dirty="0">
              <a:solidFill>
                <a:schemeClr val="tx1"/>
              </a:solidFill>
              <a:latin typeface="Arial" pitchFamily="34" charset="0"/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475709091"/>
              </p:ext>
            </p:extLst>
          </p:nvPr>
        </p:nvGraphicFramePr>
        <p:xfrm>
          <a:off x="1774826" y="1428737"/>
          <a:ext cx="8750331" cy="5170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" name="Down Arrow 19"/>
          <p:cNvSpPr/>
          <p:nvPr/>
        </p:nvSpPr>
        <p:spPr>
          <a:xfrm>
            <a:off x="8882082" y="1928802"/>
            <a:ext cx="500034" cy="1000132"/>
          </a:xfrm>
          <a:prstGeom prst="downArrow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effectLst>
            <a:outerShdw blurRad="40000" dist="20000" dir="5400000" rotWithShape="0">
              <a:schemeClr val="tx1">
                <a:alpha val="38000"/>
              </a:scheme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352" name="TextBox 12"/>
          <p:cNvSpPr txBox="1">
            <a:spLocks noChangeArrowheads="1"/>
          </p:cNvSpPr>
          <p:nvPr/>
        </p:nvSpPr>
        <p:spPr bwMode="auto">
          <a:xfrm>
            <a:off x="9382116" y="6426102"/>
            <a:ext cx="2786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dirty="0">
                <a:cs typeface="Arial" charset="0"/>
              </a:rPr>
              <a:t>©  www.sociology.org.uk 2017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453322" y="2571744"/>
            <a:ext cx="257176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Moral Entrepreneurs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453454" y="4572008"/>
            <a:ext cx="1467068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GB" b="1" dirty="0">
                <a:latin typeface="Arial" pitchFamily="34" charset="0"/>
                <a:cs typeface="Arial" pitchFamily="34" charset="0"/>
              </a:rPr>
              <a:t>Folk Devils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024695" y="4357694"/>
            <a:ext cx="1261885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GB" b="1" dirty="0">
                <a:latin typeface="Arial" pitchFamily="34" charset="0"/>
                <a:cs typeface="Arial" pitchFamily="34" charset="0"/>
              </a:rPr>
              <a:t>Labelling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453058" y="5857893"/>
            <a:ext cx="1428760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Deviant Self-Image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017902" y="4340848"/>
            <a:ext cx="192882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Deviant Career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371630" y="4114392"/>
            <a:ext cx="157163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Moral Panic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554594" y="1807476"/>
            <a:ext cx="2286016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Moral Clampdown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544144" y="2282794"/>
            <a:ext cx="178595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Moral Crusade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0" y="50379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Deviancy Amplification Spiral: Wilkins (1964)</a:t>
            </a:r>
            <a:endParaRPr lang="en-US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reeform: Shape 30"/>
          <p:cNvSpPr/>
          <p:nvPr/>
        </p:nvSpPr>
        <p:spPr>
          <a:xfrm>
            <a:off x="8043296" y="1143572"/>
            <a:ext cx="2418304" cy="1209152"/>
          </a:xfrm>
          <a:custGeom>
            <a:avLst/>
            <a:gdLst>
              <a:gd name="connsiteX0" fmla="*/ 0 w 2418304"/>
              <a:gd name="connsiteY0" fmla="*/ 201529 h 1209152"/>
              <a:gd name="connsiteX1" fmla="*/ 201529 w 2418304"/>
              <a:gd name="connsiteY1" fmla="*/ 0 h 1209152"/>
              <a:gd name="connsiteX2" fmla="*/ 2216775 w 2418304"/>
              <a:gd name="connsiteY2" fmla="*/ 0 h 1209152"/>
              <a:gd name="connsiteX3" fmla="*/ 2418304 w 2418304"/>
              <a:gd name="connsiteY3" fmla="*/ 201529 h 1209152"/>
              <a:gd name="connsiteX4" fmla="*/ 2418304 w 2418304"/>
              <a:gd name="connsiteY4" fmla="*/ 1007623 h 1209152"/>
              <a:gd name="connsiteX5" fmla="*/ 2216775 w 2418304"/>
              <a:gd name="connsiteY5" fmla="*/ 1209152 h 1209152"/>
              <a:gd name="connsiteX6" fmla="*/ 201529 w 2418304"/>
              <a:gd name="connsiteY6" fmla="*/ 1209152 h 1209152"/>
              <a:gd name="connsiteX7" fmla="*/ 0 w 2418304"/>
              <a:gd name="connsiteY7" fmla="*/ 1007623 h 1209152"/>
              <a:gd name="connsiteX8" fmla="*/ 0 w 2418304"/>
              <a:gd name="connsiteY8" fmla="*/ 201529 h 1209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18304" h="1209152">
                <a:moveTo>
                  <a:pt x="0" y="201529"/>
                </a:moveTo>
                <a:cubicBezTo>
                  <a:pt x="0" y="90228"/>
                  <a:pt x="90228" y="0"/>
                  <a:pt x="201529" y="0"/>
                </a:cubicBezTo>
                <a:lnTo>
                  <a:pt x="2216775" y="0"/>
                </a:lnTo>
                <a:cubicBezTo>
                  <a:pt x="2328076" y="0"/>
                  <a:pt x="2418304" y="90228"/>
                  <a:pt x="2418304" y="201529"/>
                </a:cubicBezTo>
                <a:lnTo>
                  <a:pt x="2418304" y="1007623"/>
                </a:lnTo>
                <a:cubicBezTo>
                  <a:pt x="2418304" y="1118924"/>
                  <a:pt x="2328076" y="1209152"/>
                  <a:pt x="2216775" y="1209152"/>
                </a:cubicBezTo>
                <a:lnTo>
                  <a:pt x="201529" y="1209152"/>
                </a:lnTo>
                <a:cubicBezTo>
                  <a:pt x="90228" y="1209152"/>
                  <a:pt x="0" y="1118924"/>
                  <a:pt x="0" y="1007623"/>
                </a:cubicBezTo>
                <a:lnTo>
                  <a:pt x="0" y="201529"/>
                </a:lnTo>
                <a:close/>
              </a:path>
            </a:pathLst>
          </a:cu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150466" tIns="150466" rIns="150466" bIns="150466" numCol="1" spcCol="1270" anchor="ctr" anchorCtr="0">
            <a:noAutofit/>
          </a:bodyPr>
          <a:lstStyle/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ea typeface="Times New Roman"/>
                <a:cs typeface="Times New Roman"/>
              </a:rPr>
              <a:t>Primary</a:t>
            </a:r>
          </a:p>
          <a:p>
            <a:pPr algn="ctr" defTabSz="1066800">
              <a:lnSpc>
                <a:spcPct val="90000"/>
              </a:lnSpc>
              <a:spcAft>
                <a:spcPct val="35000"/>
              </a:spcAft>
            </a:pPr>
            <a:r>
              <a:rPr lang="en-GB" sz="2400" b="1" dirty="0">
                <a:solidFill>
                  <a:srgbClr val="CCFFFF"/>
                </a:solidFill>
                <a:effectLst>
                  <a:outerShdw blurRad="50800" dist="50800" dir="5400000" algn="ctr" rotWithShape="0">
                    <a:schemeClr val="tx1"/>
                  </a:outerShdw>
                </a:effectLst>
                <a:latin typeface="Arial"/>
                <a:cs typeface="Times New Roman"/>
              </a:rPr>
              <a:t>Deviance</a:t>
            </a:r>
            <a:endParaRPr lang="en-GB" sz="2400" dirty="0">
              <a:solidFill>
                <a:srgbClr val="CCFFFF"/>
              </a:solidFill>
              <a:effectLst>
                <a:outerShdw blurRad="50800" dist="508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40610" y="3093959"/>
            <a:ext cx="29115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Media</a:t>
            </a:r>
          </a:p>
          <a:p>
            <a:pPr algn="ctr"/>
            <a:r>
              <a:rPr lang="en-GB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Interventions</a:t>
            </a:r>
            <a:endParaRPr lang="en-US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30000">
        <p:fade/>
      </p:transition>
    </mc:Choice>
    <mc:Fallback>
      <p:transition spd="med" advClick="0" advTm="3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" grpId="0"/>
    </p:bld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>
          <a:defRPr b="1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sz="2800" dirty="0" smtClean="0">
            <a:solidFill>
              <a:srgbClr val="000000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1880</TotalTime>
  <Words>69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MS Mincho</vt:lpstr>
      <vt:lpstr>Arial</vt:lpstr>
      <vt:lpstr>Calibri</vt:lpstr>
      <vt:lpstr>Times New Roman</vt:lpstr>
      <vt:lpstr>1_Custom Design</vt:lpstr>
      <vt:lpstr>Custom Design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and Deviance</dc:title>
  <dc:subject>PowerPoints</dc:subject>
  <dc:creator>Chris.Livesey</dc:creator>
  <cp:keywords>Sociology Central</cp:keywords>
  <dc:description>Selection of Hi-Impact PowerPoint slides designed for teachers.</dc:description>
  <cp:lastModifiedBy>chris livesey</cp:lastModifiedBy>
  <cp:revision>531</cp:revision>
  <dcterms:created xsi:type="dcterms:W3CDTF">2007-08-30T13:51:35Z</dcterms:created>
  <dcterms:modified xsi:type="dcterms:W3CDTF">2017-05-04T11:52:49Z</dcterms:modified>
  <cp:contentStatus>© www.sociology.org.uk 2007</cp:contentStatus>
</cp:coreProperties>
</file>