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3.xml" ContentType="application/vnd.openxmlformats-officedocument.presentationml.notesSlide+xml"/>
  <Override PartName="/ppt/activeX/activeX7.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5"/>
  </p:notesMasterIdLst>
  <p:sldIdLst>
    <p:sldId id="256" r:id="rId5"/>
    <p:sldId id="273" r:id="rId6"/>
    <p:sldId id="265" r:id="rId7"/>
    <p:sldId id="272" r:id="rId8"/>
    <p:sldId id="274" r:id="rId9"/>
    <p:sldId id="275" r:id="rId10"/>
    <p:sldId id="276" r:id="rId11"/>
    <p:sldId id="277" r:id="rId12"/>
    <p:sldId id="281" r:id="rId13"/>
    <p:sldId id="279" r:id="rId14"/>
    <p:sldId id="278" r:id="rId15"/>
    <p:sldId id="269" r:id="rId16"/>
    <p:sldId id="258" r:id="rId17"/>
    <p:sldId id="259" r:id="rId18"/>
    <p:sldId id="260" r:id="rId19"/>
    <p:sldId id="261" r:id="rId20"/>
    <p:sldId id="262" r:id="rId21"/>
    <p:sldId id="263" r:id="rId22"/>
    <p:sldId id="257" r:id="rId23"/>
    <p:sldId id="26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06" autoAdjust="0"/>
  </p:normalViewPr>
  <p:slideViewPr>
    <p:cSldViewPr>
      <p:cViewPr varScale="1">
        <p:scale>
          <a:sx n="74" d="100"/>
          <a:sy n="74" d="100"/>
        </p:scale>
        <p:origin x="164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1C0094-B886-4980-9D32-27D6CA676377}" type="datetimeFigureOut">
              <a:rPr lang="en-GB" smtClean="0"/>
              <a:t>15/11/2020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ABA78A-D96B-422D-8F1A-4EA58B2C9FF2}" type="slidenum">
              <a:rPr lang="en-GB" smtClean="0"/>
              <a:t>‹#›</a:t>
            </a:fld>
            <a:endParaRPr lang="en-GB"/>
          </a:p>
        </p:txBody>
      </p:sp>
    </p:spTree>
    <p:extLst>
      <p:ext uri="{BB962C8B-B14F-4D97-AF65-F5344CB8AC3E}">
        <p14:creationId xmlns:p14="http://schemas.microsoft.com/office/powerpoint/2010/main" val="294462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Copyright Adam Godwin (2017)</a:t>
            </a:r>
          </a:p>
          <a:p>
            <a:endParaRPr lang="en-GB" dirty="0"/>
          </a:p>
        </p:txBody>
      </p:sp>
      <p:sp>
        <p:nvSpPr>
          <p:cNvPr id="4" name="Slide Number Placeholder 3"/>
          <p:cNvSpPr>
            <a:spLocks noGrp="1"/>
          </p:cNvSpPr>
          <p:nvPr>
            <p:ph type="sldNum" sz="quarter" idx="10"/>
          </p:nvPr>
        </p:nvSpPr>
        <p:spPr/>
        <p:txBody>
          <a:bodyPr/>
          <a:lstStyle/>
          <a:p>
            <a:fld id="{E3ABA78A-D96B-422D-8F1A-4EA58B2C9FF2}" type="slidenum">
              <a:rPr lang="en-GB" smtClean="0"/>
              <a:t>1</a:t>
            </a:fld>
            <a:endParaRPr lang="en-GB"/>
          </a:p>
        </p:txBody>
      </p:sp>
    </p:spTree>
    <p:extLst>
      <p:ext uri="{BB962C8B-B14F-4D97-AF65-F5344CB8AC3E}">
        <p14:creationId xmlns:p14="http://schemas.microsoft.com/office/powerpoint/2010/main" val="317314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Copyright Adam Godwin (2017)</a:t>
            </a:r>
          </a:p>
          <a:p>
            <a:endParaRPr lang="en-GB" dirty="0"/>
          </a:p>
        </p:txBody>
      </p:sp>
      <p:sp>
        <p:nvSpPr>
          <p:cNvPr id="4" name="Slide Number Placeholder 3"/>
          <p:cNvSpPr>
            <a:spLocks noGrp="1"/>
          </p:cNvSpPr>
          <p:nvPr>
            <p:ph type="sldNum" sz="quarter" idx="10"/>
          </p:nvPr>
        </p:nvSpPr>
        <p:spPr/>
        <p:txBody>
          <a:bodyPr/>
          <a:lstStyle/>
          <a:p>
            <a:fld id="{E3ABA78A-D96B-422D-8F1A-4EA58B2C9FF2}" type="slidenum">
              <a:rPr lang="en-GB" smtClean="0"/>
              <a:t>19</a:t>
            </a:fld>
            <a:endParaRPr lang="en-GB"/>
          </a:p>
        </p:txBody>
      </p:sp>
    </p:spTree>
    <p:extLst>
      <p:ext uri="{BB962C8B-B14F-4D97-AF65-F5344CB8AC3E}">
        <p14:creationId xmlns:p14="http://schemas.microsoft.com/office/powerpoint/2010/main" val="2174601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latin typeface="Times New Roman" panose="02020603050405020304" pitchFamily="18" charset="0"/>
                <a:cs typeface="Times New Roman" panose="02020603050405020304" pitchFamily="18" charset="0"/>
              </a:rPr>
              <a:t>Copyright Adam Godwin (2017)</a:t>
            </a:r>
            <a:endParaRPr lang="en-GB" dirty="0"/>
          </a:p>
        </p:txBody>
      </p:sp>
      <p:sp>
        <p:nvSpPr>
          <p:cNvPr id="4" name="Slide Number Placeholder 3"/>
          <p:cNvSpPr>
            <a:spLocks noGrp="1"/>
          </p:cNvSpPr>
          <p:nvPr>
            <p:ph type="sldNum" sz="quarter" idx="10"/>
          </p:nvPr>
        </p:nvSpPr>
        <p:spPr/>
        <p:txBody>
          <a:bodyPr/>
          <a:lstStyle/>
          <a:p>
            <a:fld id="{E3ABA78A-D96B-422D-8F1A-4EA58B2C9FF2}" type="slidenum">
              <a:rPr lang="en-GB" smtClean="0"/>
              <a:t>20</a:t>
            </a:fld>
            <a:endParaRPr lang="en-GB"/>
          </a:p>
        </p:txBody>
      </p:sp>
    </p:spTree>
    <p:extLst>
      <p:ext uri="{BB962C8B-B14F-4D97-AF65-F5344CB8AC3E}">
        <p14:creationId xmlns:p14="http://schemas.microsoft.com/office/powerpoint/2010/main" val="3734818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a list of questions…</a:t>
            </a:r>
            <a:br>
              <a:rPr lang="en-GB" dirty="0"/>
            </a:br>
            <a:r>
              <a:rPr lang="en-GB" dirty="0"/>
              <a:t>Create</a:t>
            </a:r>
            <a:r>
              <a:rPr lang="en-GB" baseline="0" dirty="0"/>
              <a:t> a list…</a:t>
            </a:r>
            <a:br>
              <a:rPr lang="en-GB" baseline="0" dirty="0"/>
            </a:br>
            <a:endParaRPr lang="en-GB" dirty="0"/>
          </a:p>
        </p:txBody>
      </p:sp>
      <p:sp>
        <p:nvSpPr>
          <p:cNvPr id="4" name="Slide Number Placeholder 3"/>
          <p:cNvSpPr>
            <a:spLocks noGrp="1"/>
          </p:cNvSpPr>
          <p:nvPr>
            <p:ph type="sldNum" sz="quarter" idx="10"/>
          </p:nvPr>
        </p:nvSpPr>
        <p:spPr/>
        <p:txBody>
          <a:bodyPr/>
          <a:lstStyle/>
          <a:p>
            <a:fld id="{E3ABA78A-D96B-422D-8F1A-4EA58B2C9FF2}" type="slidenum">
              <a:rPr lang="en-GB" smtClean="0"/>
              <a:t>3</a:t>
            </a:fld>
            <a:endParaRPr lang="en-GB"/>
          </a:p>
        </p:txBody>
      </p:sp>
    </p:spTree>
    <p:extLst>
      <p:ext uri="{BB962C8B-B14F-4D97-AF65-F5344CB8AC3E}">
        <p14:creationId xmlns:p14="http://schemas.microsoft.com/office/powerpoint/2010/main" val="1625295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be verbal,</a:t>
            </a:r>
            <a:r>
              <a:rPr lang="en-GB" baseline="0" dirty="0"/>
              <a:t> post-it or personal whiteboard based in feedback method.</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10</a:t>
            </a:fld>
            <a:endParaRPr lang="en-GB"/>
          </a:p>
        </p:txBody>
      </p:sp>
    </p:spTree>
    <p:extLst>
      <p:ext uri="{BB962C8B-B14F-4D97-AF65-F5344CB8AC3E}">
        <p14:creationId xmlns:p14="http://schemas.microsoft.com/office/powerpoint/2010/main" val="243888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Use</a:t>
            </a:r>
            <a:r>
              <a:rPr lang="en-GB" baseline="0" dirty="0"/>
              <a:t> questioning and emphasise the need for students to justify their reasons and use sensible arguments. “What is wrong with the other position in your view?”, “Why did you choose to stand where you’re standing?”, “Why do you think people disagree so much about this question?” are examples of useful questions for this exercise.</a:t>
            </a:r>
            <a:br>
              <a:rPr lang="en-GB" baseline="0" dirty="0"/>
            </a:br>
            <a:r>
              <a:rPr lang="en-GB" baseline="0" dirty="0"/>
              <a:t>It is best to encourage students to pick a side rather than float in the middle: but it can also be fun to allow students to change side as the debate progresses, so that </a:t>
            </a:r>
            <a:r>
              <a:rPr lang="en-GB" baseline="0" dirty="0" err="1"/>
              <a:t>sutdents</a:t>
            </a:r>
            <a:r>
              <a:rPr lang="en-GB" baseline="0" dirty="0"/>
              <a:t> can try to persuade one another to move.</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13</a:t>
            </a:fld>
            <a:endParaRPr lang="en-GB"/>
          </a:p>
        </p:txBody>
      </p:sp>
    </p:spTree>
    <p:extLst>
      <p:ext uri="{BB962C8B-B14F-4D97-AF65-F5344CB8AC3E}">
        <p14:creationId xmlns:p14="http://schemas.microsoft.com/office/powerpoint/2010/main" val="390328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Use</a:t>
            </a:r>
            <a:r>
              <a:rPr lang="en-GB" baseline="0" dirty="0"/>
              <a:t> questioning and emphasise the need for students to justify their reasons and use sensible arguments. “What is wrong with the other position in your view?”, “Why did you choose to stand where you’re standing?”, “Why do you think people disagree so much about this question?” are examples of useful questions for this exercise.</a:t>
            </a:r>
            <a:br>
              <a:rPr lang="en-GB" baseline="0" dirty="0"/>
            </a:br>
            <a:r>
              <a:rPr lang="en-GB" baseline="0" dirty="0"/>
              <a:t>It is best to encourage students to pick a side rather than float in the middle: but it can also be fun to allow students to change side as the debate progresses, so that </a:t>
            </a:r>
            <a:r>
              <a:rPr lang="en-GB" baseline="0" dirty="0" err="1"/>
              <a:t>sutdents</a:t>
            </a:r>
            <a:r>
              <a:rPr lang="en-GB" baseline="0" dirty="0"/>
              <a:t> can try to persuade one another to move.</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14</a:t>
            </a:fld>
            <a:endParaRPr lang="en-GB"/>
          </a:p>
        </p:txBody>
      </p:sp>
    </p:spTree>
    <p:extLst>
      <p:ext uri="{BB962C8B-B14F-4D97-AF65-F5344CB8AC3E}">
        <p14:creationId xmlns:p14="http://schemas.microsoft.com/office/powerpoint/2010/main" val="390328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Use</a:t>
            </a:r>
            <a:r>
              <a:rPr lang="en-GB" baseline="0" dirty="0"/>
              <a:t> questioning and emphasise the need for students to justify their reasons and use sensible arguments. “What is wrong with the other position in your view?”, “Why did you choose to stand where you’re standing?”, “Why do you think people disagree so much about this question?” are examples of useful questions for this exercise.</a:t>
            </a:r>
            <a:br>
              <a:rPr lang="en-GB" baseline="0" dirty="0"/>
            </a:br>
            <a:r>
              <a:rPr lang="en-GB" baseline="0" dirty="0"/>
              <a:t>It is best to encourage students to pick a side rather than float in the middle: but it can also be fun to allow students to change side as the debate progresses, so that </a:t>
            </a:r>
            <a:r>
              <a:rPr lang="en-GB" baseline="0" dirty="0" err="1"/>
              <a:t>sutdents</a:t>
            </a:r>
            <a:r>
              <a:rPr lang="en-GB" baseline="0" dirty="0"/>
              <a:t> can try to persuade one another to move.</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15</a:t>
            </a:fld>
            <a:endParaRPr lang="en-GB"/>
          </a:p>
        </p:txBody>
      </p:sp>
    </p:spTree>
    <p:extLst>
      <p:ext uri="{BB962C8B-B14F-4D97-AF65-F5344CB8AC3E}">
        <p14:creationId xmlns:p14="http://schemas.microsoft.com/office/powerpoint/2010/main" val="390328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Use</a:t>
            </a:r>
            <a:r>
              <a:rPr lang="en-GB" baseline="0" dirty="0"/>
              <a:t> questioning and emphasise the need for students to justify their reasons and use sensible arguments. “What is wrong with the other position in your view?”, “Why did you choose to stand where you’re standing?”, “Why do you think people disagree so much about this question?” are examples of useful questions for this exercise.</a:t>
            </a:r>
            <a:br>
              <a:rPr lang="en-GB" baseline="0" dirty="0"/>
            </a:br>
            <a:r>
              <a:rPr lang="en-GB" baseline="0" dirty="0"/>
              <a:t>It is best to encourage students to pick a side rather than float in the middle: but it can also be fun to allow students to change side as the debate progresses, so that </a:t>
            </a:r>
            <a:r>
              <a:rPr lang="en-GB" baseline="0" dirty="0" err="1"/>
              <a:t>sutdents</a:t>
            </a:r>
            <a:r>
              <a:rPr lang="en-GB" baseline="0" dirty="0"/>
              <a:t> can try to persuade one another to move.</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16</a:t>
            </a:fld>
            <a:endParaRPr lang="en-GB"/>
          </a:p>
        </p:txBody>
      </p:sp>
    </p:spTree>
    <p:extLst>
      <p:ext uri="{BB962C8B-B14F-4D97-AF65-F5344CB8AC3E}">
        <p14:creationId xmlns:p14="http://schemas.microsoft.com/office/powerpoint/2010/main" val="390328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Use</a:t>
            </a:r>
            <a:r>
              <a:rPr lang="en-GB" baseline="0" dirty="0"/>
              <a:t> questioning and emphasise the need for students to justify their reasons and use sensible arguments. “What is wrong with the other position in your view?”, “Why did you choose to stand where you’re standing?”, “Why do you think people disagree so much about this question?” are examples of useful questions for this exercise.</a:t>
            </a:r>
            <a:br>
              <a:rPr lang="en-GB" baseline="0" dirty="0"/>
            </a:br>
            <a:r>
              <a:rPr lang="en-GB" baseline="0" dirty="0"/>
              <a:t>It is best to encourage students to pick a side rather than float in the middle: but it can also be fun to allow students to change side as the debate progresses, so that </a:t>
            </a:r>
            <a:r>
              <a:rPr lang="en-GB" baseline="0" dirty="0" err="1"/>
              <a:t>sutdents</a:t>
            </a:r>
            <a:r>
              <a:rPr lang="en-GB" baseline="0" dirty="0"/>
              <a:t> can try to persuade one another to move.</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17</a:t>
            </a:fld>
            <a:endParaRPr lang="en-GB"/>
          </a:p>
        </p:txBody>
      </p:sp>
    </p:spTree>
    <p:extLst>
      <p:ext uri="{BB962C8B-B14F-4D97-AF65-F5344CB8AC3E}">
        <p14:creationId xmlns:p14="http://schemas.microsoft.com/office/powerpoint/2010/main" val="390328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Use</a:t>
            </a:r>
            <a:r>
              <a:rPr lang="en-GB" baseline="0" dirty="0"/>
              <a:t> questioning and emphasise the need for students to justify their reasons and use sensible arguments. “What is wrong with the other position in your view?”, “Why did you choose to stand where you’re standing?”, “Why do you think people disagree so much about this question?” are examples of useful questions for this exercise.</a:t>
            </a:r>
            <a:br>
              <a:rPr lang="en-GB" baseline="0" dirty="0"/>
            </a:br>
            <a:r>
              <a:rPr lang="en-GB" baseline="0" dirty="0"/>
              <a:t>It is best to encourage students to pick a side rather than float in the middle: but it can also be fun to allow students to change side as the debate progresses, so that </a:t>
            </a:r>
            <a:r>
              <a:rPr lang="en-GB" baseline="0" dirty="0" err="1"/>
              <a:t>sutdents</a:t>
            </a:r>
            <a:r>
              <a:rPr lang="en-GB" baseline="0" dirty="0"/>
              <a:t> can try to persuade one another to move.</a:t>
            </a:r>
            <a:endParaRPr lang="en-GB" dirty="0"/>
          </a:p>
        </p:txBody>
      </p:sp>
      <p:sp>
        <p:nvSpPr>
          <p:cNvPr id="4" name="Slide Number Placeholder 3"/>
          <p:cNvSpPr>
            <a:spLocks noGrp="1"/>
          </p:cNvSpPr>
          <p:nvPr>
            <p:ph type="sldNum" sz="quarter" idx="10"/>
          </p:nvPr>
        </p:nvSpPr>
        <p:spPr/>
        <p:txBody>
          <a:bodyPr/>
          <a:lstStyle/>
          <a:p>
            <a:fld id="{2C579549-E05B-45BE-988E-60C38ED8BBF4}" type="slidenum">
              <a:rPr lang="en-GB" smtClean="0"/>
              <a:t>18</a:t>
            </a:fld>
            <a:endParaRPr lang="en-GB"/>
          </a:p>
        </p:txBody>
      </p:sp>
    </p:spTree>
    <p:extLst>
      <p:ext uri="{BB962C8B-B14F-4D97-AF65-F5344CB8AC3E}">
        <p14:creationId xmlns:p14="http://schemas.microsoft.com/office/powerpoint/2010/main" val="390328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352298-2608-4DFA-9C7D-F2C6B072292B}" type="datetimeFigureOut">
              <a:rPr lang="en-GB" smtClean="0"/>
              <a:t>15/11/2020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283528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352298-2608-4DFA-9C7D-F2C6B072292B}" type="datetimeFigureOut">
              <a:rPr lang="en-GB" smtClean="0"/>
              <a:t>15/11/2020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2654402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352298-2608-4DFA-9C7D-F2C6B072292B}" type="datetimeFigureOut">
              <a:rPr lang="en-GB" smtClean="0"/>
              <a:t>15/11/2020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1095528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79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5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305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31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942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726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924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27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352298-2608-4DFA-9C7D-F2C6B072292B}" type="datetimeFigureOut">
              <a:rPr lang="en-GB" smtClean="0"/>
              <a:t>15/11/2020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3434376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660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71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0337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75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745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304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706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259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81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10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352298-2608-4DFA-9C7D-F2C6B072292B}" type="datetimeFigureOut">
              <a:rPr lang="en-GB" smtClean="0"/>
              <a:t>15/11/2020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2577669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31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099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590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673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729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924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457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808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0059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2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352298-2608-4DFA-9C7D-F2C6B072292B}" type="datetimeFigureOut">
              <a:rPr lang="en-GB" smtClean="0"/>
              <a:t>15/11/2020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40584452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5538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492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26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748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57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352298-2608-4DFA-9C7D-F2C6B072292B}" type="datetimeFigureOut">
              <a:rPr lang="en-GB" smtClean="0"/>
              <a:t>15/11/2020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408677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352298-2608-4DFA-9C7D-F2C6B072292B}" type="datetimeFigureOut">
              <a:rPr lang="en-GB" smtClean="0"/>
              <a:t>15/11/2020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369531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352298-2608-4DFA-9C7D-F2C6B072292B}" type="datetimeFigureOut">
              <a:rPr lang="en-GB" smtClean="0"/>
              <a:t>15/11/2020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13953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52298-2608-4DFA-9C7D-F2C6B072292B}" type="datetimeFigureOut">
              <a:rPr lang="en-GB" smtClean="0"/>
              <a:t>15/11/2020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295680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52298-2608-4DFA-9C7D-F2C6B072292B}" type="datetimeFigureOut">
              <a:rPr lang="en-GB" smtClean="0"/>
              <a:t>15/11/2020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008771-402D-42A0-B25F-CC2E3D9F88AC}" type="slidenum">
              <a:rPr lang="en-GB" smtClean="0"/>
              <a:t>‹#›</a:t>
            </a:fld>
            <a:endParaRPr lang="en-GB"/>
          </a:p>
        </p:txBody>
      </p:sp>
    </p:spTree>
    <p:extLst>
      <p:ext uri="{BB962C8B-B14F-4D97-AF65-F5344CB8AC3E}">
        <p14:creationId xmlns:p14="http://schemas.microsoft.com/office/powerpoint/2010/main" val="1649606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52298-2608-4DFA-9C7D-F2C6B072292B}" type="datetimeFigureOut">
              <a:rPr lang="en-GB" smtClean="0"/>
              <a:t>15/11/2020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08771-402D-42A0-B25F-CC2E3D9F88AC}" type="slidenum">
              <a:rPr lang="en-GB" smtClean="0"/>
              <a:t>‹#›</a:t>
            </a:fld>
            <a:endParaRPr lang="en-GB"/>
          </a:p>
        </p:txBody>
      </p:sp>
    </p:spTree>
    <p:extLst>
      <p:ext uri="{BB962C8B-B14F-4D97-AF65-F5344CB8AC3E}">
        <p14:creationId xmlns:p14="http://schemas.microsoft.com/office/powerpoint/2010/main" val="1630743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799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1439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11/15/2020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391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control" Target="../activeX/activeX6.xml"/><Relationship Id="rId1" Type="http://schemas.openxmlformats.org/officeDocument/2006/relationships/vmlDrawing" Target="../drawings/vmlDrawing6.v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40.xml"/><Relationship Id="rId7" Type="http://schemas.openxmlformats.org/officeDocument/2006/relationships/image" Target="../media/image5.gif"/><Relationship Id="rId12" Type="http://schemas.openxmlformats.org/officeDocument/2006/relationships/image" Target="../media/image16.png"/><Relationship Id="rId2" Type="http://schemas.openxmlformats.org/officeDocument/2006/relationships/control" Target="../activeX/activeX7.xml"/><Relationship Id="rId1" Type="http://schemas.openxmlformats.org/officeDocument/2006/relationships/vmlDrawing" Target="../drawings/vmlDrawing7.vml"/><Relationship Id="rId6" Type="http://schemas.openxmlformats.org/officeDocument/2006/relationships/image" Target="../media/image18.gif"/><Relationship Id="rId11" Type="http://schemas.openxmlformats.org/officeDocument/2006/relationships/image" Target="../media/image20.gif"/><Relationship Id="rId5" Type="http://schemas.openxmlformats.org/officeDocument/2006/relationships/image" Target="../media/image17.gif"/><Relationship Id="rId10" Type="http://schemas.microsoft.com/office/2007/relationships/hdphoto" Target="../media/hdphoto1.wdp"/><Relationship Id="rId4" Type="http://schemas.openxmlformats.org/officeDocument/2006/relationships/image" Target="../media/image10.gif"/><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41.gif"/><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42.gif"/><Relationship Id="rId4" Type="http://schemas.openxmlformats.org/officeDocument/2006/relationships/image" Target="../media/image41.gif"/></Relationships>
</file>

<file path=ppt/slides/_rels/slide1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40.jpeg"/><Relationship Id="rId7" Type="http://schemas.openxmlformats.org/officeDocument/2006/relationships/image" Target="../media/image4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41.gif"/><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42.gif"/><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40.jpeg"/><Relationship Id="rId7" Type="http://schemas.openxmlformats.org/officeDocument/2006/relationships/image" Target="../media/image4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gif"/><Relationship Id="rId5" Type="http://schemas.openxmlformats.org/officeDocument/2006/relationships/image" Target="../media/image46.gif"/><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hyperlink" Target="https://www.tes.com/resources/search/?q=godwin86%20sociology%20gcs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gif"/><Relationship Id="rId7"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5.gi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16.png"/><Relationship Id="rId4" Type="http://schemas.openxmlformats.org/officeDocument/2006/relationships/image" Target="../media/image10.gif"/><Relationship Id="rId9" Type="http://schemas.openxmlformats.org/officeDocument/2006/relationships/image" Target="../media/image20.gi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image" Target="../media/image22.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4.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8.xml"/><Relationship Id="rId7" Type="http://schemas.openxmlformats.org/officeDocument/2006/relationships/image" Target="../media/image1.gi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26.gif"/><Relationship Id="rId5" Type="http://schemas.openxmlformats.org/officeDocument/2006/relationships/image" Target="../media/image10.gif"/><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29.png"/><Relationship Id="rId5" Type="http://schemas.openxmlformats.org/officeDocument/2006/relationships/image" Target="../media/image31.gif"/><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185" y="2324906"/>
            <a:ext cx="699753" cy="600038"/>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 y="982460"/>
            <a:ext cx="699753" cy="6000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492224"/>
            <a:ext cx="1905000" cy="1905000"/>
          </a:xfrm>
          <a:prstGeom prst="rect">
            <a:avLst/>
          </a:prstGeom>
        </p:spPr>
      </p:pic>
      <p:sp>
        <p:nvSpPr>
          <p:cNvPr id="5" name="TextBox 4"/>
          <p:cNvSpPr txBox="1"/>
          <p:nvPr/>
        </p:nvSpPr>
        <p:spPr>
          <a:xfrm>
            <a:off x="1583160" y="0"/>
            <a:ext cx="1403648" cy="307777"/>
          </a:xfrm>
          <a:prstGeom prst="rect">
            <a:avLst/>
          </a:prstGeom>
          <a:noFill/>
        </p:spPr>
        <p:txBody>
          <a:bodyPr wrap="square" rtlCol="0">
            <a:spAutoFit/>
          </a:bodyPr>
          <a:lstStyle/>
          <a:p>
            <a:r>
              <a:rPr lang="en-GB" sz="1400" dirty="0">
                <a:latin typeface="Times New Roman" panose="02020603050405020304" pitchFamily="18" charset="0"/>
                <a:cs typeface="Times New Roman" panose="02020603050405020304" pitchFamily="18" charset="0"/>
              </a:rPr>
              <a:t>Designed for</a:t>
            </a:r>
          </a:p>
        </p:txBody>
      </p:sp>
      <p:sp>
        <p:nvSpPr>
          <p:cNvPr id="6" name="TextBox 5"/>
          <p:cNvSpPr txBox="1"/>
          <p:nvPr/>
        </p:nvSpPr>
        <p:spPr>
          <a:xfrm>
            <a:off x="3346848" y="44777"/>
            <a:ext cx="4609528" cy="830997"/>
          </a:xfrm>
          <a:prstGeom prst="rect">
            <a:avLst/>
          </a:prstGeom>
          <a:noFill/>
        </p:spPr>
        <p:txBody>
          <a:bodyPr wrap="square" rtlCol="0">
            <a:spAutoFit/>
          </a:bodyPr>
          <a:lstStyle/>
          <a:p>
            <a:r>
              <a:rPr lang="en-GB" sz="4800" b="1" dirty="0">
                <a:latin typeface="Times New Roman" panose="02020603050405020304" pitchFamily="18" charset="0"/>
                <a:cs typeface="Times New Roman" panose="02020603050405020304" pitchFamily="18" charset="0"/>
              </a:rPr>
              <a:t>Sociology</a:t>
            </a:r>
            <a:r>
              <a:rPr lang="en-GB" sz="4800" dirty="0">
                <a:latin typeface="Times New Roman" panose="02020603050405020304" pitchFamily="18" charset="0"/>
                <a:cs typeface="Times New Roman" panose="02020603050405020304" pitchFamily="18" charset="0"/>
              </a:rPr>
              <a:t> (8192)</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982460"/>
            <a:ext cx="3011532" cy="1987611"/>
          </a:xfrm>
          <a:prstGeom prst="rect">
            <a:avLst/>
          </a:prstGeom>
          <a:ln>
            <a:noFill/>
          </a:ln>
          <a:effectLst>
            <a:softEdge rad="112500"/>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8344" y="1055698"/>
            <a:ext cx="1325075" cy="198761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627" y="116632"/>
            <a:ext cx="696372" cy="69637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6068" y="116632"/>
            <a:ext cx="696372" cy="696372"/>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5540" y="982462"/>
            <a:ext cx="699753" cy="600038"/>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1552" y="836712"/>
            <a:ext cx="1564464" cy="2133359"/>
          </a:xfrm>
          <a:prstGeom prst="rect">
            <a:avLst/>
          </a:prstGeom>
          <a:ln>
            <a:noFill/>
          </a:ln>
          <a:effectLst>
            <a:softEdge rad="112500"/>
          </a:effectLst>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700" y="982460"/>
            <a:ext cx="2650148" cy="1987611"/>
          </a:xfrm>
          <a:prstGeom prst="rect">
            <a:avLst/>
          </a:prstGeom>
          <a:ln>
            <a:noFill/>
          </a:ln>
          <a:effectLst>
            <a:softEdge rad="112500"/>
          </a:effectLst>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064" y="6453336"/>
            <a:ext cx="1758736" cy="439684"/>
          </a:xfrm>
          <a:prstGeom prst="rect">
            <a:avLst/>
          </a:prstGeom>
        </p:spPr>
      </p:pic>
      <p:sp>
        <p:nvSpPr>
          <p:cNvPr id="28" name="Rounded Rectangle 27"/>
          <p:cNvSpPr/>
          <p:nvPr/>
        </p:nvSpPr>
        <p:spPr>
          <a:xfrm>
            <a:off x="107504" y="3043309"/>
            <a:ext cx="8885915" cy="3338019"/>
          </a:xfrm>
          <a:prstGeom prst="round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lstStyle/>
          <a:p>
            <a:r>
              <a:rPr lang="en-GB" sz="1600" b="1" dirty="0">
                <a:latin typeface="Times New Roman" panose="02020603050405020304" pitchFamily="18" charset="0"/>
                <a:cs typeface="Times New Roman" panose="02020603050405020304" pitchFamily="18" charset="0"/>
              </a:rPr>
              <a:t>Specification contents covered in this learning session: </a:t>
            </a:r>
            <a:br>
              <a:rPr lang="en-GB" sz="1600" b="1" dirty="0">
                <a:latin typeface="Times New Roman" panose="02020603050405020304" pitchFamily="18" charset="0"/>
                <a:cs typeface="Times New Roman" panose="02020603050405020304" pitchFamily="18" charset="0"/>
              </a:rPr>
            </a:br>
            <a:br>
              <a:rPr lang="en-GB" sz="1600" b="1" dirty="0">
                <a:latin typeface="Times New Roman" panose="02020603050405020304" pitchFamily="18" charset="0"/>
                <a:cs typeface="Times New Roman" panose="02020603050405020304" pitchFamily="18" charset="0"/>
              </a:rPr>
            </a:br>
            <a:r>
              <a:rPr lang="en-GB" sz="1600" b="1" dirty="0">
                <a:latin typeface="Times New Roman" panose="02020603050405020304" pitchFamily="18" charset="0"/>
                <a:cs typeface="Times New Roman" panose="02020603050405020304" pitchFamily="18" charset="0"/>
              </a:rPr>
              <a:t>Functions of Families</a:t>
            </a:r>
          </a:p>
          <a:p>
            <a:br>
              <a:rPr lang="en-GB" sz="1600" dirty="0">
                <a:latin typeface="Times New Roman" panose="02020603050405020304" pitchFamily="18" charset="0"/>
                <a:cs typeface="Times New Roman" panose="02020603050405020304" pitchFamily="18" charset="0"/>
              </a:rPr>
            </a:br>
            <a:r>
              <a:rPr lang="en-GB" sz="1400" b="1" dirty="0">
                <a:latin typeface="Times New Roman" panose="02020603050405020304" pitchFamily="18" charset="0"/>
                <a:cs typeface="Times New Roman" panose="02020603050405020304" pitchFamily="18" charset="0"/>
              </a:rPr>
              <a:t>Content </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Differing views of the functions of families. </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Parsons functionalist perspective on primary socialisation and the stabilisation of adult personalities. </a:t>
            </a:r>
          </a:p>
          <a:p>
            <a:pPr marL="285750" indent="-285750">
              <a:buFont typeface="Arial" panose="020B0604020202020204" pitchFamily="34" charset="0"/>
              <a:buChar char="•"/>
            </a:pPr>
            <a:endParaRPr lang="en-GB" sz="1400" dirty="0">
              <a:latin typeface="Times New Roman" panose="02020603050405020304" pitchFamily="18" charset="0"/>
              <a:cs typeface="Times New Roman" panose="02020603050405020304" pitchFamily="18" charset="0"/>
            </a:endParaRPr>
          </a:p>
          <a:p>
            <a:r>
              <a:rPr lang="en-GB" sz="1400" b="1" dirty="0">
                <a:latin typeface="Times New Roman" panose="02020603050405020304" pitchFamily="18" charset="0"/>
                <a:cs typeface="Times New Roman" panose="02020603050405020304" pitchFamily="18" charset="0"/>
              </a:rPr>
              <a:t>Additional information </a:t>
            </a:r>
          </a:p>
          <a:p>
            <a:pPr marL="285750"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Students should be able to: </a:t>
            </a:r>
          </a:p>
          <a:p>
            <a:pPr marL="742950" lvl="1"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Identify, describe and explain the functions of families (sexual, reproductive, economic and educational) </a:t>
            </a:r>
          </a:p>
          <a:p>
            <a:pPr marL="742950" lvl="1" indent="-285750">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Describe, compare and contrast a variety of sociological perspectives on the functions of families (functionalist, feminist and Marxist).</a:t>
            </a:r>
          </a:p>
        </p:txBody>
      </p:sp>
      <p:sp>
        <p:nvSpPr>
          <p:cNvPr id="32" name="TextBox 31"/>
          <p:cNvSpPr txBox="1"/>
          <p:nvPr/>
        </p:nvSpPr>
        <p:spPr>
          <a:xfrm>
            <a:off x="6889292" y="6581001"/>
            <a:ext cx="2232248" cy="276999"/>
          </a:xfrm>
          <a:prstGeom prst="rect">
            <a:avLst/>
          </a:prstGeom>
          <a:noFill/>
        </p:spPr>
        <p:txBody>
          <a:bodyPr wrap="square" rtlCol="0">
            <a:spAutoFit/>
          </a:bodyPr>
          <a:lstStyle/>
          <a:p>
            <a:r>
              <a:rPr lang="en-GB" sz="1200" dirty="0">
                <a:latin typeface="Times New Roman" panose="02020603050405020304" pitchFamily="18" charset="0"/>
                <a:cs typeface="Times New Roman" panose="02020603050405020304" pitchFamily="18" charset="0"/>
              </a:rPr>
              <a:t>Copyright Adam Godwin (2017)</a:t>
            </a:r>
          </a:p>
        </p:txBody>
      </p:sp>
    </p:spTree>
    <p:extLst>
      <p:ext uri="{BB962C8B-B14F-4D97-AF65-F5344CB8AC3E}">
        <p14:creationId xmlns:p14="http://schemas.microsoft.com/office/powerpoint/2010/main" val="20181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27"/>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ttp://img.photobucket.com/albums/v391/PCthug/Lighting%20set%20ups/3x3.jpg"/>
          <p:cNvPicPr>
            <a:picLocks noChangeAspect="1" noChangeArrowheads="1"/>
          </p:cNvPicPr>
          <p:nvPr/>
        </p:nvPicPr>
        <p:blipFill>
          <a:blip r:embed="rId5" cstate="print"/>
          <a:srcRect/>
          <a:stretch>
            <a:fillRect/>
          </a:stretch>
        </p:blipFill>
        <p:spPr bwMode="auto">
          <a:xfrm>
            <a:off x="-133408" y="-86939"/>
            <a:ext cx="9277408" cy="7421926"/>
          </a:xfrm>
          <a:prstGeom prst="rect">
            <a:avLst/>
          </a:prstGeom>
          <a:noFill/>
        </p:spPr>
      </p:pic>
      <p:pic>
        <p:nvPicPr>
          <p:cNvPr id="22" name="Picture 2" descr="http://blogs.independent.co.uk/wp-content/uploads/2012/12/note-4.jpg"/>
          <p:cNvPicPr>
            <a:picLocks noChangeAspect="1" noChangeArrowheads="1"/>
          </p:cNvPicPr>
          <p:nvPr/>
        </p:nvPicPr>
        <p:blipFill>
          <a:blip r:embed="rId6" cstate="print"/>
          <a:srcRect/>
          <a:stretch>
            <a:fillRect/>
          </a:stretch>
        </p:blipFill>
        <p:spPr bwMode="auto">
          <a:xfrm>
            <a:off x="8056172" y="-90970"/>
            <a:ext cx="1045419" cy="904182"/>
          </a:xfrm>
          <a:prstGeom prst="rect">
            <a:avLst/>
          </a:prstGeom>
          <a:noFill/>
        </p:spPr>
      </p:pic>
      <p:sp>
        <p:nvSpPr>
          <p:cNvPr id="15" name="TextBox 14"/>
          <p:cNvSpPr txBox="1"/>
          <p:nvPr/>
        </p:nvSpPr>
        <p:spPr>
          <a:xfrm>
            <a:off x="163148" y="362273"/>
            <a:ext cx="2428892" cy="1815882"/>
          </a:xfrm>
          <a:prstGeom prst="rect">
            <a:avLst/>
          </a:prstGeom>
          <a:noFill/>
        </p:spPr>
        <p:txBody>
          <a:bodyPr wrap="square" rtlCol="0">
            <a:spAutoFit/>
          </a:bodyPr>
          <a:lstStyle/>
          <a:p>
            <a:pPr algn="ctr"/>
            <a:r>
              <a:rPr lang="en-GB" sz="2800" dirty="0">
                <a:solidFill>
                  <a:srgbClr val="0070C0"/>
                </a:solidFill>
                <a:latin typeface="Comic Sans MS" panose="030F0702030302020204" pitchFamily="66" charset="0"/>
              </a:rPr>
              <a:t>Two things I would like to know more about...</a:t>
            </a:r>
          </a:p>
        </p:txBody>
      </p:sp>
      <p:sp>
        <p:nvSpPr>
          <p:cNvPr id="16" name="TextBox 15"/>
          <p:cNvSpPr txBox="1"/>
          <p:nvPr/>
        </p:nvSpPr>
        <p:spPr>
          <a:xfrm>
            <a:off x="6247564" y="532998"/>
            <a:ext cx="2428892" cy="1815882"/>
          </a:xfrm>
          <a:prstGeom prst="rect">
            <a:avLst/>
          </a:prstGeom>
          <a:noFill/>
        </p:spPr>
        <p:txBody>
          <a:bodyPr wrap="square" rtlCol="0">
            <a:spAutoFit/>
          </a:bodyPr>
          <a:lstStyle/>
          <a:p>
            <a:pPr algn="ctr"/>
            <a:r>
              <a:rPr lang="en-GB" sz="2800" dirty="0">
                <a:solidFill>
                  <a:srgbClr val="7030A0"/>
                </a:solidFill>
                <a:latin typeface="Comic Sans MS" panose="030F0702030302020204" pitchFamily="66" charset="0"/>
              </a:rPr>
              <a:t>One thing I know now that I didn’t before...</a:t>
            </a:r>
          </a:p>
        </p:txBody>
      </p:sp>
      <p:sp>
        <p:nvSpPr>
          <p:cNvPr id="17" name="TextBox 16"/>
          <p:cNvSpPr txBox="1"/>
          <p:nvPr/>
        </p:nvSpPr>
        <p:spPr>
          <a:xfrm>
            <a:off x="6319572" y="2527666"/>
            <a:ext cx="2428892" cy="2062103"/>
          </a:xfrm>
          <a:prstGeom prst="rect">
            <a:avLst/>
          </a:prstGeom>
          <a:noFill/>
        </p:spPr>
        <p:txBody>
          <a:bodyPr wrap="square" rtlCol="0">
            <a:spAutoFit/>
          </a:bodyPr>
          <a:lstStyle/>
          <a:p>
            <a:pPr algn="ctr"/>
            <a:r>
              <a:rPr lang="en-GB" sz="3200" dirty="0">
                <a:solidFill>
                  <a:srgbClr val="C00000"/>
                </a:solidFill>
                <a:latin typeface="Comic Sans MS" panose="030F0702030302020204" pitchFamily="66" charset="0"/>
              </a:rPr>
              <a:t>Two questions I would like to ask...</a:t>
            </a:r>
          </a:p>
        </p:txBody>
      </p:sp>
      <p:sp>
        <p:nvSpPr>
          <p:cNvPr id="18" name="TextBox 17"/>
          <p:cNvSpPr txBox="1"/>
          <p:nvPr/>
        </p:nvSpPr>
        <p:spPr>
          <a:xfrm>
            <a:off x="3286116" y="2564904"/>
            <a:ext cx="2571768" cy="2062103"/>
          </a:xfrm>
          <a:prstGeom prst="rect">
            <a:avLst/>
          </a:prstGeom>
          <a:noFill/>
        </p:spPr>
        <p:txBody>
          <a:bodyPr wrap="square" rtlCol="0">
            <a:spAutoFit/>
          </a:bodyPr>
          <a:lstStyle/>
          <a:p>
            <a:pPr algn="ctr"/>
            <a:r>
              <a:rPr lang="en-GB" sz="3200" dirty="0">
                <a:solidFill>
                  <a:schemeClr val="accent6">
                    <a:lumMod val="75000"/>
                  </a:schemeClr>
                </a:solidFill>
                <a:latin typeface="Comic Sans MS" panose="030F0702030302020204" pitchFamily="66" charset="0"/>
              </a:rPr>
              <a:t>One thing that surprised me...</a:t>
            </a:r>
          </a:p>
        </p:txBody>
      </p:sp>
      <p:sp>
        <p:nvSpPr>
          <p:cNvPr id="19" name="TextBox 18"/>
          <p:cNvSpPr txBox="1"/>
          <p:nvPr/>
        </p:nvSpPr>
        <p:spPr>
          <a:xfrm>
            <a:off x="179512" y="4869160"/>
            <a:ext cx="2428892" cy="2062103"/>
          </a:xfrm>
          <a:prstGeom prst="rect">
            <a:avLst/>
          </a:prstGeom>
          <a:noFill/>
        </p:spPr>
        <p:txBody>
          <a:bodyPr wrap="square" rtlCol="0">
            <a:spAutoFit/>
          </a:bodyPr>
          <a:lstStyle/>
          <a:p>
            <a:pPr algn="ctr"/>
            <a:r>
              <a:rPr lang="en-GB" sz="3200" dirty="0">
                <a:solidFill>
                  <a:srgbClr val="002060"/>
                </a:solidFill>
                <a:latin typeface="Comic Sans MS" panose="030F0702030302020204" pitchFamily="66" charset="0"/>
              </a:rPr>
              <a:t>One thing I’ll keep thinking about...</a:t>
            </a:r>
          </a:p>
        </p:txBody>
      </p:sp>
      <p:sp>
        <p:nvSpPr>
          <p:cNvPr id="20" name="TextBox 19"/>
          <p:cNvSpPr txBox="1"/>
          <p:nvPr/>
        </p:nvSpPr>
        <p:spPr>
          <a:xfrm>
            <a:off x="3286116" y="4869160"/>
            <a:ext cx="2428892" cy="2062103"/>
          </a:xfrm>
          <a:prstGeom prst="rect">
            <a:avLst/>
          </a:prstGeom>
          <a:noFill/>
        </p:spPr>
        <p:txBody>
          <a:bodyPr wrap="square" rtlCol="0">
            <a:spAutoFit/>
          </a:bodyPr>
          <a:lstStyle/>
          <a:p>
            <a:pPr algn="ctr"/>
            <a:r>
              <a:rPr lang="en-GB" sz="3200" dirty="0">
                <a:solidFill>
                  <a:schemeClr val="accent5">
                    <a:lumMod val="75000"/>
                  </a:schemeClr>
                </a:solidFill>
                <a:latin typeface="Comic Sans MS" panose="030F0702030302020204" pitchFamily="66" charset="0"/>
              </a:rPr>
              <a:t>One way I could improve my work...</a:t>
            </a:r>
          </a:p>
        </p:txBody>
      </p:sp>
      <p:sp>
        <p:nvSpPr>
          <p:cNvPr id="21" name="TextBox 20"/>
          <p:cNvSpPr txBox="1"/>
          <p:nvPr/>
        </p:nvSpPr>
        <p:spPr>
          <a:xfrm>
            <a:off x="179512" y="2591033"/>
            <a:ext cx="2428892" cy="2062103"/>
          </a:xfrm>
          <a:prstGeom prst="rect">
            <a:avLst/>
          </a:prstGeom>
          <a:noFill/>
        </p:spPr>
        <p:txBody>
          <a:bodyPr wrap="square" rtlCol="0">
            <a:spAutoFit/>
          </a:bodyPr>
          <a:lstStyle/>
          <a:p>
            <a:pPr algn="ctr"/>
            <a:r>
              <a:rPr lang="en-GB" sz="3200" dirty="0">
                <a:solidFill>
                  <a:srgbClr val="00B050"/>
                </a:solidFill>
                <a:latin typeface="Comic Sans MS" panose="030F0702030302020204" pitchFamily="66" charset="0"/>
              </a:rPr>
              <a:t>Two things I will definitely remember...</a:t>
            </a:r>
          </a:p>
        </p:txBody>
      </p:sp>
      <p:sp>
        <p:nvSpPr>
          <p:cNvPr id="23" name="Rectangle 22"/>
          <p:cNvSpPr/>
          <p:nvPr/>
        </p:nvSpPr>
        <p:spPr>
          <a:xfrm>
            <a:off x="6372200" y="4936792"/>
            <a:ext cx="2663510" cy="1815882"/>
          </a:xfrm>
          <a:prstGeom prst="rect">
            <a:avLst/>
          </a:prstGeom>
        </p:spPr>
        <p:txBody>
          <a:bodyPr wrap="square">
            <a:spAutoFit/>
          </a:bodyPr>
          <a:lstStyle/>
          <a:p>
            <a:pPr lvl="0" algn="ctr"/>
            <a:r>
              <a:rPr lang="en-GB" sz="2800" dirty="0">
                <a:solidFill>
                  <a:schemeClr val="accent3">
                    <a:lumMod val="50000"/>
                  </a:schemeClr>
                </a:solidFill>
                <a:latin typeface="Comic Sans MS" panose="030F0702030302020204" pitchFamily="66" charset="0"/>
              </a:rPr>
              <a:t>Two sentences that would summarise this lesson...</a:t>
            </a:r>
          </a:p>
        </p:txBody>
      </p:sp>
      <p:sp>
        <p:nvSpPr>
          <p:cNvPr id="24" name="Rounded Rectangle 23"/>
          <p:cNvSpPr/>
          <p:nvPr/>
        </p:nvSpPr>
        <p:spPr>
          <a:xfrm>
            <a:off x="1763688" y="-86939"/>
            <a:ext cx="5594394" cy="4492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400" b="1" dirty="0">
                <a:latin typeface="Comic Sans MS" panose="030F0702030302020204" pitchFamily="66" charset="0"/>
              </a:rPr>
              <a:t>Place a post-it note in any square!</a:t>
            </a:r>
          </a:p>
        </p:txBody>
      </p:sp>
    </p:spTree>
    <p:controls>
      <mc:AlternateContent xmlns:mc="http://schemas.openxmlformats.org/markup-compatibility/2006">
        <mc:Choice xmlns:v="urn:schemas-microsoft-com:vml" Requires="v">
          <p:control spid="6149" r:id="rId2" imgW="3024571" imgH="2087371"/>
        </mc:Choice>
        <mc:Fallback>
          <p:control r:id="rId2" imgW="3024571" imgH="2087371">
            <p:pic>
              <p:nvPicPr>
                <p:cNvPr id="2" name="ShockwaveFlash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3419475" y="404813"/>
                  <a:ext cx="2376488" cy="17986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232357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80799" y="2806779"/>
            <a:ext cx="3457476" cy="1653918"/>
          </a:xfrm>
          <a:prstGeom prst="rect">
            <a:avLst/>
          </a:prstGeom>
        </p:spPr>
      </p:pic>
      <p:sp>
        <p:nvSpPr>
          <p:cNvPr id="11" name="Rounded Rectangle 10"/>
          <p:cNvSpPr/>
          <p:nvPr/>
        </p:nvSpPr>
        <p:spPr>
          <a:xfrm>
            <a:off x="7150312" y="6581075"/>
            <a:ext cx="1886184" cy="176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ounded Rectangle 5"/>
          <p:cNvSpPr/>
          <p:nvPr/>
        </p:nvSpPr>
        <p:spPr>
          <a:xfrm>
            <a:off x="827584" y="2206365"/>
            <a:ext cx="8208912" cy="794072"/>
          </a:xfrm>
          <a:prstGeom prst="roundRect">
            <a:avLst/>
          </a:prstGeom>
          <a:solidFill>
            <a:schemeClr val="lt1"/>
          </a:solid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b="1" dirty="0">
                <a:solidFill>
                  <a:prstClr val="black"/>
                </a:solidFill>
                <a:latin typeface="Comic Sans MS" panose="030F0702030302020204" pitchFamily="66" charset="0"/>
              </a:rPr>
              <a:t>What is the main function of the family?</a:t>
            </a:r>
          </a:p>
        </p:txBody>
      </p:sp>
      <p:sp>
        <p:nvSpPr>
          <p:cNvPr id="7" name="Rounded Rectangle 6"/>
          <p:cNvSpPr/>
          <p:nvPr/>
        </p:nvSpPr>
        <p:spPr>
          <a:xfrm>
            <a:off x="827584" y="3497945"/>
            <a:ext cx="8208912" cy="794072"/>
          </a:xfrm>
          <a:prstGeom prst="roundRect">
            <a:avLst/>
          </a:prstGeom>
          <a:solidFill>
            <a:schemeClr val="lt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solidFill>
                  <a:prstClr val="black"/>
                </a:solidFill>
                <a:latin typeface="Comic Sans MS" panose="030F0702030302020204" pitchFamily="66" charset="0"/>
              </a:rPr>
              <a:t>Is it possible to have a society in which</a:t>
            </a:r>
            <a:br>
              <a:rPr lang="en-GB" b="1" dirty="0">
                <a:solidFill>
                  <a:prstClr val="black"/>
                </a:solidFill>
                <a:latin typeface="Comic Sans MS" panose="030F0702030302020204" pitchFamily="66" charset="0"/>
              </a:rPr>
            </a:br>
            <a:r>
              <a:rPr lang="en-GB" b="1" dirty="0">
                <a:solidFill>
                  <a:prstClr val="black"/>
                </a:solidFill>
                <a:latin typeface="Comic Sans MS" panose="030F0702030302020204" pitchFamily="66" charset="0"/>
              </a:rPr>
              <a:t>family life is radically different?</a:t>
            </a:r>
          </a:p>
        </p:txBody>
      </p:sp>
      <p:sp>
        <p:nvSpPr>
          <p:cNvPr id="8" name="Rounded Rectangle 7"/>
          <p:cNvSpPr/>
          <p:nvPr/>
        </p:nvSpPr>
        <p:spPr>
          <a:xfrm>
            <a:off x="827584" y="4830093"/>
            <a:ext cx="8208912" cy="794072"/>
          </a:xfrm>
          <a:prstGeom prst="roundRect">
            <a:avLst/>
          </a:prstGeom>
          <a:solidFill>
            <a:schemeClr val="lt1"/>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b="1" dirty="0">
                <a:solidFill>
                  <a:prstClr val="black"/>
                </a:solidFill>
                <a:latin typeface="Comic Sans MS" panose="030F0702030302020204" pitchFamily="66" charset="0"/>
              </a:rPr>
              <a:t>How has the function of the family changed over time?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 y="0"/>
            <a:ext cx="2539999" cy="1905000"/>
          </a:xfrm>
          <a:prstGeom prst="rect">
            <a:avLst/>
          </a:prstGeom>
          <a:ln>
            <a:noFill/>
          </a:ln>
          <a:effectLst>
            <a:softEdge rad="112500"/>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988840"/>
            <a:ext cx="1229122" cy="1229122"/>
          </a:xfrm>
          <a:prstGeom prst="rect">
            <a:avLst/>
          </a:prstGeom>
          <a:ln>
            <a:noFill/>
          </a:ln>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280420"/>
            <a:ext cx="1229122" cy="122912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00" y="4576564"/>
            <a:ext cx="1301130" cy="1301130"/>
          </a:xfrm>
          <a:prstGeom prst="rect">
            <a:avLst/>
          </a:prstGeom>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colorTemperature colorTemp="7375"/>
                    </a14:imgEffect>
                    <a14:imgEffect>
                      <a14:saturation sat="205000"/>
                    </a14:imgEffect>
                  </a14:imgLayer>
                </a14:imgProps>
              </a:ext>
              <a:ext uri="{28A0092B-C50C-407E-A947-70E740481C1C}">
                <a14:useLocalDpi xmlns:a14="http://schemas.microsoft.com/office/drawing/2010/main" val="0"/>
              </a:ext>
            </a:extLst>
          </a:blip>
          <a:stretch>
            <a:fillRect/>
          </a:stretch>
        </p:blipFill>
        <p:spPr>
          <a:xfrm>
            <a:off x="7150312" y="5949280"/>
            <a:ext cx="1886184" cy="808364"/>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2512" y="0"/>
            <a:ext cx="3048000" cy="1905000"/>
          </a:xfrm>
          <a:prstGeom prst="rect">
            <a:avLst/>
          </a:prstGeom>
          <a:ln>
            <a:noFill/>
          </a:ln>
          <a:effectLst>
            <a:softEdge rad="112500"/>
          </a:effectLst>
        </p:spPr>
      </p:pic>
      <p:sp>
        <p:nvSpPr>
          <p:cNvPr id="13" name="Up Ribbon 12"/>
          <p:cNvSpPr/>
          <p:nvPr/>
        </p:nvSpPr>
        <p:spPr>
          <a:xfrm>
            <a:off x="2123728" y="83840"/>
            <a:ext cx="4680520" cy="1905000"/>
          </a:xfrm>
          <a:prstGeom prst="ribbon2">
            <a:avLst>
              <a:gd name="adj1" fmla="val 10000"/>
              <a:gd name="adj2" fmla="val 673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solidFill>
                  <a:prstClr val="white"/>
                </a:solidFill>
                <a:latin typeface="Comic Sans MS" panose="030F0702030302020204" pitchFamily="66" charset="0"/>
              </a:rPr>
              <a:t>Questions for Discussion…</a:t>
            </a:r>
          </a:p>
        </p:txBody>
      </p:sp>
      <p:sp>
        <p:nvSpPr>
          <p:cNvPr id="14" name="Rounded Rectangle 13"/>
          <p:cNvSpPr/>
          <p:nvPr/>
        </p:nvSpPr>
        <p:spPr>
          <a:xfrm>
            <a:off x="84584" y="6581075"/>
            <a:ext cx="1886184" cy="176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colorTemperature colorTemp="7375"/>
                    </a14:imgEffect>
                    <a14:imgEffect>
                      <a14:saturation sat="205000"/>
                    </a14:imgEffect>
                  </a14:imgLayer>
                </a14:imgProps>
              </a:ext>
              <a:ext uri="{28A0092B-C50C-407E-A947-70E740481C1C}">
                <a14:useLocalDpi xmlns:a14="http://schemas.microsoft.com/office/drawing/2010/main" val="0"/>
              </a:ext>
            </a:extLst>
          </a:blip>
          <a:stretch>
            <a:fillRect/>
          </a:stretch>
        </p:blipFill>
        <p:spPr>
          <a:xfrm>
            <a:off x="84584" y="5949280"/>
            <a:ext cx="1886184" cy="808364"/>
          </a:xfrm>
          <a:prstGeom prst="rect">
            <a:avLst/>
          </a:prstGeom>
        </p:spPr>
      </p:pic>
    </p:spTree>
    <p:controls>
      <mc:AlternateContent xmlns:mc="http://schemas.openxmlformats.org/markup-compatibility/2006">
        <mc:Choice xmlns:v="urn:schemas-microsoft-com:vml" Requires="v">
          <p:control spid="5125" r:id="rId2" imgW="1727466" imgH="993631"/>
        </mc:Choice>
        <mc:Fallback>
          <p:control r:id="rId2" imgW="1727466" imgH="993631">
            <p:pic>
              <p:nvPicPr>
                <p:cNvPr id="10" name="ShockwaveFlash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3779838" y="5805488"/>
                  <a:ext cx="1727200" cy="9937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172162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3" name="Group 32"/>
          <p:cNvGrpSpPr/>
          <p:nvPr/>
        </p:nvGrpSpPr>
        <p:grpSpPr>
          <a:xfrm>
            <a:off x="6678206" y="405892"/>
            <a:ext cx="2430298" cy="735178"/>
            <a:chOff x="764708" y="4579200"/>
            <a:chExt cx="3844163" cy="1162882"/>
          </a:xfrm>
        </p:grpSpPr>
        <p:grpSp>
          <p:nvGrpSpPr>
            <p:cNvPr id="34" name="Group 33"/>
            <p:cNvGrpSpPr/>
            <p:nvPr/>
          </p:nvGrpSpPr>
          <p:grpSpPr>
            <a:xfrm>
              <a:off x="764708" y="4581128"/>
              <a:ext cx="2073573" cy="1160954"/>
              <a:chOff x="266179" y="4221088"/>
              <a:chExt cx="3402509" cy="1905000"/>
            </a:xfrm>
          </p:grpSpPr>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79" y="4221088"/>
                <a:ext cx="1905000" cy="1905000"/>
              </a:xfrm>
              <a:prstGeom prst="rect">
                <a:avLst/>
              </a:prstGeom>
            </p:spPr>
          </p:pic>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4221088"/>
                <a:ext cx="1905000" cy="1905000"/>
              </a:xfrm>
              <a:prstGeom prst="rect">
                <a:avLst/>
              </a:prstGeom>
            </p:spPr>
          </p:pic>
        </p:grpSp>
        <p:grpSp>
          <p:nvGrpSpPr>
            <p:cNvPr id="35" name="Group 34"/>
            <p:cNvGrpSpPr/>
            <p:nvPr/>
          </p:nvGrpSpPr>
          <p:grpSpPr>
            <a:xfrm>
              <a:off x="2535298" y="4579200"/>
              <a:ext cx="2073573" cy="1160954"/>
              <a:chOff x="266179" y="4221088"/>
              <a:chExt cx="3402509" cy="1905000"/>
            </a:xfrm>
          </p:grpSpPr>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79" y="4221088"/>
                <a:ext cx="1905000" cy="1905000"/>
              </a:xfrm>
              <a:prstGeom prst="rect">
                <a:avLst/>
              </a:prstGeom>
            </p:spPr>
          </p:pic>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4221088"/>
                <a:ext cx="1905000" cy="1905000"/>
              </a:xfrm>
              <a:prstGeom prst="rect">
                <a:avLst/>
              </a:prstGeom>
            </p:spPr>
          </p:pic>
        </p:grpSp>
      </p:grpSp>
      <p:grpSp>
        <p:nvGrpSpPr>
          <p:cNvPr id="32" name="Group 31"/>
          <p:cNvGrpSpPr/>
          <p:nvPr/>
        </p:nvGrpSpPr>
        <p:grpSpPr>
          <a:xfrm>
            <a:off x="35496" y="404664"/>
            <a:ext cx="2449236" cy="740908"/>
            <a:chOff x="764708" y="4579200"/>
            <a:chExt cx="3844163" cy="1162882"/>
          </a:xfrm>
        </p:grpSpPr>
        <p:grpSp>
          <p:nvGrpSpPr>
            <p:cNvPr id="28" name="Group 27"/>
            <p:cNvGrpSpPr/>
            <p:nvPr/>
          </p:nvGrpSpPr>
          <p:grpSpPr>
            <a:xfrm>
              <a:off x="764708" y="4581128"/>
              <a:ext cx="2073573" cy="1160954"/>
              <a:chOff x="266179" y="4221088"/>
              <a:chExt cx="3402509" cy="1905000"/>
            </a:xfrm>
          </p:grpSpPr>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79" y="4221088"/>
                <a:ext cx="1905000" cy="1905000"/>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4221088"/>
                <a:ext cx="1905000" cy="1905000"/>
              </a:xfrm>
              <a:prstGeom prst="rect">
                <a:avLst/>
              </a:prstGeom>
            </p:spPr>
          </p:pic>
        </p:grpSp>
        <p:grpSp>
          <p:nvGrpSpPr>
            <p:cNvPr id="29" name="Group 28"/>
            <p:cNvGrpSpPr/>
            <p:nvPr/>
          </p:nvGrpSpPr>
          <p:grpSpPr>
            <a:xfrm>
              <a:off x="2535298" y="4579200"/>
              <a:ext cx="2073573" cy="1160954"/>
              <a:chOff x="266179" y="4221088"/>
              <a:chExt cx="3402509" cy="1905000"/>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79" y="4221088"/>
                <a:ext cx="1905000" cy="1905000"/>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4221088"/>
                <a:ext cx="1905000" cy="1905000"/>
              </a:xfrm>
              <a:prstGeom prst="rect">
                <a:avLst/>
              </a:prstGeom>
            </p:spPr>
          </p:pic>
        </p:gr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062" y="836227"/>
            <a:ext cx="3073876" cy="1727731"/>
          </a:xfrm>
          <a:prstGeom prst="rect">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836227"/>
            <a:ext cx="2617774" cy="1727731"/>
          </a:xfrm>
          <a:prstGeom prst="rect">
            <a:avLst/>
          </a:prstGeom>
          <a:ln>
            <a:noFill/>
          </a:ln>
          <a:effectLst>
            <a:softEdge rad="11250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4" y="837173"/>
            <a:ext cx="2617774" cy="1727731"/>
          </a:xfrm>
          <a:prstGeom prst="rect">
            <a:avLst/>
          </a:prstGeom>
          <a:ln>
            <a:noFill/>
          </a:ln>
          <a:effectLst>
            <a:softEdge rad="112500"/>
          </a:effectLst>
        </p:spPr>
      </p:pic>
      <p:sp>
        <p:nvSpPr>
          <p:cNvPr id="9" name="Up Ribbon 8"/>
          <p:cNvSpPr/>
          <p:nvPr/>
        </p:nvSpPr>
        <p:spPr>
          <a:xfrm>
            <a:off x="1691680" y="188640"/>
            <a:ext cx="5760640" cy="1000968"/>
          </a:xfrm>
          <a:prstGeom prst="ribbon2">
            <a:avLst>
              <a:gd name="adj1" fmla="val 16667"/>
              <a:gd name="adj2" fmla="val 6763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5400" dirty="0">
                <a:latin typeface="Comic Sans MS" panose="030F0702030302020204" pitchFamily="66" charset="0"/>
              </a:rPr>
              <a:t>Homework</a:t>
            </a:r>
          </a:p>
        </p:txBody>
      </p:sp>
      <p:sp>
        <p:nvSpPr>
          <p:cNvPr id="41" name="Rounded Rectangle 40"/>
          <p:cNvSpPr/>
          <p:nvPr/>
        </p:nvSpPr>
        <p:spPr>
          <a:xfrm>
            <a:off x="405336" y="2636912"/>
            <a:ext cx="8440622" cy="396044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600" dirty="0">
                <a:latin typeface="Comic Sans MS" panose="030F0702030302020204" pitchFamily="66" charset="0"/>
              </a:rPr>
              <a:t>Create a leaflet showing </a:t>
            </a:r>
            <a:br>
              <a:rPr lang="en-GB" sz="3600" dirty="0">
                <a:latin typeface="Comic Sans MS" panose="030F0702030302020204" pitchFamily="66" charset="0"/>
              </a:rPr>
            </a:br>
            <a:r>
              <a:rPr lang="en-GB" sz="3600" dirty="0">
                <a:latin typeface="Comic Sans MS" panose="030F0702030302020204" pitchFamily="66" charset="0"/>
              </a:rPr>
              <a:t>different views about the </a:t>
            </a:r>
            <a:br>
              <a:rPr lang="en-GB" sz="3600" dirty="0">
                <a:latin typeface="Comic Sans MS" panose="030F0702030302020204" pitchFamily="66" charset="0"/>
              </a:rPr>
            </a:br>
            <a:r>
              <a:rPr lang="en-GB" sz="3600" dirty="0">
                <a:latin typeface="Comic Sans MS" panose="030F0702030302020204" pitchFamily="66" charset="0"/>
              </a:rPr>
              <a:t>function of the family.</a:t>
            </a:r>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2664296"/>
            <a:ext cx="1052736" cy="1052736"/>
          </a:xfrm>
          <a:prstGeom prst="rect">
            <a:avLst/>
          </a:prstGeom>
        </p:spPr>
      </p:pic>
    </p:spTree>
    <p:extLst>
      <p:ext uri="{BB962C8B-B14F-4D97-AF65-F5344CB8AC3E}">
        <p14:creationId xmlns:p14="http://schemas.microsoft.com/office/powerpoint/2010/main" val="156452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274" y="3019922"/>
            <a:ext cx="6306078" cy="472955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9512" y="-57492"/>
            <a:ext cx="1620180" cy="1604990"/>
          </a:xfrm>
          <a:prstGeom prst="rect">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46" y="1052736"/>
            <a:ext cx="1409534" cy="1409534"/>
          </a:xfrm>
          <a:prstGeom prst="rect">
            <a:avLst/>
          </a:prstGeom>
        </p:spPr>
      </p:pic>
      <p:cxnSp>
        <p:nvCxnSpPr>
          <p:cNvPr id="3" name="Straight Arrow Connector 2"/>
          <p:cNvCxnSpPr/>
          <p:nvPr/>
        </p:nvCxnSpPr>
        <p:spPr>
          <a:xfrm>
            <a:off x="539750" y="2435404"/>
            <a:ext cx="7920038" cy="0"/>
          </a:xfrm>
          <a:prstGeom prst="straightConnector1">
            <a:avLst/>
          </a:prstGeom>
          <a:ln w="79375">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9"/>
          <p:cNvSpPr txBox="1">
            <a:spLocks noChangeArrowheads="1"/>
          </p:cNvSpPr>
          <p:nvPr/>
        </p:nvSpPr>
        <p:spPr bwMode="auto">
          <a:xfrm>
            <a:off x="107504" y="2723436"/>
            <a:ext cx="87852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800" dirty="0">
                <a:solidFill>
                  <a:prstClr val="black"/>
                </a:solidFill>
                <a:latin typeface="Comic Sans MS" panose="030F0702030302020204" pitchFamily="66" charset="0"/>
              </a:rPr>
              <a:t>“The main function of the family is to socialise young people for their roles as adults.”</a:t>
            </a:r>
          </a:p>
        </p:txBody>
      </p:sp>
      <p:sp>
        <p:nvSpPr>
          <p:cNvPr id="7" name="Rounded Rectangular Callout 6"/>
          <p:cNvSpPr/>
          <p:nvPr/>
        </p:nvSpPr>
        <p:spPr>
          <a:xfrm>
            <a:off x="1979713" y="116631"/>
            <a:ext cx="7029320" cy="1166645"/>
          </a:xfrm>
          <a:prstGeom prst="wedgeRoundRectCallout">
            <a:avLst>
              <a:gd name="adj1" fmla="val -56038"/>
              <a:gd name="adj2" fmla="val 763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2400" dirty="0">
                <a:solidFill>
                  <a:srgbClr val="0070C0"/>
                </a:solidFill>
                <a:latin typeface="Comic Sans MS" panose="030F0702030302020204" pitchFamily="66" charset="0"/>
              </a:rPr>
              <a:t>Move to the right or left side of the room based on whether you </a:t>
            </a:r>
            <a:r>
              <a:rPr lang="en-GB" sz="2400" b="1" dirty="0">
                <a:solidFill>
                  <a:srgbClr val="00B050"/>
                </a:solidFill>
                <a:latin typeface="Comic Sans MS" panose="030F0702030302020204" pitchFamily="66" charset="0"/>
              </a:rPr>
              <a:t>agree</a:t>
            </a:r>
            <a:r>
              <a:rPr lang="en-GB" sz="2400" dirty="0">
                <a:solidFill>
                  <a:srgbClr val="0070C0"/>
                </a:solidFill>
                <a:latin typeface="Comic Sans MS" panose="030F0702030302020204" pitchFamily="66" charset="0"/>
              </a:rPr>
              <a:t> or </a:t>
            </a:r>
            <a:r>
              <a:rPr lang="en-GB" sz="2400" b="1" dirty="0">
                <a:solidFill>
                  <a:srgbClr val="C00000"/>
                </a:solidFill>
                <a:latin typeface="Comic Sans MS" panose="030F0702030302020204" pitchFamily="66" charset="0"/>
              </a:rPr>
              <a:t>disagree</a:t>
            </a:r>
            <a:r>
              <a:rPr lang="en-GB" sz="2400" dirty="0">
                <a:solidFill>
                  <a:srgbClr val="0070C0"/>
                </a:solidFill>
                <a:latin typeface="Comic Sans MS" panose="030F0702030302020204" pitchFamily="66" charset="0"/>
              </a:rPr>
              <a:t> with the following statement.</a:t>
            </a:r>
          </a:p>
        </p:txBody>
      </p:sp>
      <p:sp>
        <p:nvSpPr>
          <p:cNvPr id="8" name="Rounded Rectangle 7"/>
          <p:cNvSpPr/>
          <p:nvPr/>
        </p:nvSpPr>
        <p:spPr>
          <a:xfrm>
            <a:off x="179512" y="1427292"/>
            <a:ext cx="3240360" cy="7078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AGREE</a:t>
            </a:r>
          </a:p>
        </p:txBody>
      </p:sp>
      <p:sp>
        <p:nvSpPr>
          <p:cNvPr id="9" name="Rounded Rectangle 8"/>
          <p:cNvSpPr/>
          <p:nvPr/>
        </p:nvSpPr>
        <p:spPr>
          <a:xfrm>
            <a:off x="5764768" y="1427292"/>
            <a:ext cx="3240360" cy="70788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DISAGREE</a:t>
            </a: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Tree>
    <p:extLst>
      <p:ext uri="{BB962C8B-B14F-4D97-AF65-F5344CB8AC3E}">
        <p14:creationId xmlns:p14="http://schemas.microsoft.com/office/powerpoint/2010/main" val="28167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33"/>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57492"/>
            <a:ext cx="1620180" cy="1604990"/>
          </a:xfrm>
          <a:prstGeom prst="rect">
            <a:avLst/>
          </a:prstGeom>
          <a:ln>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546" y="1052736"/>
            <a:ext cx="1409534" cy="1409534"/>
          </a:xfrm>
          <a:prstGeom prst="rect">
            <a:avLst/>
          </a:prstGeom>
        </p:spPr>
      </p:pic>
      <p:cxnSp>
        <p:nvCxnSpPr>
          <p:cNvPr id="3" name="Straight Arrow Connector 2"/>
          <p:cNvCxnSpPr/>
          <p:nvPr/>
        </p:nvCxnSpPr>
        <p:spPr>
          <a:xfrm>
            <a:off x="539750" y="2435404"/>
            <a:ext cx="7920038" cy="0"/>
          </a:xfrm>
          <a:prstGeom prst="straightConnector1">
            <a:avLst/>
          </a:prstGeom>
          <a:ln w="79375">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9"/>
          <p:cNvSpPr txBox="1">
            <a:spLocks noChangeArrowheads="1"/>
          </p:cNvSpPr>
          <p:nvPr/>
        </p:nvSpPr>
        <p:spPr bwMode="auto">
          <a:xfrm>
            <a:off x="107504" y="2723436"/>
            <a:ext cx="8785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3200" dirty="0">
                <a:solidFill>
                  <a:prstClr val="black"/>
                </a:solidFill>
                <a:latin typeface="Comic Sans MS" panose="030F0702030302020204" pitchFamily="66" charset="0"/>
              </a:rPr>
              <a:t>“Parents choose to have children, usually, for completely selfish reasons.”</a:t>
            </a:r>
          </a:p>
        </p:txBody>
      </p:sp>
      <p:sp>
        <p:nvSpPr>
          <p:cNvPr id="7" name="Rounded Rectangular Callout 6"/>
          <p:cNvSpPr/>
          <p:nvPr/>
        </p:nvSpPr>
        <p:spPr>
          <a:xfrm>
            <a:off x="1979713" y="116631"/>
            <a:ext cx="7029320" cy="1166645"/>
          </a:xfrm>
          <a:prstGeom prst="wedgeRoundRectCallout">
            <a:avLst>
              <a:gd name="adj1" fmla="val -56038"/>
              <a:gd name="adj2" fmla="val 763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2400" dirty="0">
                <a:solidFill>
                  <a:srgbClr val="0070C0"/>
                </a:solidFill>
                <a:latin typeface="Comic Sans MS" panose="030F0702030302020204" pitchFamily="66" charset="0"/>
              </a:rPr>
              <a:t>Move to the right or left side of the room based on whether you </a:t>
            </a:r>
            <a:r>
              <a:rPr lang="en-GB" sz="2400" b="1" dirty="0">
                <a:solidFill>
                  <a:srgbClr val="00B050"/>
                </a:solidFill>
                <a:latin typeface="Comic Sans MS" panose="030F0702030302020204" pitchFamily="66" charset="0"/>
              </a:rPr>
              <a:t>agree</a:t>
            </a:r>
            <a:r>
              <a:rPr lang="en-GB" sz="2400" dirty="0">
                <a:solidFill>
                  <a:srgbClr val="0070C0"/>
                </a:solidFill>
                <a:latin typeface="Comic Sans MS" panose="030F0702030302020204" pitchFamily="66" charset="0"/>
              </a:rPr>
              <a:t> or </a:t>
            </a:r>
            <a:r>
              <a:rPr lang="en-GB" sz="2400" b="1" dirty="0">
                <a:solidFill>
                  <a:srgbClr val="C00000"/>
                </a:solidFill>
                <a:latin typeface="Comic Sans MS" panose="030F0702030302020204" pitchFamily="66" charset="0"/>
              </a:rPr>
              <a:t>disagree</a:t>
            </a:r>
            <a:r>
              <a:rPr lang="en-GB" sz="2400" dirty="0">
                <a:solidFill>
                  <a:srgbClr val="0070C0"/>
                </a:solidFill>
                <a:latin typeface="Comic Sans MS" panose="030F0702030302020204" pitchFamily="66" charset="0"/>
              </a:rPr>
              <a:t> with the following statement.</a:t>
            </a:r>
          </a:p>
        </p:txBody>
      </p:sp>
      <p:sp>
        <p:nvSpPr>
          <p:cNvPr id="8" name="Rounded Rectangle 7"/>
          <p:cNvSpPr/>
          <p:nvPr/>
        </p:nvSpPr>
        <p:spPr>
          <a:xfrm>
            <a:off x="179512" y="1427292"/>
            <a:ext cx="3240360" cy="7078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AGREE</a:t>
            </a:r>
          </a:p>
        </p:txBody>
      </p:sp>
      <p:sp>
        <p:nvSpPr>
          <p:cNvPr id="9" name="Rounded Rectangle 8"/>
          <p:cNvSpPr/>
          <p:nvPr/>
        </p:nvSpPr>
        <p:spPr>
          <a:xfrm>
            <a:off x="5764768" y="1427292"/>
            <a:ext cx="3240360" cy="70788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DISAGREE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4221088"/>
            <a:ext cx="6048672" cy="4536504"/>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Tree>
    <p:extLst>
      <p:ext uri="{BB962C8B-B14F-4D97-AF65-F5344CB8AC3E}">
        <p14:creationId xmlns:p14="http://schemas.microsoft.com/office/powerpoint/2010/main" val="42828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11"/>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57492"/>
            <a:ext cx="1620180" cy="1604990"/>
          </a:xfrm>
          <a:prstGeom prst="rect">
            <a:avLst/>
          </a:prstGeom>
          <a:ln>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546" y="1052736"/>
            <a:ext cx="1409534" cy="1409534"/>
          </a:xfrm>
          <a:prstGeom prst="rect">
            <a:avLst/>
          </a:prstGeom>
        </p:spPr>
      </p:pic>
      <p:cxnSp>
        <p:nvCxnSpPr>
          <p:cNvPr id="3" name="Straight Arrow Connector 2"/>
          <p:cNvCxnSpPr/>
          <p:nvPr/>
        </p:nvCxnSpPr>
        <p:spPr>
          <a:xfrm>
            <a:off x="539750" y="2435404"/>
            <a:ext cx="7920038" cy="0"/>
          </a:xfrm>
          <a:prstGeom prst="straightConnector1">
            <a:avLst/>
          </a:prstGeom>
          <a:ln w="79375">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9"/>
          <p:cNvSpPr txBox="1">
            <a:spLocks noChangeArrowheads="1"/>
          </p:cNvSpPr>
          <p:nvPr/>
        </p:nvSpPr>
        <p:spPr bwMode="auto">
          <a:xfrm>
            <a:off x="107504" y="2723436"/>
            <a:ext cx="87852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3200" dirty="0">
                <a:solidFill>
                  <a:prstClr val="black"/>
                </a:solidFill>
                <a:latin typeface="Comic Sans MS" panose="030F0702030302020204" pitchFamily="66" charset="0"/>
              </a:rPr>
              <a:t>“Parsons was right: one of the main functions of the family is to control sexual behaviour of its members.”</a:t>
            </a:r>
          </a:p>
        </p:txBody>
      </p:sp>
      <p:sp>
        <p:nvSpPr>
          <p:cNvPr id="7" name="Rounded Rectangular Callout 6"/>
          <p:cNvSpPr/>
          <p:nvPr/>
        </p:nvSpPr>
        <p:spPr>
          <a:xfrm>
            <a:off x="1979713" y="116631"/>
            <a:ext cx="7029320" cy="1166645"/>
          </a:xfrm>
          <a:prstGeom prst="wedgeRoundRectCallout">
            <a:avLst>
              <a:gd name="adj1" fmla="val -56038"/>
              <a:gd name="adj2" fmla="val 763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2400" dirty="0">
                <a:solidFill>
                  <a:srgbClr val="0070C0"/>
                </a:solidFill>
                <a:latin typeface="Comic Sans MS" panose="030F0702030302020204" pitchFamily="66" charset="0"/>
              </a:rPr>
              <a:t>Move to the right or left side of the room based on whether you </a:t>
            </a:r>
            <a:r>
              <a:rPr lang="en-GB" sz="2400" b="1" dirty="0">
                <a:solidFill>
                  <a:srgbClr val="00B050"/>
                </a:solidFill>
                <a:latin typeface="Comic Sans MS" panose="030F0702030302020204" pitchFamily="66" charset="0"/>
              </a:rPr>
              <a:t>agree</a:t>
            </a:r>
            <a:r>
              <a:rPr lang="en-GB" sz="2400" dirty="0">
                <a:solidFill>
                  <a:srgbClr val="0070C0"/>
                </a:solidFill>
                <a:latin typeface="Comic Sans MS" panose="030F0702030302020204" pitchFamily="66" charset="0"/>
              </a:rPr>
              <a:t> or </a:t>
            </a:r>
            <a:r>
              <a:rPr lang="en-GB" sz="2400" b="1" dirty="0">
                <a:solidFill>
                  <a:srgbClr val="C00000"/>
                </a:solidFill>
                <a:latin typeface="Comic Sans MS" panose="030F0702030302020204" pitchFamily="66" charset="0"/>
              </a:rPr>
              <a:t>disagree</a:t>
            </a:r>
            <a:r>
              <a:rPr lang="en-GB" sz="2400" dirty="0">
                <a:solidFill>
                  <a:srgbClr val="0070C0"/>
                </a:solidFill>
                <a:latin typeface="Comic Sans MS" panose="030F0702030302020204" pitchFamily="66" charset="0"/>
              </a:rPr>
              <a:t> with the following statement.</a:t>
            </a:r>
          </a:p>
        </p:txBody>
      </p:sp>
      <p:sp>
        <p:nvSpPr>
          <p:cNvPr id="8" name="Rounded Rectangle 7"/>
          <p:cNvSpPr/>
          <p:nvPr/>
        </p:nvSpPr>
        <p:spPr>
          <a:xfrm>
            <a:off x="179512" y="1427292"/>
            <a:ext cx="3240360" cy="7078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AGREE</a:t>
            </a:r>
          </a:p>
        </p:txBody>
      </p:sp>
      <p:sp>
        <p:nvSpPr>
          <p:cNvPr id="9" name="Rounded Rectangle 8"/>
          <p:cNvSpPr/>
          <p:nvPr/>
        </p:nvSpPr>
        <p:spPr>
          <a:xfrm>
            <a:off x="5764768" y="1427292"/>
            <a:ext cx="3240360" cy="70788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DISAGREE</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334" y="4797152"/>
            <a:ext cx="3425957" cy="1927101"/>
          </a:xfrm>
          <a:prstGeom prst="rect">
            <a:avLst/>
          </a:prstGeom>
          <a:ln>
            <a:noFill/>
          </a:ln>
          <a:effectLst>
            <a:softEdge rad="112500"/>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623" y="4797149"/>
            <a:ext cx="3425957" cy="1927101"/>
          </a:xfrm>
          <a:prstGeom prst="rect">
            <a:avLst/>
          </a:prstGeom>
          <a:ln>
            <a:noFill/>
          </a:ln>
          <a:effectLst>
            <a:softEdge rad="112500"/>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291" y="4797150"/>
            <a:ext cx="3425957" cy="1927101"/>
          </a:xfrm>
          <a:prstGeom prst="rect">
            <a:avLst/>
          </a:prstGeom>
          <a:ln>
            <a:noFill/>
          </a:ln>
          <a:effectLst>
            <a:softEdge rad="112500"/>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Tree>
    <p:extLst>
      <p:ext uri="{BB962C8B-B14F-4D97-AF65-F5344CB8AC3E}">
        <p14:creationId xmlns:p14="http://schemas.microsoft.com/office/powerpoint/2010/main" val="421905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20"/>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274" y="3307954"/>
            <a:ext cx="6306078" cy="472955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9512" y="-57492"/>
            <a:ext cx="1620180" cy="1604990"/>
          </a:xfrm>
          <a:prstGeom prst="rect">
            <a:avLst/>
          </a:prstGeom>
          <a:ln>
            <a:noFill/>
          </a:ln>
          <a:effectLst>
            <a:softEdge rad="112500"/>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46" y="1052736"/>
            <a:ext cx="1409534" cy="1409534"/>
          </a:xfrm>
          <a:prstGeom prst="rect">
            <a:avLst/>
          </a:prstGeom>
        </p:spPr>
      </p:pic>
      <p:cxnSp>
        <p:nvCxnSpPr>
          <p:cNvPr id="3" name="Straight Arrow Connector 2"/>
          <p:cNvCxnSpPr/>
          <p:nvPr/>
        </p:nvCxnSpPr>
        <p:spPr>
          <a:xfrm>
            <a:off x="539750" y="2435404"/>
            <a:ext cx="7920038" cy="0"/>
          </a:xfrm>
          <a:prstGeom prst="straightConnector1">
            <a:avLst/>
          </a:prstGeom>
          <a:ln w="79375">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9"/>
          <p:cNvSpPr txBox="1">
            <a:spLocks noChangeArrowheads="1"/>
          </p:cNvSpPr>
          <p:nvPr/>
        </p:nvSpPr>
        <p:spPr bwMode="auto">
          <a:xfrm>
            <a:off x="107504" y="2723436"/>
            <a:ext cx="87852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800" dirty="0">
                <a:solidFill>
                  <a:prstClr val="black"/>
                </a:solidFill>
                <a:latin typeface="Comic Sans MS" panose="030F0702030302020204" pitchFamily="66" charset="0"/>
              </a:rPr>
              <a:t>“Without healthy functional families, we cannot have a stable society. Families are a functional prerequisite for society.”</a:t>
            </a:r>
          </a:p>
        </p:txBody>
      </p:sp>
      <p:sp>
        <p:nvSpPr>
          <p:cNvPr id="7" name="Rounded Rectangular Callout 6"/>
          <p:cNvSpPr/>
          <p:nvPr/>
        </p:nvSpPr>
        <p:spPr>
          <a:xfrm>
            <a:off x="1979713" y="116631"/>
            <a:ext cx="7029320" cy="1166645"/>
          </a:xfrm>
          <a:prstGeom prst="wedgeRoundRectCallout">
            <a:avLst>
              <a:gd name="adj1" fmla="val -56038"/>
              <a:gd name="adj2" fmla="val 763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2400" dirty="0">
                <a:solidFill>
                  <a:srgbClr val="0070C0"/>
                </a:solidFill>
                <a:latin typeface="Comic Sans MS" panose="030F0702030302020204" pitchFamily="66" charset="0"/>
              </a:rPr>
              <a:t>Move to the right or left side of the room based on whether you </a:t>
            </a:r>
            <a:r>
              <a:rPr lang="en-GB" sz="2400" b="1" dirty="0">
                <a:solidFill>
                  <a:srgbClr val="00B050"/>
                </a:solidFill>
                <a:latin typeface="Comic Sans MS" panose="030F0702030302020204" pitchFamily="66" charset="0"/>
              </a:rPr>
              <a:t>agree</a:t>
            </a:r>
            <a:r>
              <a:rPr lang="en-GB" sz="2400" dirty="0">
                <a:solidFill>
                  <a:srgbClr val="0070C0"/>
                </a:solidFill>
                <a:latin typeface="Comic Sans MS" panose="030F0702030302020204" pitchFamily="66" charset="0"/>
              </a:rPr>
              <a:t> or </a:t>
            </a:r>
            <a:r>
              <a:rPr lang="en-GB" sz="2400" b="1" dirty="0">
                <a:solidFill>
                  <a:srgbClr val="C00000"/>
                </a:solidFill>
                <a:latin typeface="Comic Sans MS" panose="030F0702030302020204" pitchFamily="66" charset="0"/>
              </a:rPr>
              <a:t>disagree</a:t>
            </a:r>
            <a:r>
              <a:rPr lang="en-GB" sz="2400" dirty="0">
                <a:solidFill>
                  <a:srgbClr val="0070C0"/>
                </a:solidFill>
                <a:latin typeface="Comic Sans MS" panose="030F0702030302020204" pitchFamily="66" charset="0"/>
              </a:rPr>
              <a:t> with the following statement.</a:t>
            </a:r>
          </a:p>
        </p:txBody>
      </p:sp>
      <p:sp>
        <p:nvSpPr>
          <p:cNvPr id="8" name="Rounded Rectangle 7"/>
          <p:cNvSpPr/>
          <p:nvPr/>
        </p:nvSpPr>
        <p:spPr>
          <a:xfrm>
            <a:off x="179512" y="1427292"/>
            <a:ext cx="3240360" cy="7078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AGREE</a:t>
            </a:r>
          </a:p>
        </p:txBody>
      </p:sp>
      <p:sp>
        <p:nvSpPr>
          <p:cNvPr id="9" name="Rounded Rectangle 8"/>
          <p:cNvSpPr/>
          <p:nvPr/>
        </p:nvSpPr>
        <p:spPr>
          <a:xfrm>
            <a:off x="5764768" y="1427292"/>
            <a:ext cx="3240360" cy="70788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DISAGREE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Tree>
    <p:extLst>
      <p:ext uri="{BB962C8B-B14F-4D97-AF65-F5344CB8AC3E}">
        <p14:creationId xmlns:p14="http://schemas.microsoft.com/office/powerpoint/2010/main" val="343463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11"/>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57492"/>
            <a:ext cx="1620180" cy="1604990"/>
          </a:xfrm>
          <a:prstGeom prst="rect">
            <a:avLst/>
          </a:prstGeom>
          <a:ln>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546" y="1052736"/>
            <a:ext cx="1409534" cy="1409534"/>
          </a:xfrm>
          <a:prstGeom prst="rect">
            <a:avLst/>
          </a:prstGeom>
        </p:spPr>
      </p:pic>
      <p:cxnSp>
        <p:nvCxnSpPr>
          <p:cNvPr id="3" name="Straight Arrow Connector 2"/>
          <p:cNvCxnSpPr/>
          <p:nvPr/>
        </p:nvCxnSpPr>
        <p:spPr>
          <a:xfrm>
            <a:off x="539750" y="2435404"/>
            <a:ext cx="7920038" cy="0"/>
          </a:xfrm>
          <a:prstGeom prst="straightConnector1">
            <a:avLst/>
          </a:prstGeom>
          <a:ln w="79375">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9"/>
          <p:cNvSpPr txBox="1">
            <a:spLocks noChangeArrowheads="1"/>
          </p:cNvSpPr>
          <p:nvPr/>
        </p:nvSpPr>
        <p:spPr bwMode="auto">
          <a:xfrm>
            <a:off x="107504" y="2723436"/>
            <a:ext cx="87852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2800" dirty="0">
                <a:solidFill>
                  <a:prstClr val="black"/>
                </a:solidFill>
                <a:latin typeface="Comic Sans MS" panose="030F0702030302020204" pitchFamily="66" charset="0"/>
              </a:rPr>
              <a:t>“Parents who fail to prepare their children for life as a worker in a capitalist society should have their children taken away from them by social services.”</a:t>
            </a:r>
          </a:p>
        </p:txBody>
      </p:sp>
      <p:sp>
        <p:nvSpPr>
          <p:cNvPr id="7" name="Rounded Rectangular Callout 6"/>
          <p:cNvSpPr/>
          <p:nvPr/>
        </p:nvSpPr>
        <p:spPr>
          <a:xfrm>
            <a:off x="1979713" y="116631"/>
            <a:ext cx="7029320" cy="1166645"/>
          </a:xfrm>
          <a:prstGeom prst="wedgeRoundRectCallout">
            <a:avLst>
              <a:gd name="adj1" fmla="val -56038"/>
              <a:gd name="adj2" fmla="val 763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2400" dirty="0">
                <a:solidFill>
                  <a:srgbClr val="0070C0"/>
                </a:solidFill>
                <a:latin typeface="Comic Sans MS" panose="030F0702030302020204" pitchFamily="66" charset="0"/>
              </a:rPr>
              <a:t>Move to the right or left side of the room based on whether you </a:t>
            </a:r>
            <a:r>
              <a:rPr lang="en-GB" sz="2400" b="1" dirty="0">
                <a:solidFill>
                  <a:srgbClr val="00B050"/>
                </a:solidFill>
                <a:latin typeface="Comic Sans MS" panose="030F0702030302020204" pitchFamily="66" charset="0"/>
              </a:rPr>
              <a:t>agree</a:t>
            </a:r>
            <a:r>
              <a:rPr lang="en-GB" sz="2400" dirty="0">
                <a:solidFill>
                  <a:srgbClr val="0070C0"/>
                </a:solidFill>
                <a:latin typeface="Comic Sans MS" panose="030F0702030302020204" pitchFamily="66" charset="0"/>
              </a:rPr>
              <a:t> or </a:t>
            </a:r>
            <a:r>
              <a:rPr lang="en-GB" sz="2400" b="1" dirty="0">
                <a:solidFill>
                  <a:srgbClr val="C00000"/>
                </a:solidFill>
                <a:latin typeface="Comic Sans MS" panose="030F0702030302020204" pitchFamily="66" charset="0"/>
              </a:rPr>
              <a:t>disagree</a:t>
            </a:r>
            <a:r>
              <a:rPr lang="en-GB" sz="2400" dirty="0">
                <a:solidFill>
                  <a:srgbClr val="0070C0"/>
                </a:solidFill>
                <a:latin typeface="Comic Sans MS" panose="030F0702030302020204" pitchFamily="66" charset="0"/>
              </a:rPr>
              <a:t> with the following statement.</a:t>
            </a:r>
          </a:p>
        </p:txBody>
      </p:sp>
      <p:sp>
        <p:nvSpPr>
          <p:cNvPr id="8" name="Rounded Rectangle 7"/>
          <p:cNvSpPr/>
          <p:nvPr/>
        </p:nvSpPr>
        <p:spPr>
          <a:xfrm>
            <a:off x="179512" y="1427292"/>
            <a:ext cx="3240360" cy="7078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AGREE</a:t>
            </a:r>
          </a:p>
        </p:txBody>
      </p:sp>
      <p:sp>
        <p:nvSpPr>
          <p:cNvPr id="9" name="Rounded Rectangle 8"/>
          <p:cNvSpPr/>
          <p:nvPr/>
        </p:nvSpPr>
        <p:spPr>
          <a:xfrm>
            <a:off x="5764768" y="1427292"/>
            <a:ext cx="3240360" cy="70788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DISAGREE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7664" y="4221088"/>
            <a:ext cx="6048672" cy="4536504"/>
          </a:xfrm>
          <a:prstGeom prst="rect">
            <a:avLst/>
          </a:prstGeom>
          <a:ln>
            <a:noFill/>
          </a:ln>
          <a:effectLst>
            <a:softEdge rad="112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Tree>
    <p:extLst>
      <p:ext uri="{BB962C8B-B14F-4D97-AF65-F5344CB8AC3E}">
        <p14:creationId xmlns:p14="http://schemas.microsoft.com/office/powerpoint/2010/main" val="42206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11"/>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57492"/>
            <a:ext cx="1620180" cy="1604990"/>
          </a:xfrm>
          <a:prstGeom prst="rect">
            <a:avLst/>
          </a:prstGeom>
          <a:ln>
            <a:noFill/>
          </a:ln>
          <a:effectLst>
            <a:softEdge rad="11250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546" y="1052736"/>
            <a:ext cx="1409534" cy="1409534"/>
          </a:xfrm>
          <a:prstGeom prst="rect">
            <a:avLst/>
          </a:prstGeom>
        </p:spPr>
      </p:pic>
      <p:cxnSp>
        <p:nvCxnSpPr>
          <p:cNvPr id="3" name="Straight Arrow Connector 2"/>
          <p:cNvCxnSpPr/>
          <p:nvPr/>
        </p:nvCxnSpPr>
        <p:spPr>
          <a:xfrm>
            <a:off x="539750" y="2435404"/>
            <a:ext cx="7920038" cy="0"/>
          </a:xfrm>
          <a:prstGeom prst="straightConnector1">
            <a:avLst/>
          </a:prstGeom>
          <a:ln w="79375">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9"/>
          <p:cNvSpPr txBox="1">
            <a:spLocks noChangeArrowheads="1"/>
          </p:cNvSpPr>
          <p:nvPr/>
        </p:nvSpPr>
        <p:spPr bwMode="auto">
          <a:xfrm>
            <a:off x="107504" y="2723436"/>
            <a:ext cx="8785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3200" dirty="0">
                <a:solidFill>
                  <a:prstClr val="black"/>
                </a:solidFill>
                <a:latin typeface="Comic Sans MS" panose="030F0702030302020204" pitchFamily="66" charset="0"/>
              </a:rPr>
              <a:t>“</a:t>
            </a:r>
            <a:r>
              <a:rPr lang="en-GB" sz="3200" dirty="0">
                <a:solidFill>
                  <a:schemeClr val="bg1">
                    <a:lumMod val="85000"/>
                  </a:schemeClr>
                </a:solidFill>
                <a:latin typeface="Comic Sans MS" panose="030F0702030302020204" pitchFamily="66" charset="0"/>
              </a:rPr>
              <a:t>_______________________________</a:t>
            </a:r>
            <a:r>
              <a:rPr lang="en-GB" sz="3200" dirty="0">
                <a:solidFill>
                  <a:prstClr val="black"/>
                </a:solidFill>
                <a:latin typeface="Comic Sans MS" panose="030F0702030302020204" pitchFamily="66" charset="0"/>
              </a:rPr>
              <a:t>”</a:t>
            </a:r>
          </a:p>
        </p:txBody>
      </p:sp>
      <p:sp>
        <p:nvSpPr>
          <p:cNvPr id="7" name="Rounded Rectangular Callout 6"/>
          <p:cNvSpPr/>
          <p:nvPr/>
        </p:nvSpPr>
        <p:spPr>
          <a:xfrm>
            <a:off x="1979713" y="116631"/>
            <a:ext cx="7029320" cy="1166645"/>
          </a:xfrm>
          <a:prstGeom prst="wedgeRoundRectCallout">
            <a:avLst>
              <a:gd name="adj1" fmla="val -56038"/>
              <a:gd name="adj2" fmla="val 7639"/>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b="1" dirty="0">
                <a:solidFill>
                  <a:srgbClr val="00B050"/>
                </a:solidFill>
                <a:latin typeface="Comic Sans MS" panose="030F0702030302020204" pitchFamily="66" charset="0"/>
              </a:rPr>
              <a:t>Generate an interesting statement to debate as a class</a:t>
            </a:r>
            <a:r>
              <a:rPr lang="en-GB" dirty="0">
                <a:solidFill>
                  <a:srgbClr val="0070C0"/>
                </a:solidFill>
                <a:latin typeface="Comic Sans MS" panose="030F0702030302020204" pitchFamily="66" charset="0"/>
              </a:rPr>
              <a:t> and</a:t>
            </a:r>
            <a:br>
              <a:rPr lang="en-GB" dirty="0">
                <a:solidFill>
                  <a:srgbClr val="0070C0"/>
                </a:solidFill>
                <a:latin typeface="Comic Sans MS" panose="030F0702030302020204" pitchFamily="66" charset="0"/>
              </a:rPr>
            </a:br>
            <a:r>
              <a:rPr lang="en-GB" dirty="0">
                <a:solidFill>
                  <a:srgbClr val="0070C0"/>
                </a:solidFill>
                <a:latin typeface="Comic Sans MS" panose="030F0702030302020204" pitchFamily="66" charset="0"/>
              </a:rPr>
              <a:t>move to the right or left side of the room based on whether you </a:t>
            </a:r>
            <a:r>
              <a:rPr lang="en-GB" b="1" dirty="0">
                <a:solidFill>
                  <a:srgbClr val="00B050"/>
                </a:solidFill>
                <a:latin typeface="Comic Sans MS" panose="030F0702030302020204" pitchFamily="66" charset="0"/>
              </a:rPr>
              <a:t>agree</a:t>
            </a:r>
            <a:r>
              <a:rPr lang="en-GB" dirty="0">
                <a:solidFill>
                  <a:srgbClr val="0070C0"/>
                </a:solidFill>
                <a:latin typeface="Comic Sans MS" panose="030F0702030302020204" pitchFamily="66" charset="0"/>
              </a:rPr>
              <a:t> or </a:t>
            </a:r>
            <a:r>
              <a:rPr lang="en-GB" b="1" dirty="0">
                <a:solidFill>
                  <a:srgbClr val="C00000"/>
                </a:solidFill>
                <a:latin typeface="Comic Sans MS" panose="030F0702030302020204" pitchFamily="66" charset="0"/>
              </a:rPr>
              <a:t>disagree</a:t>
            </a:r>
            <a:r>
              <a:rPr lang="en-GB" dirty="0">
                <a:solidFill>
                  <a:srgbClr val="0070C0"/>
                </a:solidFill>
                <a:latin typeface="Comic Sans MS" panose="030F0702030302020204" pitchFamily="66" charset="0"/>
              </a:rPr>
              <a:t> with it.</a:t>
            </a:r>
          </a:p>
        </p:txBody>
      </p:sp>
      <p:sp>
        <p:nvSpPr>
          <p:cNvPr id="8" name="Rounded Rectangle 7"/>
          <p:cNvSpPr/>
          <p:nvPr/>
        </p:nvSpPr>
        <p:spPr>
          <a:xfrm>
            <a:off x="179512" y="1427292"/>
            <a:ext cx="3240360" cy="7078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AGREE</a:t>
            </a:r>
          </a:p>
        </p:txBody>
      </p:sp>
      <p:sp>
        <p:nvSpPr>
          <p:cNvPr id="9" name="Rounded Rectangle 8"/>
          <p:cNvSpPr/>
          <p:nvPr/>
        </p:nvSpPr>
        <p:spPr>
          <a:xfrm>
            <a:off x="5764768" y="1427292"/>
            <a:ext cx="3240360" cy="70788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GB" sz="4000" b="1" dirty="0">
                <a:solidFill>
                  <a:prstClr val="white"/>
                </a:solidFill>
                <a:latin typeface="Comic Sans MS" panose="030F0702030302020204" pitchFamily="66" charset="0"/>
              </a:rPr>
              <a:t>DISAGREE</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4334" y="4797152"/>
            <a:ext cx="3425957" cy="1927101"/>
          </a:xfrm>
          <a:prstGeom prst="rect">
            <a:avLst/>
          </a:prstGeom>
          <a:ln>
            <a:noFill/>
          </a:ln>
          <a:effectLst>
            <a:softEdge rad="112500"/>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623" y="4797149"/>
            <a:ext cx="3425957" cy="1927101"/>
          </a:xfrm>
          <a:prstGeom prst="rect">
            <a:avLst/>
          </a:prstGeom>
          <a:ln>
            <a:noFill/>
          </a:ln>
          <a:effectLst>
            <a:softEdge rad="112500"/>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291" y="4797150"/>
            <a:ext cx="3425957" cy="1927101"/>
          </a:xfrm>
          <a:prstGeom prst="rect">
            <a:avLst/>
          </a:prstGeom>
          <a:ln>
            <a:noFill/>
          </a:ln>
          <a:effectLst>
            <a:softEdge rad="112500"/>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Tree>
    <p:extLst>
      <p:ext uri="{BB962C8B-B14F-4D97-AF65-F5344CB8AC3E}">
        <p14:creationId xmlns:p14="http://schemas.microsoft.com/office/powerpoint/2010/main" val="42787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1 L 1.34219 -0.00787 " pathEditMode="relative" rAng="0" ptsTypes="AA">
                                      <p:cBhvr>
                                        <p:cTn id="6" dur="40000" fill="hold"/>
                                        <p:tgtEl>
                                          <p:spTgt spid="13"/>
                                        </p:tgtEl>
                                        <p:attrNameLst>
                                          <p:attrName>ppt_x</p:attrName>
                                          <p:attrName>ppt_y</p:attrName>
                                        </p:attrNameLst>
                                      </p:cBhvr>
                                      <p:rCtr x="75347"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571500"/>
            <a:ext cx="5715000" cy="5715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064" y="6517708"/>
            <a:ext cx="1758736" cy="439684"/>
          </a:xfrm>
          <a:prstGeom prst="rect">
            <a:avLst/>
          </a:prstGeom>
        </p:spPr>
      </p:pic>
      <p:sp>
        <p:nvSpPr>
          <p:cNvPr id="6" name="Rounded Rectangular Callout 5"/>
          <p:cNvSpPr/>
          <p:nvPr/>
        </p:nvSpPr>
        <p:spPr>
          <a:xfrm>
            <a:off x="4427984" y="6021288"/>
            <a:ext cx="1512168" cy="288032"/>
          </a:xfrm>
          <a:prstGeom prst="wedgeRoundRectCallout">
            <a:avLst>
              <a:gd name="adj1" fmla="val 6557"/>
              <a:gd name="adj2" fmla="val 98171"/>
              <a:gd name="adj3" fmla="val 16667"/>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lang="en-GB" dirty="0">
                <a:solidFill>
                  <a:schemeClr val="tx1"/>
                </a:solidFill>
                <a:latin typeface="MoolBoran" panose="020B0100010101010101" pitchFamily="34" charset="0"/>
                <a:cs typeface="MoolBoran" panose="020B0100010101010101" pitchFamily="34" charset="0"/>
              </a:rPr>
              <a:t>See you next time!</a:t>
            </a:r>
          </a:p>
        </p:txBody>
      </p:sp>
      <p:pic>
        <p:nvPicPr>
          <p:cNvPr id="8" name="smb_coi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96536" y="4725144"/>
            <a:ext cx="609600" cy="609600"/>
          </a:xfrm>
          <a:prstGeom prst="rect">
            <a:avLst/>
          </a:prstGeom>
        </p:spPr>
      </p:pic>
    </p:spTree>
    <p:extLst>
      <p:ext uri="{BB962C8B-B14F-4D97-AF65-F5344CB8AC3E}">
        <p14:creationId xmlns:p14="http://schemas.microsoft.com/office/powerpoint/2010/main" val="108861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16475 -0.01852 L 0.4191 -0.02037 " pathEditMode="relative" rAng="0" ptsTypes="AA">
                                      <p:cBhvr>
                                        <p:cTn id="6" dur="5000" fill="hold"/>
                                        <p:tgtEl>
                                          <p:spTgt spid="5"/>
                                        </p:tgtEl>
                                        <p:attrNameLst>
                                          <p:attrName>ppt_x</p:attrName>
                                          <p:attrName>ppt_y</p:attrName>
                                        </p:attrNameLst>
                                      </p:cBhvr>
                                      <p:rCtr x="29184" y="-93"/>
                                    </p:animMotion>
                                  </p:childTnLst>
                                </p:cTn>
                              </p:par>
                              <p:par>
                                <p:cTn id="7" presetID="1" presetClass="entr" presetSubtype="0" fill="hold" grpId="0" nodeType="withEffect">
                                  <p:stCondLst>
                                    <p:cond delay="500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9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93452"/>
            <a:ext cx="2381250" cy="23812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902178">
            <a:off x="5800519" y="1489653"/>
            <a:ext cx="2903355" cy="1388849"/>
          </a:xfrm>
          <a:prstGeom prst="rect">
            <a:avLst/>
          </a:prstGeom>
        </p:spPr>
      </p:pic>
      <p:sp>
        <p:nvSpPr>
          <p:cNvPr id="5" name="TextBox 4"/>
          <p:cNvSpPr txBox="1"/>
          <p:nvPr/>
        </p:nvSpPr>
        <p:spPr>
          <a:xfrm>
            <a:off x="-12012" y="4127589"/>
            <a:ext cx="9120516" cy="3600986"/>
          </a:xfrm>
          <a:prstGeom prst="rect">
            <a:avLst/>
          </a:prstGeom>
          <a:noFill/>
        </p:spPr>
        <p:txBody>
          <a:bodyPr wrap="square" rtlCol="0">
            <a:spAutoFit/>
          </a:bodyPr>
          <a:lstStyle/>
          <a:p>
            <a:pPr algn="ctr"/>
            <a:r>
              <a:rPr lang="en-GB" sz="3200" dirty="0">
                <a:solidFill>
                  <a:srgbClr val="00B050"/>
                </a:solidFill>
                <a:latin typeface="Comic Sans MS" panose="030F0702030302020204" pitchFamily="66" charset="0"/>
              </a:rPr>
              <a:t>What would we have to change in order to create a society in which</a:t>
            </a:r>
            <a:br>
              <a:rPr lang="en-GB" sz="3200" dirty="0">
                <a:solidFill>
                  <a:srgbClr val="00B050"/>
                </a:solidFill>
                <a:latin typeface="Comic Sans MS" panose="030F0702030302020204" pitchFamily="66" charset="0"/>
              </a:rPr>
            </a:br>
            <a:br>
              <a:rPr lang="en-GB" sz="2400" dirty="0">
                <a:solidFill>
                  <a:srgbClr val="00B050"/>
                </a:solidFill>
                <a:latin typeface="Comic Sans MS" panose="030F0702030302020204" pitchFamily="66" charset="0"/>
              </a:rPr>
            </a:br>
            <a:r>
              <a:rPr lang="en-GB" sz="3200" b="1" dirty="0">
                <a:solidFill>
                  <a:srgbClr val="C00000"/>
                </a:solidFill>
                <a:latin typeface="Comic Sans MS" panose="030F0702030302020204" pitchFamily="66" charset="0"/>
              </a:rPr>
              <a:t>all children have a happy family life?</a:t>
            </a:r>
            <a:br>
              <a:rPr lang="en-GB" sz="2400" b="1" dirty="0">
                <a:solidFill>
                  <a:srgbClr val="C00000"/>
                </a:solidFill>
                <a:latin typeface="Comic Sans MS" panose="030F0702030302020204" pitchFamily="66" charset="0"/>
              </a:rPr>
            </a:br>
            <a:endParaRPr lang="en-GB" sz="2400" b="1" dirty="0">
              <a:solidFill>
                <a:srgbClr val="C00000"/>
              </a:solidFill>
              <a:latin typeface="Comic Sans MS" panose="030F0702030302020204" pitchFamily="66" charset="0"/>
            </a:endParaRPr>
          </a:p>
          <a:p>
            <a:pPr algn="ctr"/>
            <a:r>
              <a:rPr lang="en-GB" sz="2800" dirty="0">
                <a:solidFill>
                  <a:srgbClr val="0070C0"/>
                </a:solidFill>
                <a:latin typeface="Comic Sans MS" panose="030F0702030302020204" pitchFamily="66" charset="0"/>
              </a:rPr>
              <a:t>If this happened, what would society be like?</a:t>
            </a:r>
            <a:br>
              <a:rPr lang="en-GB" sz="3200" b="1" dirty="0">
                <a:solidFill>
                  <a:srgbClr val="0070C0"/>
                </a:solidFill>
                <a:latin typeface="Comic Sans MS" panose="030F0702030302020204" pitchFamily="66" charset="0"/>
              </a:rPr>
            </a:br>
            <a:br>
              <a:rPr lang="en-GB" sz="2800" dirty="0">
                <a:solidFill>
                  <a:prstClr val="black"/>
                </a:solidFill>
              </a:rPr>
            </a:br>
            <a:endParaRPr lang="en-GB" sz="2800" dirty="0">
              <a:solidFill>
                <a:prstClr val="black"/>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427" y="260648"/>
            <a:ext cx="5129146" cy="3846860"/>
          </a:xfrm>
          <a:prstGeom prst="rect">
            <a:avLst/>
          </a:prstGeom>
          <a:ln>
            <a:noFill/>
          </a:ln>
          <a:effectLst>
            <a:softEdge rad="112500"/>
          </a:effectLst>
        </p:spPr>
      </p:pic>
    </p:spTree>
    <p:extLst>
      <p:ext uri="{BB962C8B-B14F-4D97-AF65-F5344CB8AC3E}">
        <p14:creationId xmlns:p14="http://schemas.microsoft.com/office/powerpoint/2010/main" val="414199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0" y="0"/>
            <a:ext cx="9162219" cy="6871664"/>
          </a:xfrm>
          <a:prstGeom prst="rect">
            <a:avLst/>
          </a:prstGeom>
        </p:spPr>
      </p:pic>
      <p:sp>
        <p:nvSpPr>
          <p:cNvPr id="6" name="Rounded Rectangular Callout 5">
            <a:hlinkClick r:id="rId3"/>
          </p:cNvPr>
          <p:cNvSpPr/>
          <p:nvPr/>
        </p:nvSpPr>
        <p:spPr>
          <a:xfrm>
            <a:off x="3203847" y="116632"/>
            <a:ext cx="5803209" cy="1080120"/>
          </a:xfrm>
          <a:prstGeom prst="wedgeRoundRectCallout">
            <a:avLst>
              <a:gd name="adj1" fmla="val -51744"/>
              <a:gd name="adj2" fmla="val 71887"/>
              <a:gd name="adj3" fmla="val 16667"/>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sz="2200" dirty="0">
                <a:latin typeface="Comic Sans MS" panose="030F0702030302020204" pitchFamily="66" charset="0"/>
              </a:rPr>
              <a:t>Save time, click anywhere to </a:t>
            </a:r>
            <a:br>
              <a:rPr lang="en-GB" sz="2200" dirty="0">
                <a:latin typeface="Comic Sans MS" panose="030F0702030302020204" pitchFamily="66" charset="0"/>
              </a:rPr>
            </a:br>
            <a:r>
              <a:rPr lang="en-GB" sz="2200" dirty="0">
                <a:latin typeface="Comic Sans MS" panose="030F0702030302020204" pitchFamily="66" charset="0"/>
              </a:rPr>
              <a:t>download more of </a:t>
            </a:r>
            <a:r>
              <a:rPr lang="en-GB" sz="2200" b="1" dirty="0">
                <a:latin typeface="Comic Sans MS" panose="030F0702030302020204" pitchFamily="66" charset="0"/>
              </a:rPr>
              <a:t>GODWIN86</a:t>
            </a:r>
            <a:r>
              <a:rPr lang="en-GB" sz="2200" dirty="0">
                <a:latin typeface="Comic Sans MS" panose="030F0702030302020204" pitchFamily="66" charset="0"/>
              </a:rPr>
              <a:t>’s </a:t>
            </a:r>
            <a:br>
              <a:rPr lang="en-GB" sz="2200" dirty="0">
                <a:latin typeface="Comic Sans MS" panose="030F0702030302020204" pitchFamily="66" charset="0"/>
              </a:rPr>
            </a:br>
            <a:r>
              <a:rPr lang="en-GB" sz="2200" dirty="0">
                <a:latin typeface="Comic Sans MS" panose="030F0702030302020204" pitchFamily="66" charset="0"/>
              </a:rPr>
              <a:t>GCSE Sociology Resources!</a:t>
            </a:r>
          </a:p>
        </p:txBody>
      </p:sp>
      <p:pic>
        <p:nvPicPr>
          <p:cNvPr id="1026" name="Picture 2">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85" y="158292"/>
            <a:ext cx="1836812" cy="1062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78065" y="6273316"/>
            <a:ext cx="8928992" cy="5400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100" b="1" dirty="0"/>
              <a:t>Copyright Notice</a:t>
            </a:r>
            <a:br>
              <a:rPr lang="en-GB" sz="1100" dirty="0"/>
            </a:br>
            <a:r>
              <a:rPr lang="en-GB" sz="1100" dirty="0"/>
              <a:t>Images used in these resources are used under ‘Fair Use’ guidelines. All lessons are made so as to contribute to the British education system and with the public good in mind. We express gratitude to those listed below and other sources who have helped make this resource so beautiful.</a:t>
            </a:r>
          </a:p>
        </p:txBody>
      </p:sp>
      <p:sp>
        <p:nvSpPr>
          <p:cNvPr id="3" name="Rounded Rectangle 2"/>
          <p:cNvSpPr/>
          <p:nvPr/>
        </p:nvSpPr>
        <p:spPr>
          <a:xfrm>
            <a:off x="7020271" y="5949280"/>
            <a:ext cx="1986785" cy="43204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50" dirty="0">
                <a:latin typeface="Comic Sans MS" panose="030F0702030302020204" pitchFamily="66" charset="0"/>
              </a:rPr>
              <a:t>Animation courtesy of </a:t>
            </a:r>
            <a:br>
              <a:rPr lang="en-GB" sz="1050" dirty="0">
                <a:latin typeface="Comic Sans MS" panose="030F0702030302020204" pitchFamily="66" charset="0"/>
              </a:rPr>
            </a:br>
            <a:r>
              <a:rPr lang="en-GB" sz="1050" dirty="0">
                <a:latin typeface="Comic Sans MS" panose="030F0702030302020204" pitchFamily="66" charset="0"/>
              </a:rPr>
              <a:t>Nicola Gastaldi (gasta.org)</a:t>
            </a:r>
          </a:p>
        </p:txBody>
      </p:sp>
      <p:sp>
        <p:nvSpPr>
          <p:cNvPr id="8" name="Up Ribbon 7">
            <a:hlinkClick r:id="rId3"/>
          </p:cNvPr>
          <p:cNvSpPr/>
          <p:nvPr/>
        </p:nvSpPr>
        <p:spPr>
          <a:xfrm>
            <a:off x="1934597" y="5517232"/>
            <a:ext cx="5256584" cy="864096"/>
          </a:xfrm>
          <a:prstGeom prst="ribbon2">
            <a:avLst>
              <a:gd name="adj1" fmla="val 16667"/>
              <a:gd name="adj2" fmla="val 6617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400" dirty="0">
                <a:latin typeface="Comic Sans MS" panose="030F0702030302020204" pitchFamily="66" charset="0"/>
              </a:rPr>
              <a:t>This lesson (and the associated learning materials) is copyrighted by Adam Godwin (2017) ‘Godwin86’</a:t>
            </a:r>
          </a:p>
        </p:txBody>
      </p:sp>
    </p:spTree>
    <p:extLst>
      <p:ext uri="{BB962C8B-B14F-4D97-AF65-F5344CB8AC3E}">
        <p14:creationId xmlns:p14="http://schemas.microsoft.com/office/powerpoint/2010/main" val="148337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120" y="2060848"/>
            <a:ext cx="3265324" cy="2800015"/>
          </a:xfrm>
          <a:prstGeom prst="rect">
            <a:avLst/>
          </a:prstGeom>
          <a:noFill/>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246" y="615330"/>
            <a:ext cx="2381250" cy="238125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350" y="-317489"/>
            <a:ext cx="987038" cy="12337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36" y="3283000"/>
            <a:ext cx="1514152" cy="151415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36" y="836712"/>
            <a:ext cx="1514152" cy="151415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36" y="2060848"/>
            <a:ext cx="1514152" cy="1514152"/>
          </a:xfrm>
          <a:prstGeom prst="rect">
            <a:avLst/>
          </a:prstGeom>
        </p:spPr>
      </p:pic>
      <p:sp>
        <p:nvSpPr>
          <p:cNvPr id="8" name="Rounded Rectangle 7"/>
          <p:cNvSpPr/>
          <p:nvPr/>
        </p:nvSpPr>
        <p:spPr>
          <a:xfrm>
            <a:off x="827584" y="1159756"/>
            <a:ext cx="8208912" cy="794072"/>
          </a:xfrm>
          <a:prstGeom prst="roundRect">
            <a:avLst/>
          </a:prstGeom>
          <a:solidFill>
            <a:schemeClr val="lt1"/>
          </a:solid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GB" b="1" dirty="0">
                <a:latin typeface="Comic Sans MS" panose="030F0702030302020204" pitchFamily="66" charset="0"/>
              </a:rPr>
              <a:t>Describe the meaning of key-terms</a:t>
            </a:r>
          </a:p>
        </p:txBody>
      </p:sp>
      <p:sp>
        <p:nvSpPr>
          <p:cNvPr id="9" name="Rounded Rectangle 8"/>
          <p:cNvSpPr/>
          <p:nvPr/>
        </p:nvSpPr>
        <p:spPr>
          <a:xfrm>
            <a:off x="827584" y="2382900"/>
            <a:ext cx="8208912" cy="794072"/>
          </a:xfrm>
          <a:prstGeom prst="roundRect">
            <a:avLst/>
          </a:prstGeom>
          <a:solidFill>
            <a:schemeClr val="lt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GB" b="1" dirty="0">
                <a:latin typeface="Comic Sans MS" panose="030F0702030302020204" pitchFamily="66" charset="0"/>
              </a:rPr>
              <a:t>Outline &amp; explain differing sociological </a:t>
            </a:r>
            <a:br>
              <a:rPr lang="en-GB" b="1" dirty="0">
                <a:latin typeface="Comic Sans MS" panose="030F0702030302020204" pitchFamily="66" charset="0"/>
              </a:rPr>
            </a:br>
            <a:r>
              <a:rPr lang="en-GB" b="1" dirty="0">
                <a:latin typeface="Comic Sans MS" panose="030F0702030302020204" pitchFamily="66" charset="0"/>
              </a:rPr>
              <a:t>views about the functions of the family</a:t>
            </a:r>
          </a:p>
        </p:txBody>
      </p:sp>
      <p:sp>
        <p:nvSpPr>
          <p:cNvPr id="10" name="Rounded Rectangle 9"/>
          <p:cNvSpPr/>
          <p:nvPr/>
        </p:nvSpPr>
        <p:spPr>
          <a:xfrm>
            <a:off x="827584" y="3643040"/>
            <a:ext cx="8208912" cy="794072"/>
          </a:xfrm>
          <a:prstGeom prst="roundRect">
            <a:avLst/>
          </a:prstGeom>
          <a:solidFill>
            <a:schemeClr val="lt1"/>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GB" b="1" dirty="0">
                <a:latin typeface="Comic Sans MS" panose="030F0702030302020204" pitchFamily="66" charset="0"/>
              </a:rPr>
              <a:t>Analyse &amp;  central sociological debates</a:t>
            </a:r>
          </a:p>
        </p:txBody>
      </p:sp>
      <p:sp>
        <p:nvSpPr>
          <p:cNvPr id="11" name="Rounded Rectangle 10"/>
          <p:cNvSpPr/>
          <p:nvPr/>
        </p:nvSpPr>
        <p:spPr>
          <a:xfrm>
            <a:off x="625600" y="1052736"/>
            <a:ext cx="1584176" cy="36004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latin typeface="Comic Sans MS" panose="030F0702030302020204" pitchFamily="66" charset="0"/>
              </a:rPr>
              <a:t>Must</a:t>
            </a:r>
          </a:p>
        </p:txBody>
      </p:sp>
      <p:sp>
        <p:nvSpPr>
          <p:cNvPr id="12" name="Rounded Rectangle 11"/>
          <p:cNvSpPr/>
          <p:nvPr/>
        </p:nvSpPr>
        <p:spPr>
          <a:xfrm>
            <a:off x="625600" y="2276872"/>
            <a:ext cx="1584176" cy="36004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a:latin typeface="Comic Sans MS" panose="030F0702030302020204" pitchFamily="66" charset="0"/>
              </a:rPr>
              <a:t>Should</a:t>
            </a:r>
          </a:p>
        </p:txBody>
      </p:sp>
      <p:sp>
        <p:nvSpPr>
          <p:cNvPr id="13" name="Rounded Rectangle 12"/>
          <p:cNvSpPr/>
          <p:nvPr/>
        </p:nvSpPr>
        <p:spPr>
          <a:xfrm>
            <a:off x="665064" y="3571032"/>
            <a:ext cx="1584176" cy="36004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b="1" dirty="0">
                <a:latin typeface="Comic Sans MS" panose="030F0702030302020204" pitchFamily="66" charset="0"/>
              </a:rPr>
              <a:t>Could</a:t>
            </a:r>
          </a:p>
        </p:txBody>
      </p:sp>
      <p:sp>
        <p:nvSpPr>
          <p:cNvPr id="14" name="TextBox 13"/>
          <p:cNvSpPr txBox="1"/>
          <p:nvPr/>
        </p:nvSpPr>
        <p:spPr>
          <a:xfrm>
            <a:off x="6084168" y="548680"/>
            <a:ext cx="2952328" cy="288032"/>
          </a:xfrm>
          <a:prstGeom prst="rect">
            <a:avLst/>
          </a:prstGeom>
          <a:noFill/>
        </p:spPr>
        <p:txBody>
          <a:bodyPr wrap="square" rtlCol="0">
            <a:spAutoFit/>
          </a:bodyPr>
          <a:lstStyle/>
          <a:p>
            <a:fld id="{7D2BBA79-8F21-488F-8D83-A3BFDC31BF74}" type="datetime2">
              <a:rPr lang="en-GB" sz="1200" smtClean="0">
                <a:latin typeface="Comic Sans MS" panose="030F0702030302020204" pitchFamily="66" charset="0"/>
              </a:rPr>
              <a:t>Sunday, 15 November 2020</a:t>
            </a:fld>
            <a:endParaRPr lang="en-GB" sz="1200" dirty="0">
              <a:latin typeface="Comic Sans MS" panose="030F0702030302020204" pitchFamily="66" charset="0"/>
            </a:endParaRPr>
          </a:p>
        </p:txBody>
      </p:sp>
      <p:sp>
        <p:nvSpPr>
          <p:cNvPr id="15" name="Rounded Rectangle 14"/>
          <p:cNvSpPr/>
          <p:nvPr/>
        </p:nvSpPr>
        <p:spPr>
          <a:xfrm>
            <a:off x="107504" y="50141"/>
            <a:ext cx="8928992" cy="498539"/>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r>
              <a:rPr lang="en-GB" sz="2400" b="1" dirty="0">
                <a:latin typeface="Comic Sans MS" panose="030F0702030302020204" pitchFamily="66" charset="0"/>
              </a:rPr>
              <a:t>Title: The Functions of the Family</a:t>
            </a:r>
          </a:p>
        </p:txBody>
      </p:sp>
      <p:sp>
        <p:nvSpPr>
          <p:cNvPr id="16" name="Rounded Rectangle 15"/>
          <p:cNvSpPr/>
          <p:nvPr/>
        </p:nvSpPr>
        <p:spPr>
          <a:xfrm>
            <a:off x="89000" y="620688"/>
            <a:ext cx="2120776" cy="36004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b="1" dirty="0">
                <a:latin typeface="Comic Sans MS" panose="030F0702030302020204" pitchFamily="66" charset="0"/>
              </a:rPr>
              <a:t>All students...</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536" y="4371404"/>
            <a:ext cx="2505596" cy="2505596"/>
          </a:xfrm>
          <a:prstGeom prst="rect">
            <a:avLst/>
          </a:prstGeom>
        </p:spPr>
      </p:pic>
      <p:sp>
        <p:nvSpPr>
          <p:cNvPr id="23" name="Rounded Rectangle 22"/>
          <p:cNvSpPr/>
          <p:nvPr/>
        </p:nvSpPr>
        <p:spPr>
          <a:xfrm>
            <a:off x="1979712" y="4653136"/>
            <a:ext cx="7073676" cy="2160240"/>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marL="342900" indent="-342900">
              <a:buAutoNum type="arabicParenR"/>
            </a:pPr>
            <a:r>
              <a:rPr lang="en-GB" sz="2000" dirty="0">
                <a:latin typeface="Comic Sans MS" panose="030F0702030302020204" pitchFamily="66" charset="0"/>
              </a:rPr>
              <a:t>Write the title and date (always underline these)</a:t>
            </a:r>
          </a:p>
          <a:p>
            <a:pPr marL="342900" indent="-342900">
              <a:buAutoNum type="arabicParenR"/>
            </a:pPr>
            <a:r>
              <a:rPr lang="en-GB" sz="2000" dirty="0">
                <a:latin typeface="Comic Sans MS" panose="030F0702030302020204" pitchFamily="66" charset="0"/>
              </a:rPr>
              <a:t>Read the learning objectives</a:t>
            </a:r>
            <a:br>
              <a:rPr lang="en-GB" sz="2000" dirty="0">
                <a:latin typeface="Comic Sans MS" panose="030F0702030302020204" pitchFamily="66" charset="0"/>
              </a:rPr>
            </a:br>
            <a:endParaRPr lang="en-GB" sz="2000" dirty="0">
              <a:latin typeface="Comic Sans MS" panose="030F0702030302020204" pitchFamily="66" charset="0"/>
            </a:endParaRPr>
          </a:p>
          <a:p>
            <a:pPr marL="342900" indent="-342900">
              <a:buAutoNum type="arabicParenR"/>
            </a:pPr>
            <a:r>
              <a:rPr lang="en-GB" sz="2000" b="1" dirty="0">
                <a:latin typeface="Comic Sans MS" panose="030F0702030302020204" pitchFamily="66" charset="0"/>
              </a:rPr>
              <a:t>Create a mind-map showing how families function to support wider society…</a:t>
            </a:r>
          </a:p>
        </p:txBody>
      </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5656" y="4653136"/>
            <a:ext cx="758534" cy="606827"/>
          </a:xfrm>
          <a:prstGeom prst="rect">
            <a:avLst/>
          </a:prstGeom>
        </p:spPr>
      </p:pic>
    </p:spTree>
    <p:extLst>
      <p:ext uri="{BB962C8B-B14F-4D97-AF65-F5344CB8AC3E}">
        <p14:creationId xmlns:p14="http://schemas.microsoft.com/office/powerpoint/2010/main" val="1874566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3218" y="1078041"/>
            <a:ext cx="3457476" cy="1653918"/>
          </a:xfrm>
          <a:prstGeom prst="rect">
            <a:avLst/>
          </a:prstGeom>
        </p:spPr>
      </p:pic>
      <p:sp>
        <p:nvSpPr>
          <p:cNvPr id="7" name="Rounded Rectangle 6"/>
          <p:cNvSpPr/>
          <p:nvPr/>
        </p:nvSpPr>
        <p:spPr>
          <a:xfrm>
            <a:off x="1115616" y="1988840"/>
            <a:ext cx="7920880" cy="3812282"/>
          </a:xfrm>
          <a:prstGeom prst="roundRect">
            <a:avLst/>
          </a:prstGeom>
          <a:solidFill>
            <a:schemeClr val="lt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t"/>
          <a:lstStyle/>
          <a:p>
            <a:pPr marL="285750" indent="-285750">
              <a:buFont typeface="Arial" panose="020B0604020202020204" pitchFamily="34" charset="0"/>
              <a:buChar char="•"/>
            </a:pPr>
            <a:r>
              <a:rPr lang="en-GB" sz="1600" dirty="0">
                <a:latin typeface="Comic Sans MS" panose="030F0702030302020204" pitchFamily="66" charset="0"/>
              </a:rPr>
              <a:t>Functionalists view the main purpose of the family is:</a:t>
            </a:r>
          </a:p>
          <a:p>
            <a:pPr marL="742950" lvl="1" indent="-285750">
              <a:buFont typeface="Arial" panose="020B0604020202020204" pitchFamily="34" charset="0"/>
              <a:buChar char="•"/>
            </a:pPr>
            <a:r>
              <a:rPr lang="en-GB" sz="1600" dirty="0">
                <a:latin typeface="Comic Sans MS" panose="030F0702030302020204" pitchFamily="66" charset="0"/>
              </a:rPr>
              <a:t>Socialising the young (primary socialisation)</a:t>
            </a:r>
          </a:p>
          <a:p>
            <a:pPr marL="742950" lvl="1" indent="-285750">
              <a:buFont typeface="Arial" panose="020B0604020202020204" pitchFamily="34" charset="0"/>
              <a:buChar char="•"/>
            </a:pPr>
            <a:r>
              <a:rPr lang="en-GB" sz="1600" dirty="0">
                <a:latin typeface="Comic Sans MS" panose="030F0702030302020204" pitchFamily="66" charset="0"/>
              </a:rPr>
              <a:t>Providing stability and meaning for adults</a:t>
            </a:r>
          </a:p>
          <a:p>
            <a:pPr marL="742950" lvl="1" indent="-285750">
              <a:buFont typeface="Arial" panose="020B0604020202020204" pitchFamily="34" charset="0"/>
              <a:buChar char="•"/>
            </a:pPr>
            <a:endParaRPr lang="en-GB" sz="1600" dirty="0">
              <a:latin typeface="Comic Sans MS" panose="030F0702030302020204" pitchFamily="66" charset="0"/>
            </a:endParaRPr>
          </a:p>
          <a:p>
            <a:pPr marL="285750" indent="-285750">
              <a:buFont typeface="Arial" panose="020B0604020202020204" pitchFamily="34" charset="0"/>
              <a:buChar char="•"/>
            </a:pPr>
            <a:r>
              <a:rPr lang="en-GB" sz="1600" dirty="0">
                <a:latin typeface="Comic Sans MS" panose="030F0702030302020204" pitchFamily="66" charset="0"/>
              </a:rPr>
              <a:t>Other functions include the:</a:t>
            </a:r>
          </a:p>
          <a:p>
            <a:pPr marL="742950" lvl="1" indent="-285750">
              <a:buFont typeface="Arial" panose="020B0604020202020204" pitchFamily="34" charset="0"/>
              <a:buChar char="•"/>
            </a:pPr>
            <a:r>
              <a:rPr lang="en-GB" sz="1400" dirty="0">
                <a:latin typeface="Comic Sans MS" panose="030F0702030302020204" pitchFamily="66" charset="0"/>
              </a:rPr>
              <a:t>Reproductive – families provide a good context for creating and raising children in a stable environment.</a:t>
            </a:r>
          </a:p>
          <a:p>
            <a:pPr marL="742950" lvl="1" indent="-285750">
              <a:buFont typeface="Arial" panose="020B0604020202020204" pitchFamily="34" charset="0"/>
              <a:buChar char="•"/>
            </a:pPr>
            <a:r>
              <a:rPr lang="en-GB" sz="1400" dirty="0">
                <a:latin typeface="Comic Sans MS" panose="030F0702030302020204" pitchFamily="66" charset="0"/>
              </a:rPr>
              <a:t>Sexual – families allow men and women to control and limit the sexuality of their partner: ensuring the legitimacy of children and the stability of the family.</a:t>
            </a:r>
          </a:p>
          <a:p>
            <a:pPr marL="742950" lvl="1" indent="-285750">
              <a:buFont typeface="Arial" panose="020B0604020202020204" pitchFamily="34" charset="0"/>
              <a:buChar char="•"/>
            </a:pPr>
            <a:r>
              <a:rPr lang="en-GB" sz="1400" dirty="0">
                <a:latin typeface="Comic Sans MS" panose="030F0702030302020204" pitchFamily="66" charset="0"/>
              </a:rPr>
              <a:t>Educational – families help to educate children</a:t>
            </a:r>
          </a:p>
          <a:p>
            <a:pPr marL="742950" lvl="1" indent="-285750">
              <a:buFont typeface="Arial" panose="020B0604020202020204" pitchFamily="34" charset="0"/>
              <a:buChar char="•"/>
            </a:pPr>
            <a:r>
              <a:rPr lang="en-GB" sz="1400" dirty="0">
                <a:latin typeface="Comic Sans MS" panose="030F0702030302020204" pitchFamily="66" charset="0"/>
              </a:rPr>
              <a:t>Economy – families prepare children for their role in a capitalist economy and in wider society. (Marxists are interested in this aspect the most!)</a:t>
            </a:r>
          </a:p>
          <a:p>
            <a:pPr marL="742950" lvl="1" indent="-285750">
              <a:buFont typeface="Arial" panose="020B0604020202020204" pitchFamily="34" charset="0"/>
              <a:buChar char="•"/>
            </a:pPr>
            <a:endParaRPr lang="en-GB" sz="1400" dirty="0">
              <a:latin typeface="Comic Sans MS" panose="030F0702030302020204" pitchFamily="66" charset="0"/>
            </a:endParaRPr>
          </a:p>
          <a:p>
            <a:pPr marL="285750" indent="-285750">
              <a:buFont typeface="Arial" panose="020B0604020202020204" pitchFamily="34" charset="0"/>
              <a:buChar char="•"/>
            </a:pPr>
            <a:r>
              <a:rPr lang="en-GB" sz="1600" dirty="0">
                <a:latin typeface="Comic Sans MS" panose="030F0702030302020204" pitchFamily="66" charset="0"/>
              </a:rPr>
              <a:t>Feminists are interested in how families socialise gender roles in children.</a:t>
            </a:r>
          </a:p>
          <a:p>
            <a:pPr marL="742950" lvl="1" indent="-285750">
              <a:buFont typeface="Arial" panose="020B0604020202020204" pitchFamily="34" charset="0"/>
              <a:buChar char="•"/>
            </a:pPr>
            <a:endParaRPr lang="en-GB" sz="1400" dirty="0">
              <a:latin typeface="Comic Sans MS" panose="030F0702030302020204" pitchFamily="66" charset="0"/>
            </a:endParaRPr>
          </a:p>
          <a:p>
            <a:br>
              <a:rPr lang="en-GB" sz="1600" dirty="0">
                <a:latin typeface="Comic Sans MS" panose="030F0702030302020204" pitchFamily="66" charset="0"/>
              </a:rPr>
            </a:br>
            <a:endParaRPr lang="en-GB" sz="1600" dirty="0">
              <a:latin typeface="Comic Sans MS" panose="030F0702030302020204" pitchFamily="66"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9" y="0"/>
            <a:ext cx="2539999" cy="1905000"/>
          </a:xfrm>
          <a:prstGeom prst="rect">
            <a:avLst/>
          </a:prstGeom>
          <a:ln>
            <a:noFill/>
          </a:ln>
          <a:effectLst>
            <a:softEdge rad="112500"/>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988840"/>
            <a:ext cx="1229122" cy="1229122"/>
          </a:xfrm>
          <a:prstGeom prst="rect">
            <a:avLst/>
          </a:prstGeom>
          <a:ln>
            <a:noFill/>
          </a:ln>
          <a:effec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280420"/>
            <a:ext cx="1229122" cy="1229122"/>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00" y="4576564"/>
            <a:ext cx="1301130" cy="130113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2512" y="0"/>
            <a:ext cx="3048000" cy="1905000"/>
          </a:xfrm>
          <a:prstGeom prst="rect">
            <a:avLst/>
          </a:prstGeom>
          <a:ln>
            <a:noFill/>
          </a:ln>
          <a:effectLst>
            <a:softEdge rad="112500"/>
          </a:effectLst>
        </p:spPr>
      </p:pic>
      <p:sp>
        <p:nvSpPr>
          <p:cNvPr id="13" name="Up Ribbon 12"/>
          <p:cNvSpPr/>
          <p:nvPr/>
        </p:nvSpPr>
        <p:spPr>
          <a:xfrm>
            <a:off x="2123728" y="83840"/>
            <a:ext cx="4680520" cy="1400944"/>
          </a:xfrm>
          <a:prstGeom prst="ribbon2">
            <a:avLst>
              <a:gd name="adj1" fmla="val 10000"/>
              <a:gd name="adj2" fmla="val 673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000" dirty="0">
                <a:latin typeface="Comic Sans MS" panose="030F0702030302020204" pitchFamily="66" charset="0"/>
              </a:rPr>
              <a:t>Key Information</a:t>
            </a:r>
          </a:p>
        </p:txBody>
      </p:sp>
      <p:sp>
        <p:nvSpPr>
          <p:cNvPr id="10" name="Rounded Rectangle 9"/>
          <p:cNvSpPr/>
          <p:nvPr/>
        </p:nvSpPr>
        <p:spPr>
          <a:xfrm>
            <a:off x="71500" y="5949280"/>
            <a:ext cx="7236804" cy="791666"/>
          </a:xfrm>
          <a:prstGeom prst="roundRect">
            <a:avLst/>
          </a:prstGeom>
        </p:spPr>
        <p:style>
          <a:lnRef idx="3">
            <a:schemeClr val="lt1"/>
          </a:lnRef>
          <a:fillRef idx="1">
            <a:schemeClr val="accent1"/>
          </a:fillRef>
          <a:effectRef idx="1">
            <a:schemeClr val="accent1"/>
          </a:effectRef>
          <a:fontRef idx="minor">
            <a:schemeClr val="lt1"/>
          </a:fontRef>
        </p:style>
        <p:txBody>
          <a:bodyPr rtlCol="0" anchor="t"/>
          <a:lstStyle/>
          <a:p>
            <a:pPr algn="ctr"/>
            <a:r>
              <a:rPr lang="en-GB" sz="1600" dirty="0">
                <a:solidFill>
                  <a:schemeClr val="bg1"/>
                </a:solidFill>
                <a:latin typeface="Comic Sans MS" panose="030F0702030302020204" pitchFamily="66" charset="0"/>
              </a:rPr>
              <a:t>Summarise this information, before the time </a:t>
            </a:r>
            <a:r>
              <a:rPr lang="en-GB" sz="1400" dirty="0">
                <a:solidFill>
                  <a:schemeClr val="bg1"/>
                </a:solidFill>
                <a:latin typeface="Comic Sans MS" panose="030F0702030302020204" pitchFamily="66" charset="0"/>
              </a:rPr>
              <a:t>runs</a:t>
            </a:r>
            <a:r>
              <a:rPr lang="en-GB" sz="1600" dirty="0">
                <a:solidFill>
                  <a:schemeClr val="bg1"/>
                </a:solidFill>
                <a:latin typeface="Comic Sans MS" panose="030F0702030302020204" pitchFamily="66" charset="0"/>
              </a:rPr>
              <a:t> out, in the form of </a:t>
            </a:r>
            <a:br>
              <a:rPr lang="en-GB" sz="1600" dirty="0">
                <a:solidFill>
                  <a:schemeClr val="bg1"/>
                </a:solidFill>
                <a:latin typeface="Comic Sans MS" panose="030F0702030302020204" pitchFamily="66" charset="0"/>
              </a:rPr>
            </a:br>
            <a:r>
              <a:rPr lang="en-GB" sz="2400" dirty="0">
                <a:solidFill>
                  <a:schemeClr val="bg1"/>
                </a:solidFill>
                <a:latin typeface="Comic Sans MS" panose="030F0702030302020204" pitchFamily="66" charset="0"/>
              </a:rPr>
              <a:t>a single sentence</a:t>
            </a:r>
          </a:p>
        </p:txBody>
      </p:sp>
    </p:spTree>
    <p:controls>
      <mc:AlternateContent xmlns:mc="http://schemas.openxmlformats.org/markup-compatibility/2006">
        <mc:Choice xmlns:v="urn:schemas-microsoft-com:vml" Requires="v">
          <p:control spid="1036" r:id="rId2" imgW="1727466" imgH="993631"/>
        </mc:Choice>
        <mc:Fallback>
          <p:control r:id="rId2" imgW="1727466" imgH="993631">
            <p:pic>
              <p:nvPicPr>
                <p:cNvPr id="6" name="ShockwaveFlash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7416800" y="5864225"/>
                  <a:ext cx="1727200" cy="9937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198238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408"/>
            <a:ext cx="1368152" cy="1368152"/>
          </a:xfrm>
          <a:prstGeom prst="rect">
            <a:avLst/>
          </a:prstGeom>
        </p:spPr>
      </p:pic>
      <p:sp>
        <p:nvSpPr>
          <p:cNvPr id="3" name="Rounded Rectangular Callout 2"/>
          <p:cNvSpPr/>
          <p:nvPr/>
        </p:nvSpPr>
        <p:spPr>
          <a:xfrm>
            <a:off x="1368152" y="116632"/>
            <a:ext cx="7668344" cy="792088"/>
          </a:xfrm>
          <a:prstGeom prst="wedgeRoundRectCallout">
            <a:avLst>
              <a:gd name="adj1" fmla="val -51064"/>
              <a:gd name="adj2" fmla="val 3966"/>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GB" sz="2800" dirty="0">
                <a:solidFill>
                  <a:srgbClr val="0070C0"/>
                </a:solidFill>
                <a:latin typeface="Comic Sans MS" panose="030F0702030302020204" pitchFamily="66" charset="0"/>
              </a:rPr>
              <a:t>Match the key-word with their definitions!</a:t>
            </a:r>
          </a:p>
        </p:txBody>
      </p:sp>
      <p:sp>
        <p:nvSpPr>
          <p:cNvPr id="4" name="Rounded Rectangle 3"/>
          <p:cNvSpPr/>
          <p:nvPr/>
        </p:nvSpPr>
        <p:spPr>
          <a:xfrm>
            <a:off x="107504" y="1052736"/>
            <a:ext cx="2304256" cy="64807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latin typeface="Comic Sans MS" panose="030F0702030302020204" pitchFamily="66" charset="0"/>
              </a:rPr>
              <a:t>Child rearing</a:t>
            </a:r>
          </a:p>
        </p:txBody>
      </p:sp>
      <p:sp>
        <p:nvSpPr>
          <p:cNvPr id="5" name="Rounded Rectangle 4"/>
          <p:cNvSpPr/>
          <p:nvPr/>
        </p:nvSpPr>
        <p:spPr>
          <a:xfrm>
            <a:off x="107504" y="1883296"/>
            <a:ext cx="2304256" cy="64807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a:latin typeface="Comic Sans MS" panose="030F0702030302020204" pitchFamily="66" charset="0"/>
              </a:rPr>
              <a:t>Economy</a:t>
            </a:r>
          </a:p>
        </p:txBody>
      </p:sp>
      <p:sp>
        <p:nvSpPr>
          <p:cNvPr id="6" name="Rounded Rectangle 5"/>
          <p:cNvSpPr/>
          <p:nvPr/>
        </p:nvSpPr>
        <p:spPr>
          <a:xfrm>
            <a:off x="107504" y="2755776"/>
            <a:ext cx="2304256" cy="648072"/>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b="1" dirty="0">
                <a:latin typeface="Comic Sans MS" panose="030F0702030302020204" pitchFamily="66" charset="0"/>
              </a:rPr>
              <a:t>Instrumental role </a:t>
            </a:r>
            <a:endParaRPr lang="en-GB" dirty="0">
              <a:latin typeface="Comic Sans MS" panose="030F0702030302020204" pitchFamily="66" charset="0"/>
            </a:endParaRPr>
          </a:p>
        </p:txBody>
      </p:sp>
      <p:sp>
        <p:nvSpPr>
          <p:cNvPr id="7" name="Rounded Rectangle 6"/>
          <p:cNvSpPr/>
          <p:nvPr/>
        </p:nvSpPr>
        <p:spPr>
          <a:xfrm>
            <a:off x="107504" y="3628256"/>
            <a:ext cx="2304256" cy="648072"/>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GB" b="1" dirty="0">
                <a:latin typeface="Comic Sans MS" panose="030F0702030302020204" pitchFamily="66" charset="0"/>
              </a:rPr>
              <a:t>Expressive role</a:t>
            </a:r>
          </a:p>
        </p:txBody>
      </p:sp>
      <p:sp>
        <p:nvSpPr>
          <p:cNvPr id="8" name="Rounded Rectangle 7"/>
          <p:cNvSpPr/>
          <p:nvPr/>
        </p:nvSpPr>
        <p:spPr>
          <a:xfrm>
            <a:off x="106786" y="4500736"/>
            <a:ext cx="2304256" cy="64807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a:latin typeface="Comic Sans MS" panose="030F0702030302020204" pitchFamily="66" charset="0"/>
              </a:rPr>
              <a:t>Socialisation</a:t>
            </a:r>
          </a:p>
        </p:txBody>
      </p:sp>
      <p:sp>
        <p:nvSpPr>
          <p:cNvPr id="9" name="Rounded Rectangle 8"/>
          <p:cNvSpPr/>
          <p:nvPr/>
        </p:nvSpPr>
        <p:spPr>
          <a:xfrm>
            <a:off x="106786" y="5373216"/>
            <a:ext cx="2304256" cy="648072"/>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dirty="0">
                <a:latin typeface="Comic Sans MS" panose="030F0702030302020204" pitchFamily="66" charset="0"/>
              </a:rPr>
              <a:t>Life chances</a:t>
            </a:r>
          </a:p>
        </p:txBody>
      </p:sp>
      <p:sp>
        <p:nvSpPr>
          <p:cNvPr id="11" name="Oval 10"/>
          <p:cNvSpPr/>
          <p:nvPr/>
        </p:nvSpPr>
        <p:spPr>
          <a:xfrm>
            <a:off x="17501" y="908720"/>
            <a:ext cx="288032" cy="288032"/>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dirty="0">
                <a:latin typeface="Comic Sans MS" panose="030F0702030302020204" pitchFamily="66" charset="0"/>
              </a:rPr>
              <a:t>1</a:t>
            </a:r>
          </a:p>
        </p:txBody>
      </p:sp>
      <p:sp>
        <p:nvSpPr>
          <p:cNvPr id="12" name="Oval 11"/>
          <p:cNvSpPr/>
          <p:nvPr/>
        </p:nvSpPr>
        <p:spPr>
          <a:xfrm>
            <a:off x="35496" y="1730896"/>
            <a:ext cx="288032" cy="28803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400" dirty="0">
                <a:latin typeface="Comic Sans MS" panose="030F0702030302020204" pitchFamily="66" charset="0"/>
              </a:rPr>
              <a:t>2</a:t>
            </a:r>
          </a:p>
        </p:txBody>
      </p:sp>
      <p:sp>
        <p:nvSpPr>
          <p:cNvPr id="13" name="Oval 12"/>
          <p:cNvSpPr/>
          <p:nvPr/>
        </p:nvSpPr>
        <p:spPr>
          <a:xfrm>
            <a:off x="35496" y="2611760"/>
            <a:ext cx="288032" cy="288032"/>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400" dirty="0">
                <a:latin typeface="Comic Sans MS" panose="030F0702030302020204" pitchFamily="66" charset="0"/>
              </a:rPr>
              <a:t>3</a:t>
            </a:r>
          </a:p>
        </p:txBody>
      </p:sp>
      <p:sp>
        <p:nvSpPr>
          <p:cNvPr id="14" name="Oval 13"/>
          <p:cNvSpPr/>
          <p:nvPr/>
        </p:nvSpPr>
        <p:spPr>
          <a:xfrm>
            <a:off x="35496" y="3460187"/>
            <a:ext cx="288032" cy="28803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1400" dirty="0">
                <a:latin typeface="Comic Sans MS" panose="030F0702030302020204" pitchFamily="66" charset="0"/>
              </a:rPr>
              <a:t>4</a:t>
            </a:r>
          </a:p>
        </p:txBody>
      </p:sp>
      <p:sp>
        <p:nvSpPr>
          <p:cNvPr id="15" name="Oval 14"/>
          <p:cNvSpPr/>
          <p:nvPr/>
        </p:nvSpPr>
        <p:spPr>
          <a:xfrm>
            <a:off x="17501" y="4356720"/>
            <a:ext cx="288032" cy="28803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1400" dirty="0">
                <a:latin typeface="Comic Sans MS" panose="030F0702030302020204" pitchFamily="66" charset="0"/>
              </a:rPr>
              <a:t>5</a:t>
            </a:r>
          </a:p>
        </p:txBody>
      </p:sp>
      <p:sp>
        <p:nvSpPr>
          <p:cNvPr id="16" name="Oval 15"/>
          <p:cNvSpPr/>
          <p:nvPr/>
        </p:nvSpPr>
        <p:spPr>
          <a:xfrm>
            <a:off x="35496" y="5229200"/>
            <a:ext cx="288032" cy="2880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400" dirty="0">
                <a:latin typeface="Comic Sans MS" panose="030F0702030302020204" pitchFamily="66" charset="0"/>
              </a:rPr>
              <a:t>6</a:t>
            </a:r>
          </a:p>
        </p:txBody>
      </p:sp>
      <p:sp>
        <p:nvSpPr>
          <p:cNvPr id="21" name="Rounded Rectangle 20"/>
          <p:cNvSpPr/>
          <p:nvPr/>
        </p:nvSpPr>
        <p:spPr>
          <a:xfrm>
            <a:off x="2627784" y="1052736"/>
            <a:ext cx="6408712" cy="64807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Parsons claimed women's role in the family  is to provide care, love, affection, security and all the necessary emotional support a family member might need.</a:t>
            </a:r>
          </a:p>
        </p:txBody>
      </p:sp>
      <p:sp>
        <p:nvSpPr>
          <p:cNvPr id="22" name="Rounded Rectangle 21"/>
          <p:cNvSpPr/>
          <p:nvPr/>
        </p:nvSpPr>
        <p:spPr>
          <a:xfrm>
            <a:off x="2627784" y="1916832"/>
            <a:ext cx="6408712" cy="64807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Comic Sans MS" panose="030F0702030302020204" pitchFamily="66" charset="0"/>
              </a:rPr>
              <a:t>The state of a country or region in terms of the production and consumption of goods and services and the supply of money.</a:t>
            </a:r>
          </a:p>
        </p:txBody>
      </p:sp>
      <p:sp>
        <p:nvSpPr>
          <p:cNvPr id="23" name="Rounded Rectangle 22"/>
          <p:cNvSpPr/>
          <p:nvPr/>
        </p:nvSpPr>
        <p:spPr>
          <a:xfrm>
            <a:off x="2627784" y="2755776"/>
            <a:ext cx="6408712" cy="64807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latin typeface="Comic Sans MS" panose="030F0702030302020204" pitchFamily="66" charset="0"/>
              </a:rPr>
              <a:t>A continuing process whereby an individual acquires a personal identity and learns the norms, values, behaviour, and social skills.</a:t>
            </a:r>
          </a:p>
        </p:txBody>
      </p:sp>
      <p:sp>
        <p:nvSpPr>
          <p:cNvPr id="24" name="Rounded Rectangle 23"/>
          <p:cNvSpPr/>
          <p:nvPr/>
        </p:nvSpPr>
        <p:spPr>
          <a:xfrm>
            <a:off x="2627784" y="3628256"/>
            <a:ext cx="6408712" cy="64807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latin typeface="Comic Sans MS" panose="030F0702030302020204" pitchFamily="66" charset="0"/>
              </a:rPr>
              <a:t>The opportunities each individual has to improve </a:t>
            </a:r>
            <a:br>
              <a:rPr lang="en-GB" sz="2000" dirty="0">
                <a:latin typeface="Comic Sans MS" panose="030F0702030302020204" pitchFamily="66" charset="0"/>
              </a:rPr>
            </a:br>
            <a:r>
              <a:rPr lang="en-GB" sz="2000" dirty="0">
                <a:latin typeface="Comic Sans MS" panose="030F0702030302020204" pitchFamily="66" charset="0"/>
              </a:rPr>
              <a:t>his or her quality of life. </a:t>
            </a:r>
          </a:p>
        </p:txBody>
      </p:sp>
      <p:sp>
        <p:nvSpPr>
          <p:cNvPr id="25" name="Rounded Rectangle 24"/>
          <p:cNvSpPr/>
          <p:nvPr/>
        </p:nvSpPr>
        <p:spPr>
          <a:xfrm>
            <a:off x="2603806" y="4500736"/>
            <a:ext cx="6408712" cy="64807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Parsons claimed that the man’s role within the family is the breadwinner: he is the one who earns money and provides material resources.</a:t>
            </a:r>
          </a:p>
        </p:txBody>
      </p:sp>
      <p:sp>
        <p:nvSpPr>
          <p:cNvPr id="26" name="Rounded Rectangle 25"/>
          <p:cNvSpPr/>
          <p:nvPr/>
        </p:nvSpPr>
        <p:spPr>
          <a:xfrm>
            <a:off x="2603806" y="5373216"/>
            <a:ext cx="6408712" cy="648072"/>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Comic Sans MS" panose="030F0702030302020204" pitchFamily="66" charset="0"/>
              </a:rPr>
              <a:t>Raising children</a:t>
            </a:r>
          </a:p>
        </p:txBody>
      </p:sp>
      <p:sp>
        <p:nvSpPr>
          <p:cNvPr id="27" name="Oval 26"/>
          <p:cNvSpPr/>
          <p:nvPr/>
        </p:nvSpPr>
        <p:spPr>
          <a:xfrm>
            <a:off x="2507783" y="955767"/>
            <a:ext cx="240002" cy="240002"/>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A</a:t>
            </a:r>
          </a:p>
        </p:txBody>
      </p:sp>
      <p:sp>
        <p:nvSpPr>
          <p:cNvPr id="28" name="Oval 27"/>
          <p:cNvSpPr/>
          <p:nvPr/>
        </p:nvSpPr>
        <p:spPr>
          <a:xfrm>
            <a:off x="2483805" y="1778926"/>
            <a:ext cx="240002" cy="240002"/>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B</a:t>
            </a:r>
          </a:p>
        </p:txBody>
      </p:sp>
      <p:sp>
        <p:nvSpPr>
          <p:cNvPr id="29" name="Oval 28"/>
          <p:cNvSpPr/>
          <p:nvPr/>
        </p:nvSpPr>
        <p:spPr>
          <a:xfrm>
            <a:off x="2483805" y="2659790"/>
            <a:ext cx="240002" cy="240002"/>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C</a:t>
            </a:r>
          </a:p>
        </p:txBody>
      </p:sp>
      <p:sp>
        <p:nvSpPr>
          <p:cNvPr id="30" name="Oval 29"/>
          <p:cNvSpPr/>
          <p:nvPr/>
        </p:nvSpPr>
        <p:spPr>
          <a:xfrm>
            <a:off x="2483805" y="3508255"/>
            <a:ext cx="240002" cy="240002"/>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D</a:t>
            </a:r>
          </a:p>
        </p:txBody>
      </p:sp>
      <p:sp>
        <p:nvSpPr>
          <p:cNvPr id="31" name="Oval 30"/>
          <p:cNvSpPr/>
          <p:nvPr/>
        </p:nvSpPr>
        <p:spPr>
          <a:xfrm>
            <a:off x="2507783" y="4404925"/>
            <a:ext cx="240002" cy="240002"/>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E</a:t>
            </a:r>
          </a:p>
        </p:txBody>
      </p:sp>
      <p:sp>
        <p:nvSpPr>
          <p:cNvPr id="32" name="Oval 31"/>
          <p:cNvSpPr/>
          <p:nvPr/>
        </p:nvSpPr>
        <p:spPr>
          <a:xfrm>
            <a:off x="2483805" y="5253215"/>
            <a:ext cx="240002" cy="240002"/>
          </a:xfrm>
          <a:prstGeom prst="ellipse">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latin typeface="Comic Sans MS" panose="030F0702030302020204" pitchFamily="66" charset="0"/>
              </a:rPr>
              <a:t>F</a:t>
            </a:r>
          </a:p>
        </p:txBody>
      </p:sp>
      <p:sp>
        <p:nvSpPr>
          <p:cNvPr id="33" name="Rounded Rectangle 32"/>
          <p:cNvSpPr/>
          <p:nvPr/>
        </p:nvSpPr>
        <p:spPr>
          <a:xfrm>
            <a:off x="3635462" y="6267563"/>
            <a:ext cx="216495" cy="216495"/>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4" name="Rounded Rectangle 33"/>
          <p:cNvSpPr/>
          <p:nvPr/>
        </p:nvSpPr>
        <p:spPr>
          <a:xfrm>
            <a:off x="3635461" y="6539968"/>
            <a:ext cx="216495" cy="216495"/>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TextBox 34"/>
          <p:cNvSpPr txBox="1"/>
          <p:nvPr/>
        </p:nvSpPr>
        <p:spPr>
          <a:xfrm>
            <a:off x="2603806" y="6237312"/>
            <a:ext cx="1248151" cy="276999"/>
          </a:xfrm>
          <a:prstGeom prst="rect">
            <a:avLst/>
          </a:prstGeom>
          <a:noFill/>
        </p:spPr>
        <p:txBody>
          <a:bodyPr wrap="square" rtlCol="0">
            <a:spAutoFit/>
          </a:bodyPr>
          <a:lstStyle/>
          <a:p>
            <a:r>
              <a:rPr lang="en-GB" sz="1200" dirty="0">
                <a:latin typeface="Comic Sans MS" panose="030F0702030302020204" pitchFamily="66" charset="0"/>
              </a:rPr>
              <a:t>Work alone</a:t>
            </a:r>
          </a:p>
        </p:txBody>
      </p:sp>
      <p:sp>
        <p:nvSpPr>
          <p:cNvPr id="36" name="TextBox 35"/>
          <p:cNvSpPr txBox="1"/>
          <p:nvPr/>
        </p:nvSpPr>
        <p:spPr>
          <a:xfrm>
            <a:off x="2411760" y="6516047"/>
            <a:ext cx="1248151" cy="276999"/>
          </a:xfrm>
          <a:prstGeom prst="rect">
            <a:avLst/>
          </a:prstGeom>
          <a:noFill/>
        </p:spPr>
        <p:txBody>
          <a:bodyPr wrap="square" rtlCol="0">
            <a:spAutoFit/>
          </a:bodyPr>
          <a:lstStyle/>
          <a:p>
            <a:r>
              <a:rPr lang="en-GB" sz="1200" dirty="0">
                <a:latin typeface="Comic Sans MS" panose="030F0702030302020204" pitchFamily="66" charset="0"/>
              </a:rPr>
              <a:t>Work in pairs</a:t>
            </a:r>
          </a:p>
        </p:txBody>
      </p:sp>
      <p:sp>
        <p:nvSpPr>
          <p:cNvPr id="39" name="Rounded Rectangle 38"/>
          <p:cNvSpPr/>
          <p:nvPr/>
        </p:nvSpPr>
        <p:spPr>
          <a:xfrm>
            <a:off x="8796024" y="6267562"/>
            <a:ext cx="216495" cy="216495"/>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0" name="Rounded Rectangle 39"/>
          <p:cNvSpPr/>
          <p:nvPr/>
        </p:nvSpPr>
        <p:spPr>
          <a:xfrm>
            <a:off x="8796023" y="6539967"/>
            <a:ext cx="216495" cy="216495"/>
          </a:xfrm>
          <a:prstGeom prst="round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1" name="TextBox 40"/>
          <p:cNvSpPr txBox="1"/>
          <p:nvPr/>
        </p:nvSpPr>
        <p:spPr>
          <a:xfrm>
            <a:off x="5292081" y="6237312"/>
            <a:ext cx="3612192" cy="276999"/>
          </a:xfrm>
          <a:prstGeom prst="rect">
            <a:avLst/>
          </a:prstGeom>
          <a:noFill/>
        </p:spPr>
        <p:txBody>
          <a:bodyPr wrap="square" rtlCol="0">
            <a:spAutoFit/>
          </a:bodyPr>
          <a:lstStyle/>
          <a:p>
            <a:r>
              <a:rPr lang="en-GB" sz="1200" dirty="0">
                <a:latin typeface="Comic Sans MS" panose="030F0702030302020204" pitchFamily="66" charset="0"/>
              </a:rPr>
              <a:t>Write out the key-words and definitions in full</a:t>
            </a:r>
          </a:p>
        </p:txBody>
      </p:sp>
      <p:sp>
        <p:nvSpPr>
          <p:cNvPr id="42" name="TextBox 41"/>
          <p:cNvSpPr txBox="1"/>
          <p:nvPr/>
        </p:nvSpPr>
        <p:spPr>
          <a:xfrm>
            <a:off x="5070714" y="6504191"/>
            <a:ext cx="3833558" cy="276999"/>
          </a:xfrm>
          <a:prstGeom prst="rect">
            <a:avLst/>
          </a:prstGeom>
          <a:noFill/>
        </p:spPr>
        <p:txBody>
          <a:bodyPr wrap="square" rtlCol="0">
            <a:spAutoFit/>
          </a:bodyPr>
          <a:lstStyle/>
          <a:p>
            <a:r>
              <a:rPr lang="en-GB" sz="1200" dirty="0">
                <a:latin typeface="Comic Sans MS" panose="030F0702030302020204" pitchFamily="66" charset="0"/>
              </a:rPr>
              <a:t>Just write the numbers and letters (e.g. 1B, 2CD…)</a:t>
            </a:r>
          </a:p>
        </p:txBody>
      </p:sp>
    </p:spTree>
    <p:controls>
      <mc:AlternateContent xmlns:mc="http://schemas.openxmlformats.org/markup-compatibility/2006">
        <mc:Choice xmlns:v="urn:schemas-microsoft-com:vml" Requires="v">
          <p:control spid="2058" r:id="rId2" imgW="1584305" imgH="819048"/>
        </mc:Choice>
        <mc:Fallback>
          <p:control r:id="rId2" imgW="1584305" imgH="819048">
            <p:pic>
              <p:nvPicPr>
                <p:cNvPr id="1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092825"/>
                  <a:ext cx="1584325" cy="8191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284132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36720">
            <a:off x="3622374" y="3390915"/>
            <a:ext cx="1899251" cy="90852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71822"/>
            <a:ext cx="4320480" cy="4320480"/>
          </a:xfrm>
          <a:prstGeom prst="rect">
            <a:avLst/>
          </a:prstGeom>
          <a:ln>
            <a:noFill/>
          </a:ln>
          <a:effectLst>
            <a:outerShdw blurRad="292100" dist="139700" dir="2700000" algn="tl" rotWithShape="0">
              <a:srgbClr val="333333">
                <a:alpha val="65000"/>
              </a:srgbClr>
            </a:outerShdw>
          </a:effectLst>
        </p:spPr>
      </p:pic>
      <p:sp>
        <p:nvSpPr>
          <p:cNvPr id="4" name="Rounded Rectangular Callout 3"/>
          <p:cNvSpPr/>
          <p:nvPr/>
        </p:nvSpPr>
        <p:spPr>
          <a:xfrm>
            <a:off x="4283968" y="71822"/>
            <a:ext cx="4752528" cy="3285170"/>
          </a:xfrm>
          <a:prstGeom prst="wedgeRoundRectCallout">
            <a:avLst>
              <a:gd name="adj1" fmla="val -57959"/>
              <a:gd name="adj2" fmla="val 33489"/>
              <a:gd name="adj3" fmla="val 16667"/>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GB" sz="3600" dirty="0">
                <a:solidFill>
                  <a:srgbClr val="7030A0"/>
                </a:solidFill>
                <a:latin typeface="Comic Sans MS" panose="030F0702030302020204" pitchFamily="66" charset="0"/>
              </a:rPr>
              <a:t>PUNY EARTHLING!</a:t>
            </a:r>
            <a:br>
              <a:rPr lang="en-GB" sz="3600" dirty="0">
                <a:solidFill>
                  <a:srgbClr val="7030A0"/>
                </a:solidFill>
                <a:latin typeface="Comic Sans MS" panose="030F0702030302020204" pitchFamily="66" charset="0"/>
              </a:rPr>
            </a:br>
            <a:br>
              <a:rPr lang="en-GB" sz="3600" dirty="0">
                <a:solidFill>
                  <a:srgbClr val="7030A0"/>
                </a:solidFill>
                <a:latin typeface="Comic Sans MS" panose="030F0702030302020204" pitchFamily="66" charset="0"/>
              </a:rPr>
            </a:br>
            <a:r>
              <a:rPr lang="en-GB" sz="3600" dirty="0">
                <a:solidFill>
                  <a:srgbClr val="7030A0"/>
                </a:solidFill>
                <a:latin typeface="Comic Sans MS" panose="030F0702030302020204" pitchFamily="66" charset="0"/>
              </a:rPr>
              <a:t>What is the purpose of these things you call “families”?</a:t>
            </a:r>
          </a:p>
        </p:txBody>
      </p:sp>
      <p:sp>
        <p:nvSpPr>
          <p:cNvPr id="5" name="Rounded Rectangle 4"/>
          <p:cNvSpPr/>
          <p:nvPr/>
        </p:nvSpPr>
        <p:spPr>
          <a:xfrm>
            <a:off x="107504" y="4509120"/>
            <a:ext cx="8928992" cy="2232248"/>
          </a:xfrm>
          <a:prstGeom prst="round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GB" sz="4400" dirty="0">
                <a:solidFill>
                  <a:srgbClr val="0070C0"/>
                </a:solidFill>
                <a:latin typeface="Comic Sans MS" panose="030F0702030302020204" pitchFamily="66" charset="0"/>
              </a:rPr>
              <a:t>Write your answer down and be ready to explain it to the class…</a:t>
            </a:r>
          </a:p>
        </p:txBody>
      </p:sp>
    </p:spTree>
    <p:controls>
      <mc:AlternateContent xmlns:mc="http://schemas.openxmlformats.org/markup-compatibility/2006">
        <mc:Choice xmlns:v="urn:schemas-microsoft-com:vml" Requires="v">
          <p:control spid="3078" r:id="rId2" imgW="1331924" imgH="850996"/>
        </mc:Choice>
        <mc:Fallback>
          <p:control r:id="rId2" imgW="1331924" imgH="850996">
            <p:pic>
              <p:nvPicPr>
                <p:cNvPr id="2"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3429000"/>
                  <a:ext cx="1800225" cy="10080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031094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45" y="154732"/>
            <a:ext cx="1406649" cy="14066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58314" y="1643369"/>
            <a:ext cx="4455018" cy="213110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8880" y="2708920"/>
            <a:ext cx="9144000" cy="45720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4248" y="4949769"/>
            <a:ext cx="2232248" cy="1914153"/>
          </a:xfrm>
          <a:prstGeom prst="rect">
            <a:avLst/>
          </a:prstGeom>
        </p:spPr>
      </p:pic>
      <p:sp>
        <p:nvSpPr>
          <p:cNvPr id="6" name="Rounded Rectangular Callout 5"/>
          <p:cNvSpPr/>
          <p:nvPr/>
        </p:nvSpPr>
        <p:spPr>
          <a:xfrm>
            <a:off x="2267744" y="3429000"/>
            <a:ext cx="6552728" cy="1728192"/>
          </a:xfrm>
          <a:prstGeom prst="wedgeRoundRectCallout">
            <a:avLst>
              <a:gd name="adj1" fmla="val -56107"/>
              <a:gd name="adj2" fmla="val 771"/>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GB" sz="3600" dirty="0">
                <a:solidFill>
                  <a:srgbClr val="0070C0"/>
                </a:solidFill>
                <a:latin typeface="Comic Sans MS" panose="030F0702030302020204" pitchFamily="66" charset="0"/>
              </a:rPr>
              <a:t>Use the information around the room to complete </a:t>
            </a:r>
            <a:br>
              <a:rPr lang="en-GB" sz="3600" dirty="0">
                <a:solidFill>
                  <a:srgbClr val="0070C0"/>
                </a:solidFill>
                <a:latin typeface="Comic Sans MS" panose="030F0702030302020204" pitchFamily="66" charset="0"/>
              </a:rPr>
            </a:br>
            <a:r>
              <a:rPr lang="en-GB" sz="3600" dirty="0">
                <a:solidFill>
                  <a:srgbClr val="0070C0"/>
                </a:solidFill>
                <a:latin typeface="Comic Sans MS" panose="030F0702030302020204" pitchFamily="66" charset="0"/>
              </a:rPr>
              <a:t>your worksheet!</a:t>
            </a:r>
          </a:p>
        </p:txBody>
      </p:sp>
      <p:sp>
        <p:nvSpPr>
          <p:cNvPr id="7" name="Up Ribbon 6"/>
          <p:cNvSpPr/>
          <p:nvPr/>
        </p:nvSpPr>
        <p:spPr>
          <a:xfrm>
            <a:off x="323528" y="116632"/>
            <a:ext cx="8389440" cy="1080120"/>
          </a:xfrm>
          <a:prstGeom prst="ribbon2">
            <a:avLst>
              <a:gd name="adj1" fmla="val 16667"/>
              <a:gd name="adj2" fmla="val 72767"/>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800" dirty="0">
                <a:solidFill>
                  <a:prstClr val="white"/>
                </a:solidFill>
                <a:latin typeface="Comic Sans MS" panose="030F0702030302020204" pitchFamily="66" charset="0"/>
              </a:rPr>
              <a:t>Knowledge Hunt!</a:t>
            </a:r>
          </a:p>
        </p:txBody>
      </p:sp>
      <p:sp>
        <p:nvSpPr>
          <p:cNvPr id="10" name="Rounded Rectangle 9"/>
          <p:cNvSpPr/>
          <p:nvPr/>
        </p:nvSpPr>
        <p:spPr>
          <a:xfrm>
            <a:off x="323528" y="1340768"/>
            <a:ext cx="8496944" cy="1872208"/>
          </a:xfrm>
          <a:prstGeom prst="roundRect">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GB" dirty="0">
                <a:solidFill>
                  <a:srgbClr val="C00000"/>
                </a:solidFill>
                <a:latin typeface="Comic Sans MS" panose="030F0702030302020204" pitchFamily="66" charset="0"/>
              </a:rPr>
              <a:t>Marxist sociologists view the family unit as being corrupted by capitalism: natural family roles have been replaced by the need to socialise children for the workplace.</a:t>
            </a:r>
            <a:br>
              <a:rPr lang="en-GB" dirty="0">
                <a:solidFill>
                  <a:srgbClr val="C00000"/>
                </a:solidFill>
                <a:latin typeface="Comic Sans MS" panose="030F0702030302020204" pitchFamily="66" charset="0"/>
              </a:rPr>
            </a:br>
            <a:endParaRPr lang="en-GB" dirty="0">
              <a:solidFill>
                <a:srgbClr val="C00000"/>
              </a:solidFill>
              <a:latin typeface="Comic Sans MS" panose="030F0702030302020204" pitchFamily="66" charset="0"/>
            </a:endParaRPr>
          </a:p>
          <a:p>
            <a:pPr marL="285750" indent="-285750">
              <a:buFont typeface="Arial" panose="020B0604020202020204" pitchFamily="34" charset="0"/>
              <a:buChar char="•"/>
            </a:pPr>
            <a:r>
              <a:rPr lang="en-GB" dirty="0">
                <a:solidFill>
                  <a:srgbClr val="C00000"/>
                </a:solidFill>
                <a:latin typeface="Comic Sans MS" panose="030F0702030302020204" pitchFamily="66" charset="0"/>
              </a:rPr>
              <a:t>Feminist sociologists view the family as having the function of shaping our gender identities and socialising gender roles,</a:t>
            </a:r>
          </a:p>
        </p:txBody>
      </p:sp>
    </p:spTree>
    <p:controls>
      <mc:AlternateContent xmlns:mc="http://schemas.openxmlformats.org/markup-compatibility/2006">
        <mc:Choice xmlns:v="urn:schemas-microsoft-com:vml" Requires="v">
          <p:control spid="4101" r:id="rId2" imgW="2521142" imgH="1301663"/>
        </mc:Choice>
        <mc:Fallback>
          <p:control r:id="rId2" imgW="2521142" imgH="1301663">
            <p:pic>
              <p:nvPicPr>
                <p:cNvPr id="2" name="ShockwaveFlash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3492500" y="5373688"/>
                  <a:ext cx="2520950" cy="13017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60598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27384"/>
            <a:ext cx="4762500" cy="4762500"/>
          </a:xfrm>
          <a:prstGeom prst="rect">
            <a:avLst/>
          </a:prstGeom>
        </p:spPr>
      </p:pic>
      <p:sp>
        <p:nvSpPr>
          <p:cNvPr id="3" name="Rounded Rectangle 2"/>
          <p:cNvSpPr/>
          <p:nvPr/>
        </p:nvSpPr>
        <p:spPr>
          <a:xfrm>
            <a:off x="1727684" y="5440424"/>
            <a:ext cx="7236804" cy="6184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3200" dirty="0">
                <a:solidFill>
                  <a:prstClr val="black"/>
                </a:solidFill>
                <a:latin typeface="Comic Sans MS" panose="030F0702030302020204" pitchFamily="66" charset="0"/>
              </a:rPr>
              <a:t>“One thing I learnt so far today…”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 y="4797152"/>
            <a:ext cx="1905000"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5026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0"/>
            <a:ext cx="5435600" cy="4076700"/>
          </a:xfrm>
          <a:prstGeom prst="rect">
            <a:avLst/>
          </a:prstGeom>
          <a:ln>
            <a:noFill/>
          </a:ln>
          <a:effectLst>
            <a:softEdge rad="112500"/>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104774"/>
            <a:ext cx="1763688" cy="1234581"/>
          </a:xfrm>
          <a:prstGeom prst="rect">
            <a:avLst/>
          </a:prstGeom>
          <a:ln>
            <a:noFill/>
          </a:ln>
          <a:effectLst>
            <a:softEdge rad="112500"/>
          </a:effectLst>
        </p:spPr>
      </p:pic>
      <p:sp>
        <p:nvSpPr>
          <p:cNvPr id="4" name="Rounded Rectangular Callout 3"/>
          <p:cNvSpPr/>
          <p:nvPr/>
        </p:nvSpPr>
        <p:spPr>
          <a:xfrm>
            <a:off x="107504" y="116632"/>
            <a:ext cx="5112568" cy="5688856"/>
          </a:xfrm>
          <a:prstGeom prst="wedgeRoundRectCallout">
            <a:avLst>
              <a:gd name="adj1" fmla="val 64198"/>
              <a:gd name="adj2" fmla="val -21353"/>
              <a:gd name="adj3" fmla="val 16667"/>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en-GB" sz="2400" dirty="0">
                <a:solidFill>
                  <a:srgbClr val="0070C0"/>
                </a:solidFill>
                <a:latin typeface="Comic Sans MS" panose="030F0702030302020204" pitchFamily="66" charset="0"/>
              </a:rPr>
              <a:t>Write a </a:t>
            </a:r>
            <a:r>
              <a:rPr lang="en-GB" sz="2400" b="1" dirty="0">
                <a:solidFill>
                  <a:srgbClr val="92D050"/>
                </a:solidFill>
                <a:latin typeface="Comic Sans MS" panose="030F0702030302020204" pitchFamily="66" charset="0"/>
              </a:rPr>
              <a:t>short story</a:t>
            </a:r>
            <a:r>
              <a:rPr lang="en-GB" sz="2400" dirty="0">
                <a:solidFill>
                  <a:srgbClr val="0070C0"/>
                </a:solidFill>
                <a:latin typeface="Comic Sans MS" panose="030F0702030302020204" pitchFamily="66" charset="0"/>
              </a:rPr>
              <a:t>, </a:t>
            </a:r>
            <a:r>
              <a:rPr lang="en-GB" sz="2400" b="1" dirty="0">
                <a:solidFill>
                  <a:srgbClr val="7030A0"/>
                </a:solidFill>
                <a:latin typeface="Comic Sans MS" panose="030F0702030302020204" pitchFamily="66" charset="0"/>
              </a:rPr>
              <a:t>play</a:t>
            </a:r>
            <a:r>
              <a:rPr lang="en-GB" sz="2400" dirty="0">
                <a:solidFill>
                  <a:srgbClr val="0070C0"/>
                </a:solidFill>
                <a:latin typeface="Comic Sans MS" panose="030F0702030302020204" pitchFamily="66" charset="0"/>
              </a:rPr>
              <a:t>, or </a:t>
            </a:r>
            <a:r>
              <a:rPr lang="en-GB" sz="2400" b="1" dirty="0">
                <a:solidFill>
                  <a:schemeClr val="accent6">
                    <a:lumMod val="75000"/>
                  </a:schemeClr>
                </a:solidFill>
                <a:latin typeface="Comic Sans MS" panose="030F0702030302020204" pitchFamily="66" charset="0"/>
              </a:rPr>
              <a:t>diary entry</a:t>
            </a:r>
            <a:r>
              <a:rPr lang="en-GB" sz="2400" dirty="0">
                <a:solidFill>
                  <a:srgbClr val="0070C0"/>
                </a:solidFill>
                <a:latin typeface="Comic Sans MS" panose="030F0702030302020204" pitchFamily="66" charset="0"/>
              </a:rPr>
              <a:t> about the challenges faced by a couple starting a family.</a:t>
            </a:r>
            <a:br>
              <a:rPr lang="en-GB" sz="2800" dirty="0">
                <a:solidFill>
                  <a:srgbClr val="0070C0"/>
                </a:solidFill>
                <a:latin typeface="Comic Sans MS" panose="030F0702030302020204" pitchFamily="66" charset="0"/>
              </a:rPr>
            </a:br>
            <a:br>
              <a:rPr lang="en-GB" sz="2800" dirty="0">
                <a:solidFill>
                  <a:srgbClr val="0070C0"/>
                </a:solidFill>
                <a:latin typeface="Comic Sans MS" panose="030F0702030302020204" pitchFamily="66" charset="0"/>
              </a:rPr>
            </a:br>
            <a:r>
              <a:rPr lang="en-GB" sz="2400" b="1" dirty="0">
                <a:solidFill>
                  <a:srgbClr val="0070C0"/>
                </a:solidFill>
                <a:latin typeface="Comic Sans MS" panose="030F0702030302020204" pitchFamily="66" charset="0"/>
              </a:rPr>
              <a:t>Try to explain:</a:t>
            </a:r>
          </a:p>
          <a:p>
            <a:pPr marL="342900" indent="-342900">
              <a:buFont typeface="Arial" panose="020B0604020202020204" pitchFamily="34" charset="0"/>
              <a:buChar char="•"/>
            </a:pPr>
            <a:r>
              <a:rPr lang="en-GB" sz="2000" dirty="0">
                <a:solidFill>
                  <a:srgbClr val="0070C0"/>
                </a:solidFill>
                <a:latin typeface="Comic Sans MS" panose="030F0702030302020204" pitchFamily="66" charset="0"/>
              </a:rPr>
              <a:t>Why they are starting a family</a:t>
            </a:r>
          </a:p>
          <a:p>
            <a:pPr marL="342900" indent="-342900">
              <a:buFont typeface="Arial" panose="020B0604020202020204" pitchFamily="34" charset="0"/>
              <a:buChar char="•"/>
            </a:pPr>
            <a:r>
              <a:rPr lang="en-GB" sz="2000" dirty="0">
                <a:solidFill>
                  <a:srgbClr val="0070C0"/>
                </a:solidFill>
                <a:latin typeface="Comic Sans MS" panose="030F0702030302020204" pitchFamily="66" charset="0"/>
              </a:rPr>
              <a:t>How it will benefit them</a:t>
            </a:r>
          </a:p>
          <a:p>
            <a:pPr marL="342900" indent="-342900">
              <a:buFont typeface="Arial" panose="020B0604020202020204" pitchFamily="34" charset="0"/>
              <a:buChar char="•"/>
            </a:pPr>
            <a:r>
              <a:rPr lang="en-GB" sz="2000" dirty="0">
                <a:solidFill>
                  <a:srgbClr val="0070C0"/>
                </a:solidFill>
                <a:latin typeface="Comic Sans MS" panose="030F0702030302020204" pitchFamily="66" charset="0"/>
              </a:rPr>
              <a:t>How they intend to raise their children so that their children have the best life-chances</a:t>
            </a:r>
          </a:p>
          <a:p>
            <a:pPr marL="342900" indent="-342900">
              <a:buFont typeface="Arial" panose="020B0604020202020204" pitchFamily="34" charset="0"/>
              <a:buChar char="•"/>
            </a:pPr>
            <a:r>
              <a:rPr lang="en-GB" sz="2000" dirty="0">
                <a:solidFill>
                  <a:srgbClr val="0070C0"/>
                </a:solidFill>
                <a:latin typeface="Comic Sans MS" panose="030F0702030302020204" pitchFamily="66" charset="0"/>
              </a:rPr>
              <a:t>How they hope their family will contribute to the community and wider society</a:t>
            </a:r>
          </a:p>
          <a:p>
            <a:pPr marL="342900" indent="-342900">
              <a:buFont typeface="Arial" panose="020B0604020202020204" pitchFamily="34" charset="0"/>
              <a:buChar char="•"/>
            </a:pPr>
            <a:r>
              <a:rPr lang="en-GB" sz="2000" dirty="0">
                <a:solidFill>
                  <a:srgbClr val="0070C0"/>
                </a:solidFill>
                <a:latin typeface="Comic Sans MS" panose="030F0702030302020204" pitchFamily="66" charset="0"/>
              </a:rPr>
              <a:t>What challenges they are concerned about</a:t>
            </a:r>
            <a:endParaRPr lang="en-GB" sz="2400" dirty="0">
              <a:solidFill>
                <a:srgbClr val="0070C0"/>
              </a:solidFill>
              <a:latin typeface="Comic Sans MS" panose="030F0702030302020204" pitchFamily="66" charset="0"/>
            </a:endParaRPr>
          </a:p>
        </p:txBody>
      </p:sp>
      <p:sp>
        <p:nvSpPr>
          <p:cNvPr id="5" name="Rounded Rectangle 4"/>
          <p:cNvSpPr/>
          <p:nvPr/>
        </p:nvSpPr>
        <p:spPr>
          <a:xfrm>
            <a:off x="107504" y="5877272"/>
            <a:ext cx="8964488" cy="864096"/>
          </a:xfrm>
          <a:prstGeom prst="roundRect">
            <a:avLst/>
          </a:prstGeom>
        </p:spPr>
        <p:style>
          <a:lnRef idx="3">
            <a:schemeClr val="lt1"/>
          </a:lnRef>
          <a:fillRef idx="1">
            <a:schemeClr val="accent1"/>
          </a:fillRef>
          <a:effectRef idx="1">
            <a:schemeClr val="accent1"/>
          </a:effectRef>
          <a:fontRef idx="minor">
            <a:schemeClr val="lt1"/>
          </a:fontRef>
        </p:style>
        <p:txBody>
          <a:bodyPr rtlCol="0" anchor="t"/>
          <a:lstStyle/>
          <a:p>
            <a:pPr algn="ctr"/>
            <a:r>
              <a:rPr lang="en-GB" b="1" dirty="0">
                <a:latin typeface="Comic Sans MS" panose="030F0702030302020204" pitchFamily="66" charset="0"/>
              </a:rPr>
              <a:t>Learning objective</a:t>
            </a:r>
          </a:p>
          <a:p>
            <a:pPr algn="ctr"/>
            <a:endParaRPr lang="en-GB" dirty="0">
              <a:latin typeface="Comic Sans MS" panose="030F0702030302020204" pitchFamily="66" charset="0"/>
            </a:endParaRPr>
          </a:p>
        </p:txBody>
      </p:sp>
    </p:spTree>
    <p:controls>
      <mc:AlternateContent xmlns:mc="http://schemas.openxmlformats.org/markup-compatibility/2006">
        <mc:Choice xmlns:v="urn:schemas-microsoft-com:vml" Requires="v">
          <p:control spid="7172" r:id="rId2" imgW="1331924" imgH="850996"/>
        </mc:Choice>
        <mc:Fallback>
          <p:control r:id="rId2" imgW="1331924" imgH="850996">
            <p:pic>
              <p:nvPicPr>
                <p:cNvPr id="6"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4076700"/>
                  <a:ext cx="3492500" cy="1728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36089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3166</TotalTime>
  <Words>1893</Words>
  <Application>Microsoft Office PowerPoint</Application>
  <PresentationFormat>On-screen Show (4:3)</PresentationFormat>
  <Paragraphs>150</Paragraphs>
  <Slides>20</Slides>
  <Notes>11</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20</vt:i4>
      </vt:variant>
    </vt:vector>
  </HeadingPairs>
  <TitlesOfParts>
    <vt:vector size="29" baseType="lpstr">
      <vt:lpstr>Arial</vt:lpstr>
      <vt:lpstr>Calibri</vt:lpstr>
      <vt:lpstr>Comic Sans MS</vt:lpstr>
      <vt:lpstr>MoolBoran</vt:lpstr>
      <vt:lpstr>Times New Roman</vt:lpstr>
      <vt:lpstr>Office Theme</vt:lpstr>
      <vt:lpstr>15_Office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dc:creator>
  <cp:lastModifiedBy>chris livesey</cp:lastModifiedBy>
  <cp:revision>62</cp:revision>
  <dcterms:created xsi:type="dcterms:W3CDTF">2017-02-22T17:15:36Z</dcterms:created>
  <dcterms:modified xsi:type="dcterms:W3CDTF">2020-11-15T12:20:25Z</dcterms:modified>
</cp:coreProperties>
</file>