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60" r:id="rId4"/>
    <p:sldId id="290" r:id="rId5"/>
    <p:sldId id="28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9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5" r:id="rId31"/>
    <p:sldId id="284" r:id="rId32"/>
    <p:sldId id="286" r:id="rId33"/>
    <p:sldId id="287" r:id="rId34"/>
    <p:sldId id="288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FF99"/>
    <a:srgbClr val="0000FF"/>
    <a:srgbClr val="5262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14" autoAdjust="0"/>
    <p:restoredTop sz="94660"/>
  </p:normalViewPr>
  <p:slideViewPr>
    <p:cSldViewPr showGuides="1">
      <p:cViewPr>
        <p:scale>
          <a:sx n="70" d="100"/>
          <a:sy n="70" d="100"/>
        </p:scale>
        <p:origin x="-510" y="552"/>
      </p:cViewPr>
      <p:guideLst>
        <p:guide orient="horz" pos="2886"/>
        <p:guide pos="12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88"/>
    </p:cViewPr>
  </p:sorterViewPr>
  <p:notesViewPr>
    <p:cSldViewPr showGuides="1">
      <p:cViewPr varScale="1">
        <p:scale>
          <a:sx n="55" d="100"/>
          <a:sy n="55" d="100"/>
        </p:scale>
        <p:origin x="-180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A7BE3-EA92-40F5-92CA-558AE01C92B9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83D87-CFEB-4A61-B073-2DC84DD6F23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83D87-CFEB-4A61-B073-2DC84DD6F231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428F68-6FCE-4A26-B9B0-9A3D09E5968E}" type="datetimeFigureOut">
              <a:rPr lang="en-US" smtClean="0"/>
              <a:pPr/>
              <a:t>2/17/2010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822E99-4252-451E-9F68-1FD10B0D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Web\Sociology Central\Flashcards\Education\Laura_Lander_SMART_Classroom.jpg"/>
          <p:cNvPicPr>
            <a:picLocks noChangeAspect="1" noChangeArrowheads="1"/>
          </p:cNvPicPr>
          <p:nvPr userDrawn="1"/>
        </p:nvPicPr>
        <p:blipFill>
          <a:blip r:embed="rId1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 userDrawn="1"/>
        </p:nvSpPr>
        <p:spPr>
          <a:xfrm>
            <a:off x="182750" y="261587"/>
            <a:ext cx="8786874" cy="6357983"/>
          </a:xfrm>
          <a:prstGeom prst="roundRect">
            <a:avLst/>
          </a:prstGeom>
          <a:solidFill>
            <a:schemeClr val="accent1">
              <a:alpha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ounded Rectangle 10"/>
          <p:cNvSpPr/>
          <p:nvPr userDrawn="1"/>
        </p:nvSpPr>
        <p:spPr>
          <a:xfrm>
            <a:off x="3643306" y="642918"/>
            <a:ext cx="5000660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4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</a:t>
            </a:r>
            <a:r>
              <a:rPr lang="en-GB" sz="2400" b="1" cap="none" spc="0" baseline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GB" sz="24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Sociology</a:t>
            </a:r>
          </a:p>
          <a:p>
            <a:pPr algn="ctr"/>
            <a:r>
              <a:rPr lang="en-GB" sz="40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n-GB" sz="4000" b="1" cap="none" spc="0" baseline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Role of Education</a:t>
            </a:r>
            <a:endParaRPr lang="en-GB" sz="4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 userDrawn="1"/>
        </p:nvSpPr>
        <p:spPr>
          <a:xfrm rot="20833324">
            <a:off x="5964764" y="4379911"/>
            <a:ext cx="300198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6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exa Std" pitchFamily="50" charset="0"/>
              </a:rPr>
              <a:t>Sociology </a:t>
            </a:r>
          </a:p>
          <a:p>
            <a:r>
              <a:rPr lang="en-GB" sz="6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exa Std" pitchFamily="50" charset="0"/>
              </a:rPr>
              <a:t>Central</a:t>
            </a:r>
            <a:endParaRPr lang="en-GB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exa Std" pitchFamily="50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20879528">
            <a:off x="5379964" y="5289586"/>
            <a:ext cx="2676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www.sociology.org.uk</a:t>
            </a:r>
            <a:endParaRPr lang="en-GB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Web\Sociology%20Central\Flashcards\Education\Role\role3.mp3" TargetMode="Externa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Web\Sociology%20Central\Flashcards\Education\Role\role4.mp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Web\Sociology%20Central\Flashcards\Education\Role\role5.mp3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Web\Sociology%20Central\Flashcards\Education\Role\role1.mp3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Web\Sociology%20Central\Flashcards\Education\Role\role6.mp3" TargetMode="Externa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Web\Sociology%20Central\Flashcards\Education\Role\role7.mp3" TargetMode="External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Web\Sociology%20Central\Flashcards\Education\Role\role2.mp3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2127585"/>
            <a:ext cx="371477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Flashcards</a:t>
            </a:r>
            <a:endParaRPr lang="en-GB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3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Introduced in 1988, this created a legal requirement to teach certain subjects between the ages of 5 and 16 in all State schools</a:t>
            </a:r>
          </a:p>
          <a:p>
            <a:pPr algn="ctr"/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National Curriculum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9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Type of relationship based on what people can do for us in return for what we can do for them.  The opposite of affective relationships</a:t>
            </a:r>
            <a:endParaRPr lang="en-GB" sz="280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Instrumental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10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The idea that we can’t always have what we want when we want it. We tolerate things we dislike in the expectation of gaining something better in the future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Deferred Gratification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11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The idea of taking something when it’s offered or available in the reasonable expectation that it’s the best we can hope for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Immediate Gratification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22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12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For Functionalists this refers to mechanisms for helping people feel they belong to a group. In education, examples include uniforms  and inter-school competitions</a:t>
            </a:r>
            <a:endParaRPr lang="en-GB" sz="2800" dirty="0" smtClean="0">
              <a:solidFill>
                <a:srgbClr val="FFFF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Social Integration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pic>
        <p:nvPicPr>
          <p:cNvPr id="8" name="role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500430" y="1357298"/>
            <a:ext cx="304800" cy="3048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13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4" showWhenStopped="0">
                <p:cTn id="2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For Functionalists, one purpose of schools is to prepare children for their future adult roles – this is called Role…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Allocation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14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The process by which school students are “made different” through things like tests and examinations is called social…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Differentiation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15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For Marxists, one purpose of schools is to make children accept and respect “authority”. This is called social…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Control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16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2127585"/>
            <a:ext cx="371477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Flashcards</a:t>
            </a:r>
            <a:endParaRPr lang="en-GB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/>
        </p:nvSpPr>
        <p:spPr>
          <a:xfrm>
            <a:off x="928662" y="4429132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32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Continue with Pack 2?</a:t>
            </a:r>
            <a:endParaRPr lang="en-GB" sz="32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>
            <a:hlinkClick r:id="" action="ppaction://hlinkshowjump?jump=lastslide"/>
          </p:cNvPr>
          <p:cNvSpPr txBox="1"/>
          <p:nvPr/>
        </p:nvSpPr>
        <p:spPr>
          <a:xfrm>
            <a:off x="928662" y="5487431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Exit Flashcards?</a:t>
            </a:r>
            <a:endParaRPr lang="en-GB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role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14678" y="1142984"/>
            <a:ext cx="304800" cy="3048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3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38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1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For Marxists this is a process whereby  knowledge is given an </a:t>
            </a:r>
            <a:r>
              <a:rPr lang="en-GB" sz="2800" i="1" dirty="0" smtClean="0">
                <a:solidFill>
                  <a:srgbClr val="FFFF00"/>
                </a:solidFill>
              </a:rPr>
              <a:t>economic value</a:t>
            </a:r>
            <a:r>
              <a:rPr lang="en-GB" sz="2800" dirty="0" smtClean="0">
                <a:solidFill>
                  <a:srgbClr val="FFFF00"/>
                </a:solidFill>
              </a:rPr>
              <a:t>; it can, in other words, be bought and sold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Commodification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17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pic>
        <p:nvPicPr>
          <p:cNvPr id="9" name="role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357554" y="128586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4" showWhenStopped="0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0" grpId="0" animBg="1"/>
      <p:bldP spid="10" grpId="1" animBg="1"/>
      <p:bldP spid="3" grpId="0" animBg="1"/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In </a:t>
            </a:r>
            <a:r>
              <a:rPr lang="en-GB" sz="2800" dirty="0">
                <a:solidFill>
                  <a:schemeClr val="bg1"/>
                </a:solidFill>
              </a:rPr>
              <a:t>Functionalist sociology this process involves preparing children for adult role relationships in the workplace and wider </a:t>
            </a:r>
            <a:r>
              <a:rPr lang="en-GB" sz="2800" dirty="0" smtClean="0">
                <a:solidFill>
                  <a:schemeClr val="bg1"/>
                </a:solidFill>
              </a:rPr>
              <a:t>society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Secondary Socialisation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pic>
        <p:nvPicPr>
          <p:cNvPr id="12" name="role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357554" y="1214422"/>
            <a:ext cx="304800" cy="30480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2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" showWhenStopped="0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10" grpId="1" animBg="1"/>
      <p:bldP spid="10" grpId="2" animBg="1"/>
      <p:bldP spid="3" grpId="0" animBg="1"/>
      <p:bldP spid="9" grpId="0" animBg="1"/>
      <p:bldP spid="9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Althusser</a:t>
            </a:r>
            <a:r>
              <a:rPr lang="en-GB" sz="2800" dirty="0" smtClean="0">
                <a:solidFill>
                  <a:schemeClr val="bg1"/>
                </a:solidFill>
              </a:rPr>
              <a:t> argues that the education system is what kind of “State Apparatus”?</a:t>
            </a:r>
            <a:endParaRPr lang="en-GB" sz="2800" dirty="0" smtClean="0">
              <a:solidFill>
                <a:srgbClr val="FFFF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Ideological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18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8" grpId="0" animBg="1"/>
      <p:bldP spid="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This process refers to the role played by teachers in “transforming pupil consciousness” – to ensure they accept “the realities of life” and their likely future social positions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Social Learning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19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11" grpId="0" animBg="1"/>
      <p:bldP spid="11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 concept that describes the idea of </a:t>
            </a:r>
            <a:r>
              <a:rPr lang="en-GB" sz="2800" i="1" dirty="0" smtClean="0"/>
              <a:t>legitimate leadership</a:t>
            </a:r>
            <a:r>
              <a:rPr lang="en-GB" sz="2800" dirty="0" smtClean="0"/>
              <a:t> - people obey authority because they believe it right to do so</a:t>
            </a:r>
            <a:endParaRPr lang="en-GB" sz="2800" dirty="0" smtClean="0">
              <a:solidFill>
                <a:srgbClr val="FFFF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Hegemony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20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8" grpId="0" animBg="1"/>
      <p:bldP spid="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A concept developed by </a:t>
            </a:r>
            <a:r>
              <a:rPr lang="en-GB" sz="2800" b="1" dirty="0" smtClean="0">
                <a:solidFill>
                  <a:srgbClr val="FFFF00"/>
                </a:solidFill>
              </a:rPr>
              <a:t>Bourdieu</a:t>
            </a:r>
            <a:r>
              <a:rPr lang="en-GB" sz="2800" dirty="0" smtClean="0">
                <a:solidFill>
                  <a:srgbClr val="FFFF00"/>
                </a:solidFill>
              </a:rPr>
              <a:t> that refers to a </a:t>
            </a:r>
            <a:r>
              <a:rPr lang="en-GB" sz="2800" i="1" dirty="0" smtClean="0">
                <a:solidFill>
                  <a:srgbClr val="FFFF00"/>
                </a:solidFill>
              </a:rPr>
              <a:t>habitat </a:t>
            </a:r>
            <a:r>
              <a:rPr lang="en-GB" sz="2800" dirty="0" smtClean="0">
                <a:solidFill>
                  <a:srgbClr val="FFFF00"/>
                </a:solidFill>
              </a:rPr>
              <a:t>or environment in which a</a:t>
            </a:r>
          </a:p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group lives and flourishes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Habitus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21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pic>
        <p:nvPicPr>
          <p:cNvPr id="8" name="role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428992" y="121442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7" showWhenStopped="0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A type </a:t>
            </a:r>
            <a:r>
              <a:rPr lang="en-GB" sz="2800" dirty="0" smtClean="0"/>
              <a:t>of capital that reflects the idea that</a:t>
            </a:r>
          </a:p>
          <a:p>
            <a:pPr algn="ctr"/>
            <a:r>
              <a:rPr lang="en-GB" sz="2800" dirty="0" smtClean="0"/>
              <a:t>our social backgrounds give us certain</a:t>
            </a:r>
          </a:p>
          <a:p>
            <a:pPr algn="ctr"/>
            <a:r>
              <a:rPr lang="en-GB" sz="2800" dirty="0" smtClean="0"/>
              <a:t>advantages and disadvantages in life</a:t>
            </a:r>
            <a:endParaRPr lang="en-GB" sz="2800" dirty="0" smtClean="0">
              <a:solidFill>
                <a:srgbClr val="FFFF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Cultural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22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A type of </a:t>
            </a:r>
            <a:r>
              <a:rPr lang="en-GB" sz="2800" b="1" dirty="0" smtClean="0">
                <a:solidFill>
                  <a:srgbClr val="FFFF00"/>
                </a:solidFill>
              </a:rPr>
              <a:t>training</a:t>
            </a:r>
            <a:r>
              <a:rPr lang="en-GB" sz="2800" dirty="0" smtClean="0">
                <a:solidFill>
                  <a:srgbClr val="FFFF00"/>
                </a:solidFill>
              </a:rPr>
              <a:t> designed to give people the knowledge and skills to perform specific work-related roles (such as a secretary or mechanic)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Vocational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23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A </a:t>
            </a:r>
            <a:r>
              <a:rPr lang="en-GB" sz="2800" dirty="0" smtClean="0"/>
              <a:t>theory that suggests how teachers classify (or </a:t>
            </a:r>
            <a:r>
              <a:rPr lang="en-GB" sz="2800" i="1" dirty="0" smtClean="0"/>
              <a:t>stereotype</a:t>
            </a:r>
            <a:r>
              <a:rPr lang="en-GB" sz="2800" dirty="0" smtClean="0"/>
              <a:t>) students influences how they see their role and status within the school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Labelling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24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A system used to group students by ability, usually on a yearly basis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Streaming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25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A system where students are grouped by ability on a subject-by-subject basis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Setting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26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The people we use to check “how</a:t>
            </a:r>
          </a:p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we’re doing” in whatever role we’re playing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Reference Group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27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The idea that rewards are earned on the basis of our abilities and efforts rather than simply allocated on the basis of “who you know”</a:t>
            </a: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Meritocracy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These are very influential people in our lives whose opinions we value in particular contexts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Significant Others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28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pic>
        <p:nvPicPr>
          <p:cNvPr id="8" name="role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428992" y="107154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" showWhenStopped="0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A prediction about behaviour that, by making, we help to bring about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Self-fulfilling Prophecy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29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Introduced in 1988 as a key part of the National Curriculum, these set attainment targets in English, Science and Maths for</a:t>
            </a:r>
          </a:p>
          <a:p>
            <a:pPr algn="ctr"/>
            <a:r>
              <a:rPr lang="en-GB" sz="2800" dirty="0" smtClean="0"/>
              <a:t>all pupils aged 7, 11 and 14</a:t>
            </a:r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Key-stage Tests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30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A New Right concept that argues schools should be removed from State control and run by private businesses</a:t>
            </a: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Disestablishment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31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The idea that control over the day-to-day</a:t>
            </a:r>
          </a:p>
          <a:p>
            <a:pPr algn="ctr"/>
            <a:r>
              <a:rPr lang="en-GB" sz="2800" dirty="0" smtClean="0"/>
              <a:t>decision-making within a school should be taken away from the government and given to Headteachers and governors</a:t>
            </a:r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Decentralisation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2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32 of 32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2127585"/>
            <a:ext cx="371477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Flashcards</a:t>
            </a:r>
            <a:endParaRPr lang="en-GB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57422" y="2214554"/>
            <a:ext cx="4786346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Design and Implementation </a:t>
            </a:r>
          </a:p>
          <a:p>
            <a:pPr algn="ctr"/>
            <a:r>
              <a:rPr lang="en-GB" sz="2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by Chris. Livesey</a:t>
            </a:r>
            <a:endParaRPr lang="en-GB" sz="28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6" presetClass="entr" presetSubtype="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For</a:t>
            </a:r>
            <a:r>
              <a:rPr lang="en-GB" sz="2800" b="1" dirty="0" smtClean="0"/>
              <a:t> </a:t>
            </a:r>
            <a:r>
              <a:rPr lang="en-GB" sz="2800" dirty="0" smtClean="0"/>
              <a:t>Functionalists</a:t>
            </a:r>
            <a:r>
              <a:rPr lang="en-GB" sz="2800" b="1" dirty="0" smtClean="0"/>
              <a:t> </a:t>
            </a:r>
            <a:r>
              <a:rPr lang="en-GB" sz="2800" dirty="0" smtClean="0"/>
              <a:t>this is necessary if we are to establish things “in common” with others in order to live and work together</a:t>
            </a:r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Social Solidarity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3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This function of education involves teaching each new generation the skills and knowledge required to take up positions in the workplace</a:t>
            </a: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Cultural Reproduction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4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Everyone, regardless of social characteristics like gender, class and ethnicity, has the same chance to achieve in the education system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Equality of Opportunity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5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800" dirty="0" smtClean="0"/>
          </a:p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The things we learn from the experience of attending school that are not part of the official curriculum</a:t>
            </a:r>
          </a:p>
          <a:p>
            <a:r>
              <a:rPr lang="en-GB" sz="2800" b="1" dirty="0" smtClean="0"/>
              <a:t> </a:t>
            </a:r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Hidden Curriculum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pic>
        <p:nvPicPr>
          <p:cNvPr id="9" name="role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500430" y="1142984"/>
            <a:ext cx="304800" cy="3048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6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7" showWhenStopped="0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r>
              <a:rPr lang="en-GB" sz="2800" b="1" dirty="0" smtClean="0"/>
              <a:t>Bowles and Gintis’</a:t>
            </a:r>
            <a:r>
              <a:rPr lang="en-GB" sz="2800" dirty="0" smtClean="0"/>
              <a:t> (1976) theory showing a clear link between what employers generally want and what schools provide.</a:t>
            </a:r>
          </a:p>
          <a:p>
            <a:pPr algn="ctr"/>
            <a:r>
              <a:rPr lang="en-GB" sz="2800" b="1" dirty="0" smtClean="0"/>
              <a:t> </a:t>
            </a:r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FFFF00"/>
                </a:solidFill>
              </a:rPr>
              <a:t>Correspondence Theory</a:t>
            </a:r>
            <a:endParaRPr lang="en-GB" sz="54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7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rgbClr val="5262D8">
              <a:alpha val="69804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r>
              <a:rPr lang="en-GB" sz="2800" dirty="0" smtClean="0">
                <a:solidFill>
                  <a:srgbClr val="FFFF00"/>
                </a:solidFill>
              </a:rPr>
              <a:t>The idea that when given a free choice girls and boys frequently opt for different subjects </a:t>
            </a:r>
            <a:endParaRPr lang="en-GB" sz="2800" dirty="0" smtClean="0"/>
          </a:p>
          <a:p>
            <a:pPr algn="ctr"/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1000100" y="2071678"/>
            <a:ext cx="7143800" cy="1714512"/>
          </a:xfrm>
          <a:prstGeom prst="roundRect">
            <a:avLst/>
          </a:prstGeom>
          <a:solidFill>
            <a:schemeClr val="tx2">
              <a:lumMod val="75000"/>
              <a:alpha val="75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Gendered Curriculum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79613" y="4581525"/>
            <a:ext cx="3240000" cy="720000"/>
          </a:xfrm>
          <a:prstGeom prst="round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rgbClr val="00B0F0"/>
                </a:solidFill>
              </a:rPr>
              <a:t>10 seconds…</a:t>
            </a:r>
            <a:endParaRPr lang="en-GB" sz="4400" b="1" dirty="0">
              <a:solidFill>
                <a:srgbClr val="00B0F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2844" y="571480"/>
            <a:ext cx="2928958" cy="1000132"/>
          </a:xfrm>
          <a:prstGeom prst="roundRect">
            <a:avLst/>
          </a:prstGeom>
          <a:solidFill>
            <a:srgbClr val="FF0000">
              <a:alpha val="60000"/>
            </a:srgb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28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Pack 1</a:t>
            </a:r>
          </a:p>
          <a:p>
            <a:pPr algn="ctr"/>
            <a:r>
              <a:rPr lang="en-GB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 8 of 16</a:t>
            </a:r>
            <a:endParaRPr lang="en-GB" sz="2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3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" grpId="0" animBg="1"/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1075</Words>
  <Application>Microsoft Office PowerPoint</Application>
  <PresentationFormat>On-screen Show (4:3)</PresentationFormat>
  <Paragraphs>213</Paragraphs>
  <Slides>35</Slides>
  <Notes>32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Flashcards</dc:title>
  <dc:subject>Role of Education</dc:subject>
  <dc:creator>Chris.Livesey</dc:creator>
  <dc:description>© Sociology Central, 2010</dc:description>
  <cp:lastModifiedBy>Chris.Livesey</cp:lastModifiedBy>
  <cp:revision>145</cp:revision>
  <dcterms:created xsi:type="dcterms:W3CDTF">2010-01-29T09:01:14Z</dcterms:created>
  <dcterms:modified xsi:type="dcterms:W3CDTF">2010-02-17T13:43:08Z</dcterms:modified>
</cp:coreProperties>
</file>