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0"/>
  </p:notes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86716" autoAdjust="0"/>
  </p:normalViewPr>
  <p:slideViewPr>
    <p:cSldViewPr>
      <p:cViewPr varScale="1">
        <p:scale>
          <a:sx n="70" d="100"/>
          <a:sy n="70" d="100"/>
        </p:scale>
        <p:origin x="38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E1B78-93E9-4DC5-926C-8AEE7492A365}" type="datetimeFigureOut">
              <a:rPr lang="en-GB" smtClean="0"/>
              <a:t>02/12/2022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E32D9E-CE10-4E25-B798-1B9EC48FC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229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32D9E-CE10-4E25-B798-1B9EC48FC72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344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picture to reveal text relating to that image.</a:t>
            </a:r>
          </a:p>
          <a:p>
            <a:r>
              <a:rPr lang="en-GB" dirty="0"/>
              <a:t>Click on picture again to reveal next picture etc.</a:t>
            </a:r>
          </a:p>
          <a:p>
            <a:r>
              <a:rPr lang="en-GB" dirty="0"/>
              <a:t>If you want to play a short, two-minute, video illustrating the strange situation process, click on the final picture (number 8) to reveal a button (“Play the Strange Situation”) that, once clicked, will start the video.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32D9E-CE10-4E25-B798-1B9EC48FC72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353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each type of attachment to reveal “description” (1</a:t>
            </a:r>
            <a:r>
              <a:rPr lang="en-GB" baseline="30000" dirty="0"/>
              <a:t>st</a:t>
            </a:r>
            <a:r>
              <a:rPr lang="en-GB" dirty="0"/>
              <a:t> click) and “Mother’s behaviour (2</a:t>
            </a:r>
            <a:r>
              <a:rPr lang="en-GB" baseline="30000" dirty="0"/>
              <a:t>nd</a:t>
            </a:r>
            <a:r>
              <a:rPr lang="en-GB" dirty="0"/>
              <a:t> click)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32D9E-CE10-4E25-B798-1B9EC48FC72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856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each picture to reveal 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32D9E-CE10-4E25-B798-1B9EC48FC72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581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Strengths to reveal each strength (i.e. click on strengths 3 times to reveal 3 pieces of information in turn).</a:t>
            </a:r>
          </a:p>
          <a:p>
            <a:r>
              <a:rPr lang="en-GB" dirty="0"/>
              <a:t>Click on Weaknesses to reveal each weakness (i.e. click on weaknesses 3 times to reveal 3 pieces of information in turn).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32D9E-CE10-4E25-B798-1B9EC48FC72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32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A63E-6768-4BE5-8B08-44BC74A3BA0A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35095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4CAC-B90D-4A8A-B354-6E7EBC0860E2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90775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2AE3-F609-4AC9-8895-C95AFAE2819C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52162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EE5F2-2D29-47A5-B6C2-7010204D0E11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65581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4C038-1523-4AAC-A466-57883D7CBF2E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9484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D7EBB-AA78-4054-A81F-6F85B403CF34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25450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B447-280F-4D24-9A9D-3CF47CE00C9F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10938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22C88-E36F-4CFE-B064-8181FBE495AC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33006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99DEF-7CC5-4151-A45A-5B38D067107A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48334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EA2BB-9791-4F1D-93AC-AD5C4DE906B9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780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F15F2-D789-4989-8FC0-505238C062B3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24652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11161-2585-4605-B1E6-42B4D3244F24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14361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.png"/><Relationship Id="rId18" Type="http://schemas.openxmlformats.org/officeDocument/2006/relationships/image" Target="../media/image7.png"/><Relationship Id="rId3" Type="http://schemas.openxmlformats.org/officeDocument/2006/relationships/slide" Target="slide5.xml"/><Relationship Id="rId7" Type="http://schemas.openxmlformats.org/officeDocument/2006/relationships/image" Target="../media/image3.png"/><Relationship Id="rId12" Type="http://schemas.openxmlformats.org/officeDocument/2006/relationships/slide" Target="slide7.xml"/><Relationship Id="rId17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slide" Target="slide4.xml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slide" Target="slide6.xml"/><Relationship Id="rId1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.png"/><Relationship Id="rId18" Type="http://schemas.microsoft.com/office/2007/relationships/hdphoto" Target="../media/hdphoto8.wdp"/><Relationship Id="rId3" Type="http://schemas.openxmlformats.org/officeDocument/2006/relationships/slideLayout" Target="../slideLayouts/slideLayout4.xml"/><Relationship Id="rId21" Type="http://schemas.openxmlformats.org/officeDocument/2006/relationships/slide" Target="slide2.xml"/><Relationship Id="rId7" Type="http://schemas.openxmlformats.org/officeDocument/2006/relationships/image" Target="../media/image9.png"/><Relationship Id="rId12" Type="http://schemas.microsoft.com/office/2007/relationships/hdphoto" Target="../media/hdphoto7.wdp"/><Relationship Id="rId17" Type="http://schemas.openxmlformats.org/officeDocument/2006/relationships/image" Target="../media/image11.png"/><Relationship Id="rId2" Type="http://schemas.openxmlformats.org/officeDocument/2006/relationships/video" Target="../media/media2.mp4"/><Relationship Id="rId16" Type="http://schemas.microsoft.com/office/2007/relationships/hdphoto" Target="../media/hdphoto3.wdp"/><Relationship Id="rId20" Type="http://schemas.microsoft.com/office/2007/relationships/hdphoto" Target="../media/hdphoto4.wdp"/><Relationship Id="rId1" Type="http://schemas.microsoft.com/office/2007/relationships/media" Target="../media/media2.mp4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24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microsoft.com/office/2007/relationships/hdphoto" Target="../media/hdphoto5.wdp"/><Relationship Id="rId19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Relationship Id="rId14" Type="http://schemas.microsoft.com/office/2007/relationships/hdphoto" Target="../media/hdphoto1.wdp"/><Relationship Id="rId2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hortcutstv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6025A1-89E7-E8D7-2EBA-6C95841DFF24}"/>
              </a:ext>
            </a:extLst>
          </p:cNvPr>
          <p:cNvSpPr txBox="1"/>
          <p:nvPr/>
        </p:nvSpPr>
        <p:spPr>
          <a:xfrm>
            <a:off x="-117948" y="2981405"/>
            <a:ext cx="122796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B3232C-45C8-C323-9C7E-445482DD3068}"/>
              </a:ext>
            </a:extLst>
          </p:cNvPr>
          <p:cNvSpPr txBox="1"/>
          <p:nvPr/>
        </p:nvSpPr>
        <p:spPr>
          <a:xfrm>
            <a:off x="91747" y="1713582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Classic </a:t>
            </a:r>
          </a:p>
          <a:p>
            <a:pPr algn="ctr"/>
            <a:r>
              <a:rPr lang="en-GB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Psychological </a:t>
            </a:r>
          </a:p>
          <a:p>
            <a:pPr algn="ctr"/>
            <a:r>
              <a:rPr lang="en-GB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799596-8664-FB4D-2932-F4A5E6CE6DE4}"/>
              </a:ext>
            </a:extLst>
          </p:cNvPr>
          <p:cNvSpPr txBox="1"/>
          <p:nvPr/>
        </p:nvSpPr>
        <p:spPr>
          <a:xfrm>
            <a:off x="-30321" y="2123023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ShortCutstv</a:t>
            </a:r>
          </a:p>
        </p:txBody>
      </p:sp>
      <p:pic>
        <p:nvPicPr>
          <p:cNvPr id="2" name="android-technology-logo_MJ-Q6r4u">
            <a:hlinkClick r:id="" action="ppaction://media"/>
            <a:extLst>
              <a:ext uri="{FF2B5EF4-FFF2-40B4-BE49-F238E27FC236}">
                <a16:creationId xmlns:a16="http://schemas.microsoft.com/office/drawing/2014/main" id="{757F9C52-53B9-EAB9-4CAF-D72918750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3552" y="5260918"/>
            <a:ext cx="487363" cy="487362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0DBB0EEC-748F-BE22-6EFA-0A595B5C1089}"/>
              </a:ext>
            </a:extLst>
          </p:cNvPr>
          <p:cNvSpPr txBox="1">
            <a:spLocks noChangeArrowheads="1"/>
          </p:cNvSpPr>
          <p:nvPr/>
        </p:nvSpPr>
        <p:spPr>
          <a:xfrm>
            <a:off x="-24680" y="2404864"/>
            <a:ext cx="121920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Ainsworth </a:t>
            </a:r>
          </a:p>
          <a:p>
            <a:pPr algn="ctr"/>
            <a:r>
              <a:rPr lang="en-GB" alt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Bell (1969)</a:t>
            </a:r>
          </a:p>
        </p:txBody>
      </p:sp>
    </p:spTree>
    <p:extLst>
      <p:ext uri="{BB962C8B-B14F-4D97-AF65-F5344CB8AC3E}">
        <p14:creationId xmlns:p14="http://schemas.microsoft.com/office/powerpoint/2010/main" val="15230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806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806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806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806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  <p:bldP spid="6" grpId="0"/>
      <p:bldP spid="6" grpId="1"/>
      <p:bldP spid="4" grpId="0"/>
      <p:bldP spid="4" grpId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C3839CE9-2659-1CC6-2E47-F0B830A57A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9799" y="3013332"/>
            <a:ext cx="1800000" cy="1181991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6C9E7C63-38C5-C53C-C6AF-FDA2893CDE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r="6158"/>
          <a:stretch/>
        </p:blipFill>
        <p:spPr>
          <a:xfrm>
            <a:off x="447139" y="2950127"/>
            <a:ext cx="1800000" cy="1350000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41424059-1D54-D1B8-15F8-3D0755C96B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6129" y="2987525"/>
            <a:ext cx="1800000" cy="1201796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86B80962-0FE2-A856-5CBE-0F769EE887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5" r="6725"/>
          <a:stretch/>
        </p:blipFill>
        <p:spPr>
          <a:xfrm>
            <a:off x="9792461" y="2929328"/>
            <a:ext cx="1800000" cy="1350000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>
            <a:hlinkClick r:id="rId15" action="ppaction://hlinksldjump"/>
            <a:extLst>
              <a:ext uri="{FF2B5EF4-FFF2-40B4-BE49-F238E27FC236}">
                <a16:creationId xmlns:a16="http://schemas.microsoft.com/office/drawing/2014/main" id="{FD90C589-A15C-34DC-2065-1476CC98F9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3469" y="3034888"/>
            <a:ext cx="1800000" cy="1180477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9787A71-C341-B01B-1635-AA6AA543AFED}"/>
              </a:ext>
            </a:extLst>
          </p:cNvPr>
          <p:cNvSpPr txBox="1"/>
          <p:nvPr/>
        </p:nvSpPr>
        <p:spPr>
          <a:xfrm>
            <a:off x="420027" y="4355812"/>
            <a:ext cx="18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Aim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878A17-CCCD-FCB5-496F-95D271FFF55C}"/>
              </a:ext>
            </a:extLst>
          </p:cNvPr>
          <p:cNvSpPr txBox="1"/>
          <p:nvPr/>
        </p:nvSpPr>
        <p:spPr>
          <a:xfrm>
            <a:off x="5092687" y="4355812"/>
            <a:ext cx="18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Findings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63DDCF-B21F-6A91-5419-59032F700126}"/>
              </a:ext>
            </a:extLst>
          </p:cNvPr>
          <p:cNvSpPr txBox="1"/>
          <p:nvPr/>
        </p:nvSpPr>
        <p:spPr>
          <a:xfrm>
            <a:off x="2756357" y="4355812"/>
            <a:ext cx="18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Procedure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E27F26-E2C4-55BF-979C-6FBFC57B44EF}"/>
              </a:ext>
            </a:extLst>
          </p:cNvPr>
          <p:cNvSpPr txBox="1"/>
          <p:nvPr/>
        </p:nvSpPr>
        <p:spPr>
          <a:xfrm>
            <a:off x="7429017" y="4355812"/>
            <a:ext cx="18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Conclusions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175A8-9CD5-BAC8-611E-FA4B5C9F5F80}"/>
              </a:ext>
            </a:extLst>
          </p:cNvPr>
          <p:cNvSpPr txBox="1"/>
          <p:nvPr/>
        </p:nvSpPr>
        <p:spPr>
          <a:xfrm>
            <a:off x="9765349" y="4355812"/>
            <a:ext cx="18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Evaluation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A173A8-23A2-B918-1266-BF500445B309}"/>
              </a:ext>
            </a:extLst>
          </p:cNvPr>
          <p:cNvSpPr txBox="1"/>
          <p:nvPr/>
        </p:nvSpPr>
        <p:spPr>
          <a:xfrm>
            <a:off x="4440" y="860519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7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Strange Situation</a:t>
            </a:r>
            <a:endParaRPr lang="en-GB" sz="7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4D652B4E-6BC0-3B40-6482-5FBB8DAA5D8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5649457"/>
            <a:ext cx="1178610" cy="857672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40882E-1A09-3B5A-935D-2D6739C7886E}"/>
              </a:ext>
            </a:extLst>
          </p:cNvPr>
          <p:cNvSpPr txBox="1"/>
          <p:nvPr/>
        </p:nvSpPr>
        <p:spPr>
          <a:xfrm>
            <a:off x="-96688" y="812610"/>
            <a:ext cx="12324556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535CBDC-BEB9-437B-BBA3-2A6D4653A31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4632" y="2903958"/>
            <a:ext cx="5688632" cy="29943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To describe and assess the attachment (a relatively enduring emotional bond to a specific person. relationship between caregiver and infant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495233-867F-03FE-EB83-4F98832CC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4" r="5804"/>
          <a:stretch/>
        </p:blipFill>
        <p:spPr>
          <a:xfrm>
            <a:off x="6384032" y="2708921"/>
            <a:ext cx="4608512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127000" dist="88900" dir="3000000" algn="tr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36968D8A-B7C9-EBBF-6570-523B21FDD1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344" y="1015924"/>
            <a:ext cx="1596456" cy="881756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2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BBFA96-EDE6-6DD9-B2DE-5B95FDD6B76F}"/>
              </a:ext>
            </a:extLst>
          </p:cNvPr>
          <p:cNvSpPr txBox="1"/>
          <p:nvPr/>
        </p:nvSpPr>
        <p:spPr>
          <a:xfrm>
            <a:off x="-4440" y="-17528"/>
            <a:ext cx="1219644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</a:t>
            </a:r>
          </a:p>
        </p:txBody>
      </p:sp>
      <p:sp>
        <p:nvSpPr>
          <p:cNvPr id="18" name="ss1">
            <a:extLst>
              <a:ext uri="{FF2B5EF4-FFF2-40B4-BE49-F238E27FC236}">
                <a16:creationId xmlns:a16="http://schemas.microsoft.com/office/drawing/2014/main" id="{29A5F7A4-402C-FACE-7696-C528DC92AE29}"/>
              </a:ext>
            </a:extLst>
          </p:cNvPr>
          <p:cNvSpPr/>
          <p:nvPr/>
        </p:nvSpPr>
        <p:spPr>
          <a:xfrm>
            <a:off x="551384" y="4681841"/>
            <a:ext cx="1604436" cy="1306014"/>
          </a:xfrm>
          <a:prstGeom prst="ellipse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76200" dir="3600000" algn="ctr" rotWithShape="0">
              <a:schemeClr val="tx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ss2">
            <a:extLst>
              <a:ext uri="{FF2B5EF4-FFF2-40B4-BE49-F238E27FC236}">
                <a16:creationId xmlns:a16="http://schemas.microsoft.com/office/drawing/2014/main" id="{9AE2ED42-A74F-6085-468E-B651101D409B}"/>
              </a:ext>
            </a:extLst>
          </p:cNvPr>
          <p:cNvSpPr/>
          <p:nvPr/>
        </p:nvSpPr>
        <p:spPr>
          <a:xfrm>
            <a:off x="1631504" y="2918048"/>
            <a:ext cx="1604436" cy="1306014"/>
          </a:xfrm>
          <a:prstGeom prst="ellipse">
            <a:avLst/>
          </a:pr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76200" dir="3600000" algn="ctr" rotWithShape="0">
              <a:schemeClr val="tx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ss3">
            <a:extLst>
              <a:ext uri="{FF2B5EF4-FFF2-40B4-BE49-F238E27FC236}">
                <a16:creationId xmlns:a16="http://schemas.microsoft.com/office/drawing/2014/main" id="{B125CFFD-3F2E-F54E-4D35-10DDAB0E8EFC}"/>
              </a:ext>
            </a:extLst>
          </p:cNvPr>
          <p:cNvSpPr/>
          <p:nvPr/>
        </p:nvSpPr>
        <p:spPr>
          <a:xfrm>
            <a:off x="3071664" y="1390843"/>
            <a:ext cx="1604436" cy="1306014"/>
          </a:xfrm>
          <a:prstGeom prst="ellipse">
            <a:avLst/>
          </a:pr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76200" dir="3600000" algn="ctr" rotWithShape="0">
              <a:schemeClr val="tx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ss4">
            <a:extLst>
              <a:ext uri="{FF2B5EF4-FFF2-40B4-BE49-F238E27FC236}">
                <a16:creationId xmlns:a16="http://schemas.microsoft.com/office/drawing/2014/main" id="{EA506081-6175-11F0-29F3-E30C3E777F5D}"/>
              </a:ext>
            </a:extLst>
          </p:cNvPr>
          <p:cNvSpPr/>
          <p:nvPr/>
        </p:nvSpPr>
        <p:spPr>
          <a:xfrm>
            <a:off x="5591944" y="1295863"/>
            <a:ext cx="1604436" cy="1306014"/>
          </a:xfrm>
          <a:prstGeom prst="ellipse">
            <a:avLst/>
          </a:prstGeom>
          <a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76200" dir="3600000" algn="ctr" rotWithShape="0">
              <a:schemeClr val="tx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ss5">
            <a:extLst>
              <a:ext uri="{FF2B5EF4-FFF2-40B4-BE49-F238E27FC236}">
                <a16:creationId xmlns:a16="http://schemas.microsoft.com/office/drawing/2014/main" id="{6658D24C-4625-A511-82F3-EFB6B07A6160}"/>
              </a:ext>
            </a:extLst>
          </p:cNvPr>
          <p:cNvSpPr/>
          <p:nvPr/>
        </p:nvSpPr>
        <p:spPr>
          <a:xfrm>
            <a:off x="8256240" y="1302861"/>
            <a:ext cx="1604436" cy="1306014"/>
          </a:xfrm>
          <a:prstGeom prst="ellipse">
            <a:avLst/>
          </a:prstGeom>
          <a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76200" dir="3600000" algn="ctr" rotWithShape="0">
              <a:schemeClr val="tx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ss6">
            <a:extLst>
              <a:ext uri="{FF2B5EF4-FFF2-40B4-BE49-F238E27FC236}">
                <a16:creationId xmlns:a16="http://schemas.microsoft.com/office/drawing/2014/main" id="{F3907EC3-2723-D7B7-12C2-EEB0411B8E12}"/>
              </a:ext>
            </a:extLst>
          </p:cNvPr>
          <p:cNvSpPr/>
          <p:nvPr/>
        </p:nvSpPr>
        <p:spPr>
          <a:xfrm>
            <a:off x="10041418" y="2714939"/>
            <a:ext cx="1604436" cy="1306014"/>
          </a:xfrm>
          <a:prstGeom prst="ellipse">
            <a:avLst/>
          </a:prstGeom>
          <a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76200" dir="3600000" algn="ctr" rotWithShape="0">
              <a:schemeClr val="tx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ss7">
            <a:extLst>
              <a:ext uri="{FF2B5EF4-FFF2-40B4-BE49-F238E27FC236}">
                <a16:creationId xmlns:a16="http://schemas.microsoft.com/office/drawing/2014/main" id="{8D2151D4-FDB7-D01D-F036-3E6B45BDE1A4}"/>
              </a:ext>
            </a:extLst>
          </p:cNvPr>
          <p:cNvSpPr/>
          <p:nvPr/>
        </p:nvSpPr>
        <p:spPr>
          <a:xfrm>
            <a:off x="9480376" y="4792217"/>
            <a:ext cx="1604436" cy="1306014"/>
          </a:xfrm>
          <a:prstGeom prst="ellipse">
            <a:avLst/>
          </a:prstGeom>
          <a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76200" dir="3600000" algn="ctr" rotWithShape="0">
              <a:schemeClr val="tx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ss8">
            <a:extLst>
              <a:ext uri="{FF2B5EF4-FFF2-40B4-BE49-F238E27FC236}">
                <a16:creationId xmlns:a16="http://schemas.microsoft.com/office/drawing/2014/main" id="{A75FF645-F925-BC70-24F4-A47350513F5C}"/>
              </a:ext>
            </a:extLst>
          </p:cNvPr>
          <p:cNvSpPr/>
          <p:nvPr/>
        </p:nvSpPr>
        <p:spPr>
          <a:xfrm>
            <a:off x="7104112" y="5445224"/>
            <a:ext cx="1604436" cy="1306014"/>
          </a:xfrm>
          <a:prstGeom prst="ellipse">
            <a:avLst/>
          </a:prstGeom>
          <a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76200" dir="3600000" algn="ctr" rotWithShape="0">
              <a:schemeClr val="tx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1">
            <a:extLst>
              <a:ext uri="{FF2B5EF4-FFF2-40B4-BE49-F238E27FC236}">
                <a16:creationId xmlns:a16="http://schemas.microsoft.com/office/drawing/2014/main" id="{13925A2C-14CD-3B2C-80EC-A9EDC92C2ED1}"/>
              </a:ext>
            </a:extLst>
          </p:cNvPr>
          <p:cNvSpPr/>
          <p:nvPr/>
        </p:nvSpPr>
        <p:spPr>
          <a:xfrm>
            <a:off x="4320000" y="2880000"/>
            <a:ext cx="4212000" cy="23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Observer shows caregiver and infant into the experimental room and then leaves</a:t>
            </a:r>
            <a:endParaRPr lang="en-GB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2">
            <a:extLst>
              <a:ext uri="{FF2B5EF4-FFF2-40B4-BE49-F238E27FC236}">
                <a16:creationId xmlns:a16="http://schemas.microsoft.com/office/drawing/2014/main" id="{4EC7459E-A36B-00E0-6D09-57D83A689301}"/>
              </a:ext>
            </a:extLst>
          </p:cNvPr>
          <p:cNvSpPr/>
          <p:nvPr/>
        </p:nvSpPr>
        <p:spPr>
          <a:xfrm>
            <a:off x="4320000" y="2880000"/>
            <a:ext cx="4212000" cy="23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GB" alt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Caregiver sits and watches child play</a:t>
            </a:r>
          </a:p>
        </p:txBody>
      </p:sp>
      <p:sp>
        <p:nvSpPr>
          <p:cNvPr id="29" name="r3">
            <a:extLst>
              <a:ext uri="{FF2B5EF4-FFF2-40B4-BE49-F238E27FC236}">
                <a16:creationId xmlns:a16="http://schemas.microsoft.com/office/drawing/2014/main" id="{22E0A5F7-F18E-7150-540A-8878CF5DA6C3}"/>
              </a:ext>
            </a:extLst>
          </p:cNvPr>
          <p:cNvSpPr/>
          <p:nvPr/>
        </p:nvSpPr>
        <p:spPr>
          <a:xfrm>
            <a:off x="4320000" y="2880000"/>
            <a:ext cx="4212000" cy="23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Stranger enters, silent at first, then talks to caregiver, then interacts with infant.  Caregiver leaves the room</a:t>
            </a:r>
            <a:endParaRPr lang="en-GB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4">
            <a:extLst>
              <a:ext uri="{FF2B5EF4-FFF2-40B4-BE49-F238E27FC236}">
                <a16:creationId xmlns:a16="http://schemas.microsoft.com/office/drawing/2014/main" id="{0CEC654C-7635-8C83-A67D-A808BE92030F}"/>
              </a:ext>
            </a:extLst>
          </p:cNvPr>
          <p:cNvSpPr/>
          <p:nvPr/>
        </p:nvSpPr>
        <p:spPr>
          <a:xfrm>
            <a:off x="4320000" y="2880000"/>
            <a:ext cx="4212000" cy="23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separation.  </a:t>
            </a:r>
          </a:p>
          <a:p>
            <a:pPr algn="ctr"/>
            <a:r>
              <a:rPr lang="en-GB" alt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Stranger tries to interact </a:t>
            </a:r>
          </a:p>
          <a:p>
            <a:pPr algn="ctr"/>
            <a:r>
              <a:rPr lang="en-GB" alt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infant</a:t>
            </a:r>
            <a:endParaRPr lang="en-GB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5">
            <a:extLst>
              <a:ext uri="{FF2B5EF4-FFF2-40B4-BE49-F238E27FC236}">
                <a16:creationId xmlns:a16="http://schemas.microsoft.com/office/drawing/2014/main" id="{BE901F37-142E-BFE9-F959-B09AE07CBCA8}"/>
              </a:ext>
            </a:extLst>
          </p:cNvPr>
          <p:cNvSpPr/>
          <p:nvPr/>
        </p:nvSpPr>
        <p:spPr>
          <a:xfrm>
            <a:off x="4320000" y="2880000"/>
            <a:ext cx="4212000" cy="23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reunion. </a:t>
            </a:r>
          </a:p>
          <a:p>
            <a:pPr algn="ctr"/>
            <a:r>
              <a:rPr lang="en-GB" alt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Caregiver comforts child, stranger leaves. Caregiver then leaves</a:t>
            </a:r>
            <a:endParaRPr lang="en-GB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0" name="r6">
            <a:extLst>
              <a:ext uri="{FF2B5EF4-FFF2-40B4-BE49-F238E27FC236}">
                <a16:creationId xmlns:a16="http://schemas.microsoft.com/office/drawing/2014/main" id="{C9CB8789-8908-CA08-D0F9-9DB46385033D}"/>
              </a:ext>
            </a:extLst>
          </p:cNvPr>
          <p:cNvSpPr/>
          <p:nvPr/>
        </p:nvSpPr>
        <p:spPr>
          <a:xfrm>
            <a:off x="4320000" y="2880000"/>
            <a:ext cx="4212000" cy="23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separation.  </a:t>
            </a:r>
          </a:p>
          <a:p>
            <a:pPr algn="ctr"/>
            <a:r>
              <a:rPr lang="en-GB" alt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alone</a:t>
            </a:r>
            <a:endParaRPr lang="en-GB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1" name="r7">
            <a:extLst>
              <a:ext uri="{FF2B5EF4-FFF2-40B4-BE49-F238E27FC236}">
                <a16:creationId xmlns:a16="http://schemas.microsoft.com/office/drawing/2014/main" id="{C4476398-7C17-FA91-37DE-13111A79DE3D}"/>
              </a:ext>
            </a:extLst>
          </p:cNvPr>
          <p:cNvSpPr/>
          <p:nvPr/>
        </p:nvSpPr>
        <p:spPr>
          <a:xfrm>
            <a:off x="4320000" y="2880000"/>
            <a:ext cx="4212000" cy="23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Stranger enters and tries to interact with child</a:t>
            </a:r>
            <a:endParaRPr lang="en-GB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2" name="r8">
            <a:extLst>
              <a:ext uri="{FF2B5EF4-FFF2-40B4-BE49-F238E27FC236}">
                <a16:creationId xmlns:a16="http://schemas.microsoft.com/office/drawing/2014/main" id="{2B77B801-C78A-F178-1A6B-0C020B83C839}"/>
              </a:ext>
            </a:extLst>
          </p:cNvPr>
          <p:cNvSpPr/>
          <p:nvPr/>
        </p:nvSpPr>
        <p:spPr>
          <a:xfrm>
            <a:off x="4320000" y="2880000"/>
            <a:ext cx="4212000" cy="23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reunion.  </a:t>
            </a:r>
          </a:p>
          <a:p>
            <a:pPr algn="ctr"/>
            <a:r>
              <a:rPr lang="en-GB" alt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Caregiver comforts child, stranger leaves</a:t>
            </a:r>
            <a:endParaRPr lang="en-GB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hlinkClick r:id="rId21" action="ppaction://hlinksldjump"/>
            <a:extLst>
              <a:ext uri="{FF2B5EF4-FFF2-40B4-BE49-F238E27FC236}">
                <a16:creationId xmlns:a16="http://schemas.microsoft.com/office/drawing/2014/main" id="{B97B96E8-32EE-175A-CF3C-6DE58BA1CA8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344" y="170980"/>
            <a:ext cx="1596456" cy="881756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lay">
            <a:extLst>
              <a:ext uri="{FF2B5EF4-FFF2-40B4-BE49-F238E27FC236}">
                <a16:creationId xmlns:a16="http://schemas.microsoft.com/office/drawing/2014/main" id="{D6A16BFF-0F69-C3C1-30C5-ECE263038E59}"/>
              </a:ext>
            </a:extLst>
          </p:cNvPr>
          <p:cNvSpPr/>
          <p:nvPr/>
        </p:nvSpPr>
        <p:spPr>
          <a:xfrm>
            <a:off x="3667988" y="5805264"/>
            <a:ext cx="1923956" cy="720080"/>
          </a:xfrm>
          <a:prstGeom prst="roundRect">
            <a:avLst/>
          </a:prstGeom>
          <a:blipFill>
            <a:blip r:embed="rId23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3600000" algn="ctr" rotWithShape="0">
              <a:schemeClr val="tx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Play The </a:t>
            </a:r>
          </a:p>
          <a:p>
            <a:pPr algn="ctr"/>
            <a:r>
              <a:rPr lang="en-GB" dirty="0">
                <a:solidFill>
                  <a:srgbClr val="FFFF00"/>
                </a:solidFill>
              </a:rPr>
              <a:t>Strange Situation</a:t>
            </a:r>
          </a:p>
        </p:txBody>
      </p:sp>
      <p:pic>
        <p:nvPicPr>
          <p:cNvPr id="10" name="strange sit3">
            <a:hlinkClick r:id="" action="ppaction://media"/>
            <a:extLst>
              <a:ext uri="{FF2B5EF4-FFF2-40B4-BE49-F238E27FC236}">
                <a16:creationId xmlns:a16="http://schemas.microsoft.com/office/drawing/2014/main" id="{6F1F0F9C-72D1-E261-257D-3F4C26FCEE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>
            <a:lum bright="40000" contrast="20000"/>
          </a:blip>
          <a:stretch>
            <a:fillRect/>
          </a:stretch>
        </p:blipFill>
        <p:spPr>
          <a:xfrm>
            <a:off x="1289731" y="1476030"/>
            <a:ext cx="9790238" cy="503894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 showWhenStopped="0">
                <p:cTn id="10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110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5120" grpId="0" animBg="1"/>
      <p:bldP spid="5121" grpId="0" animBg="1"/>
      <p:bldP spid="512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3B4A14-4314-D132-31A3-A4C459D45975}"/>
              </a:ext>
            </a:extLst>
          </p:cNvPr>
          <p:cNvSpPr txBox="1"/>
          <p:nvPr/>
        </p:nvSpPr>
        <p:spPr>
          <a:xfrm>
            <a:off x="-96688" y="812610"/>
            <a:ext cx="12324556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BB3FBE30-C586-22D2-C3CB-196DF9340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344" y="1015924"/>
            <a:ext cx="1596456" cy="881756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avoidant">
            <a:extLst>
              <a:ext uri="{FF2B5EF4-FFF2-40B4-BE49-F238E27FC236}">
                <a16:creationId xmlns:a16="http://schemas.microsoft.com/office/drawing/2014/main" id="{42E039F4-9CA4-1589-321C-E44D848B121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68075" y="4281097"/>
            <a:ext cx="2788556" cy="68484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Insecure Avoidant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20% of sample</a:t>
            </a:r>
          </a:p>
        </p:txBody>
      </p:sp>
      <p:sp>
        <p:nvSpPr>
          <p:cNvPr id="6" name="resistant">
            <a:extLst>
              <a:ext uri="{FF2B5EF4-FFF2-40B4-BE49-F238E27FC236}">
                <a16:creationId xmlns:a16="http://schemas.microsoft.com/office/drawing/2014/main" id="{FA6D083C-4ED1-2E9E-B96C-410523CC825C}"/>
              </a:ext>
            </a:extLst>
          </p:cNvPr>
          <p:cNvSpPr txBox="1">
            <a:spLocks noChangeArrowheads="1"/>
          </p:cNvSpPr>
          <p:nvPr/>
        </p:nvSpPr>
        <p:spPr>
          <a:xfrm>
            <a:off x="468075" y="5583100"/>
            <a:ext cx="2727051" cy="6390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alt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Insecure Resistant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10% of sample</a:t>
            </a:r>
          </a:p>
        </p:txBody>
      </p:sp>
      <p:sp>
        <p:nvSpPr>
          <p:cNvPr id="7" name="secure">
            <a:extLst>
              <a:ext uri="{FF2B5EF4-FFF2-40B4-BE49-F238E27FC236}">
                <a16:creationId xmlns:a16="http://schemas.microsoft.com/office/drawing/2014/main" id="{E28FBE45-6F22-86DA-1B20-A31AA373E2E3}"/>
              </a:ext>
            </a:extLst>
          </p:cNvPr>
          <p:cNvSpPr txBox="1"/>
          <p:nvPr/>
        </p:nvSpPr>
        <p:spPr>
          <a:xfrm>
            <a:off x="455346" y="3091144"/>
            <a:ext cx="2727051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alt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</a:t>
            </a:r>
          </a:p>
          <a:p>
            <a:pPr algn="ctr">
              <a:lnSpc>
                <a:spcPct val="90000"/>
              </a:lnSpc>
            </a:pPr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70% of sample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4E2787-67D1-ED39-DFC4-F2BDF4C8785F}"/>
              </a:ext>
            </a:extLst>
          </p:cNvPr>
          <p:cNvSpPr txBox="1"/>
          <p:nvPr/>
        </p:nvSpPr>
        <p:spPr>
          <a:xfrm>
            <a:off x="3772992" y="4161854"/>
            <a:ext cx="41666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Unconcerned by mother’s absence. Unresponsive on return. Strongly avoidant of mother and stranger.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56675D-BA37-40E5-ED18-6046145434CD}"/>
              </a:ext>
            </a:extLst>
          </p:cNvPr>
          <p:cNvSpPr txBox="1"/>
          <p:nvPr/>
        </p:nvSpPr>
        <p:spPr>
          <a:xfrm>
            <a:off x="3397156" y="2924944"/>
            <a:ext cx="49183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fontAlgn="base">
              <a:spcAft>
                <a:spcPct val="0"/>
              </a:spcAft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Upset, subdued when mother leaves.  </a:t>
            </a:r>
          </a:p>
          <a:p>
            <a:pPr lvl="0" algn="ctr" defTabSz="914400" fontAlgn="base">
              <a:spcAft>
                <a:spcPct val="0"/>
              </a:spcAft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Happy on reunion. Avoidant of stranger when mother not there, but OK when present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5DE39E-B617-F048-FE24-98A12FA02FF3}"/>
              </a:ext>
            </a:extLst>
          </p:cNvPr>
          <p:cNvSpPr txBox="1"/>
          <p:nvPr/>
        </p:nvSpPr>
        <p:spPr>
          <a:xfrm>
            <a:off x="4151784" y="5440957"/>
            <a:ext cx="33843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fontAlgn="base">
              <a:spcAft>
                <a:spcPct val="0"/>
              </a:spcAft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Intense distress on separation. </a:t>
            </a:r>
          </a:p>
          <a:p>
            <a:pPr lvl="0" algn="ctr" defTabSz="914400" fontAlgn="base">
              <a:spcAft>
                <a:spcPct val="0"/>
              </a:spcAft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 Fear of stranger. </a:t>
            </a:r>
          </a:p>
          <a:p>
            <a:pPr lvl="0" algn="ctr" defTabSz="914400" fontAlgn="base">
              <a:spcAft>
                <a:spcPct val="0"/>
              </a:spcAft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Clingy and rejecting on return.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9AF0DC-B78F-E56A-7C84-8465E2FA1FF9}"/>
              </a:ext>
            </a:extLst>
          </p:cNvPr>
          <p:cNvSpPr txBox="1"/>
          <p:nvPr/>
        </p:nvSpPr>
        <p:spPr>
          <a:xfrm>
            <a:off x="424274" y="2352597"/>
            <a:ext cx="2727051" cy="36933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Type of Attachment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401D86-D65A-C108-32C0-8FC8CDB6084F}"/>
              </a:ext>
            </a:extLst>
          </p:cNvPr>
          <p:cNvSpPr txBox="1"/>
          <p:nvPr/>
        </p:nvSpPr>
        <p:spPr>
          <a:xfrm>
            <a:off x="8485210" y="4161854"/>
            <a:ext cx="3518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Unresponsive.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Child feels unloved and rejected.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8C0BD2-3DF2-E8E1-E8BD-168BE647B8B1}"/>
              </a:ext>
            </a:extLst>
          </p:cNvPr>
          <p:cNvSpPr txBox="1"/>
          <p:nvPr/>
        </p:nvSpPr>
        <p:spPr>
          <a:xfrm>
            <a:off x="8574079" y="3063444"/>
            <a:ext cx="3269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Sensitive and Responsive.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Child feels positive and loved.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0D3086-F522-0DB7-0982-6725A351F958}"/>
              </a:ext>
            </a:extLst>
          </p:cNvPr>
          <p:cNvSpPr txBox="1"/>
          <p:nvPr/>
        </p:nvSpPr>
        <p:spPr>
          <a:xfrm>
            <a:off x="8427173" y="5579457"/>
            <a:ext cx="3518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Inconsistent.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Child feels angry and confused.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7604DA-9671-5334-6CB6-E54B94049A1E}"/>
              </a:ext>
            </a:extLst>
          </p:cNvPr>
          <p:cNvSpPr txBox="1"/>
          <p:nvPr/>
        </p:nvSpPr>
        <p:spPr>
          <a:xfrm>
            <a:off x="4957733" y="2352597"/>
            <a:ext cx="1822666" cy="36933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5AC4F8-55EF-56B9-053C-F799DA47929D}"/>
              </a:ext>
            </a:extLst>
          </p:cNvPr>
          <p:cNvSpPr txBox="1"/>
          <p:nvPr/>
        </p:nvSpPr>
        <p:spPr>
          <a:xfrm>
            <a:off x="8986009" y="2352597"/>
            <a:ext cx="2634108" cy="36933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Mother’s Behaviour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  <p:bldP spid="6" grpId="0"/>
      <p:bldP spid="7" grpId="0"/>
      <p:bldP spid="8" grpId="0"/>
      <p:bldP spid="9" grpId="0"/>
      <p:bldP spid="10" grpId="0"/>
      <p:bldP spid="12" grpId="0" animBg="1"/>
      <p:bldP spid="14" grpId="0"/>
      <p:bldP spid="16" grpId="0"/>
      <p:bldP spid="18" grpId="0"/>
      <p:bldP spid="20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13FA46-26FE-C58E-FD71-21C6E2F3CCE3}"/>
              </a:ext>
            </a:extLst>
          </p:cNvPr>
          <p:cNvSpPr txBox="1"/>
          <p:nvPr/>
        </p:nvSpPr>
        <p:spPr>
          <a:xfrm>
            <a:off x="-96688" y="812610"/>
            <a:ext cx="12324556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DEAC1F38-459D-E25E-2CE4-1AC6BD718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344" y="1015924"/>
            <a:ext cx="1596456" cy="881756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15F1066-F78E-A483-F009-79B223A2F729}"/>
              </a:ext>
            </a:extLst>
          </p:cNvPr>
          <p:cNvSpPr/>
          <p:nvPr/>
        </p:nvSpPr>
        <p:spPr>
          <a:xfrm>
            <a:off x="2901691" y="2334605"/>
            <a:ext cx="5937779" cy="1200576"/>
          </a:xfrm>
          <a:custGeom>
            <a:avLst/>
            <a:gdLst>
              <a:gd name="connsiteX0" fmla="*/ 0 w 5937779"/>
              <a:gd name="connsiteY0" fmla="*/ 0 h 1200574"/>
              <a:gd name="connsiteX1" fmla="*/ 5337492 w 5937779"/>
              <a:gd name="connsiteY1" fmla="*/ 0 h 1200574"/>
              <a:gd name="connsiteX2" fmla="*/ 5937779 w 5937779"/>
              <a:gd name="connsiteY2" fmla="*/ 600287 h 1200574"/>
              <a:gd name="connsiteX3" fmla="*/ 5337492 w 5937779"/>
              <a:gd name="connsiteY3" fmla="*/ 1200574 h 1200574"/>
              <a:gd name="connsiteX4" fmla="*/ 0 w 5937779"/>
              <a:gd name="connsiteY4" fmla="*/ 1200574 h 1200574"/>
              <a:gd name="connsiteX5" fmla="*/ 0 w 5937779"/>
              <a:gd name="connsiteY5" fmla="*/ 0 h 120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7779" h="1200574">
                <a:moveTo>
                  <a:pt x="5937779" y="1200573"/>
                </a:moveTo>
                <a:lnTo>
                  <a:pt x="600287" y="1200573"/>
                </a:lnTo>
                <a:lnTo>
                  <a:pt x="0" y="600287"/>
                </a:lnTo>
                <a:lnTo>
                  <a:pt x="600287" y="1"/>
                </a:lnTo>
                <a:lnTo>
                  <a:pt x="5937779" y="1"/>
                </a:lnTo>
                <a:lnTo>
                  <a:pt x="5937779" y="1200573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3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9563" tIns="95251" rIns="177800" bIns="95251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altLang="en-US" sz="2500" kern="1200" dirty="0">
                <a:latin typeface="Arial" panose="020B0604020202020204" pitchFamily="34" charset="0"/>
                <a:cs typeface="Arial" panose="020B0604020202020204" pitchFamily="34" charset="0"/>
              </a:rPr>
              <a:t>The primary caregiver’s behaviour determines the attachment style of the child.  </a:t>
            </a:r>
          </a:p>
        </p:txBody>
      </p:sp>
      <p:sp>
        <p:nvSpPr>
          <p:cNvPr id="11" name="b1">
            <a:extLst>
              <a:ext uri="{FF2B5EF4-FFF2-40B4-BE49-F238E27FC236}">
                <a16:creationId xmlns:a16="http://schemas.microsoft.com/office/drawing/2014/main" id="{69F66110-9727-AACD-7C3D-79D0A598A7F8}"/>
              </a:ext>
            </a:extLst>
          </p:cNvPr>
          <p:cNvSpPr/>
          <p:nvPr/>
        </p:nvSpPr>
        <p:spPr>
          <a:xfrm>
            <a:off x="1991544" y="2334605"/>
            <a:ext cx="1200574" cy="1200574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000" r="-26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FD04627-3526-8163-3265-1177E825515D}"/>
              </a:ext>
            </a:extLst>
          </p:cNvPr>
          <p:cNvSpPr/>
          <p:nvPr/>
        </p:nvSpPr>
        <p:spPr>
          <a:xfrm>
            <a:off x="2901691" y="3834698"/>
            <a:ext cx="5937779" cy="1200575"/>
          </a:xfrm>
          <a:custGeom>
            <a:avLst/>
            <a:gdLst>
              <a:gd name="connsiteX0" fmla="*/ 0 w 5937779"/>
              <a:gd name="connsiteY0" fmla="*/ 0 h 1200574"/>
              <a:gd name="connsiteX1" fmla="*/ 5337492 w 5937779"/>
              <a:gd name="connsiteY1" fmla="*/ 0 h 1200574"/>
              <a:gd name="connsiteX2" fmla="*/ 5937779 w 5937779"/>
              <a:gd name="connsiteY2" fmla="*/ 600287 h 1200574"/>
              <a:gd name="connsiteX3" fmla="*/ 5337492 w 5937779"/>
              <a:gd name="connsiteY3" fmla="*/ 1200574 h 1200574"/>
              <a:gd name="connsiteX4" fmla="*/ 0 w 5937779"/>
              <a:gd name="connsiteY4" fmla="*/ 1200574 h 1200574"/>
              <a:gd name="connsiteX5" fmla="*/ 0 w 5937779"/>
              <a:gd name="connsiteY5" fmla="*/ 0 h 120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7779" h="1200574">
                <a:moveTo>
                  <a:pt x="5937779" y="1200573"/>
                </a:moveTo>
                <a:lnTo>
                  <a:pt x="600287" y="1200573"/>
                </a:lnTo>
                <a:lnTo>
                  <a:pt x="0" y="600287"/>
                </a:lnTo>
                <a:lnTo>
                  <a:pt x="600287" y="1"/>
                </a:lnTo>
                <a:lnTo>
                  <a:pt x="5937779" y="1"/>
                </a:lnTo>
                <a:lnTo>
                  <a:pt x="5937779" y="1200573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3379271"/>
              <a:satOff val="-8710"/>
              <a:lumOff val="-5883"/>
              <a:alphaOff val="0"/>
            </a:schemeClr>
          </a:fillRef>
          <a:effectRef idx="3">
            <a:schemeClr val="accent5">
              <a:hueOff val="-3379271"/>
              <a:satOff val="-8710"/>
              <a:lumOff val="-5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9563" tIns="95251" rIns="177800" bIns="95250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2500" kern="1200" dirty="0">
                <a:latin typeface="Arial" panose="020B0604020202020204" pitchFamily="34" charset="0"/>
                <a:cs typeface="Arial" panose="020B0604020202020204" pitchFamily="34" charset="0"/>
              </a:rPr>
              <a:t>A sensitive primary caregiver leads to a securely attached child.</a:t>
            </a:r>
          </a:p>
        </p:txBody>
      </p:sp>
      <p:sp>
        <p:nvSpPr>
          <p:cNvPr id="13" name="b2">
            <a:extLst>
              <a:ext uri="{FF2B5EF4-FFF2-40B4-BE49-F238E27FC236}">
                <a16:creationId xmlns:a16="http://schemas.microsoft.com/office/drawing/2014/main" id="{776859A4-4FBB-0082-AEF8-0696A8FC12AD}"/>
              </a:ext>
            </a:extLst>
          </p:cNvPr>
          <p:cNvSpPr/>
          <p:nvPr/>
        </p:nvSpPr>
        <p:spPr>
          <a:xfrm>
            <a:off x="1991544" y="3834698"/>
            <a:ext cx="1200574" cy="1200574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000" r="-27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5">
              <a:tint val="50000"/>
              <a:hueOff val="-3364820"/>
              <a:satOff val="-11474"/>
              <a:lumOff val="-191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2F0F537-FF3E-39D5-7CC0-52CD5FB0B22D}"/>
              </a:ext>
            </a:extLst>
          </p:cNvPr>
          <p:cNvSpPr/>
          <p:nvPr/>
        </p:nvSpPr>
        <p:spPr>
          <a:xfrm>
            <a:off x="2901691" y="5396777"/>
            <a:ext cx="5937779" cy="1200575"/>
          </a:xfrm>
          <a:custGeom>
            <a:avLst/>
            <a:gdLst>
              <a:gd name="connsiteX0" fmla="*/ 0 w 5937779"/>
              <a:gd name="connsiteY0" fmla="*/ 0 h 1200574"/>
              <a:gd name="connsiteX1" fmla="*/ 5337492 w 5937779"/>
              <a:gd name="connsiteY1" fmla="*/ 0 h 1200574"/>
              <a:gd name="connsiteX2" fmla="*/ 5937779 w 5937779"/>
              <a:gd name="connsiteY2" fmla="*/ 600287 h 1200574"/>
              <a:gd name="connsiteX3" fmla="*/ 5337492 w 5937779"/>
              <a:gd name="connsiteY3" fmla="*/ 1200574 h 1200574"/>
              <a:gd name="connsiteX4" fmla="*/ 0 w 5937779"/>
              <a:gd name="connsiteY4" fmla="*/ 1200574 h 1200574"/>
              <a:gd name="connsiteX5" fmla="*/ 0 w 5937779"/>
              <a:gd name="connsiteY5" fmla="*/ 0 h 120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7779" h="1200574">
                <a:moveTo>
                  <a:pt x="5937779" y="1200573"/>
                </a:moveTo>
                <a:lnTo>
                  <a:pt x="600287" y="1200573"/>
                </a:lnTo>
                <a:lnTo>
                  <a:pt x="0" y="600287"/>
                </a:lnTo>
                <a:lnTo>
                  <a:pt x="600287" y="1"/>
                </a:lnTo>
                <a:lnTo>
                  <a:pt x="5937779" y="1"/>
                </a:lnTo>
                <a:lnTo>
                  <a:pt x="5937779" y="1200573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6758543"/>
              <a:satOff val="-17419"/>
              <a:lumOff val="-11765"/>
              <a:alphaOff val="0"/>
            </a:schemeClr>
          </a:fillRef>
          <a:effectRef idx="3">
            <a:schemeClr val="accent5">
              <a:hueOff val="-6758543"/>
              <a:satOff val="-17419"/>
              <a:lumOff val="-1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29563" tIns="95251" rIns="177800" bIns="95250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2500" kern="1200" dirty="0">
                <a:latin typeface="Arial" panose="020B0604020202020204" pitchFamily="34" charset="0"/>
                <a:cs typeface="Arial" panose="020B0604020202020204" pitchFamily="34" charset="0"/>
              </a:rPr>
              <a:t>Insecure attachment will lead to problems in later life.</a:t>
            </a:r>
          </a:p>
        </p:txBody>
      </p:sp>
      <p:sp>
        <p:nvSpPr>
          <p:cNvPr id="15" name="b3">
            <a:extLst>
              <a:ext uri="{FF2B5EF4-FFF2-40B4-BE49-F238E27FC236}">
                <a16:creationId xmlns:a16="http://schemas.microsoft.com/office/drawing/2014/main" id="{0B3872AC-12FA-BCF3-B757-15BF49B1B15D}"/>
              </a:ext>
            </a:extLst>
          </p:cNvPr>
          <p:cNvSpPr/>
          <p:nvPr/>
        </p:nvSpPr>
        <p:spPr>
          <a:xfrm>
            <a:off x="1994046" y="5396777"/>
            <a:ext cx="1200574" cy="1200574"/>
          </a:xfrm>
          <a:prstGeom prst="ellipse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5">
              <a:tint val="50000"/>
              <a:hueOff val="-6729641"/>
              <a:satOff val="-22947"/>
              <a:lumOff val="-382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id="{D11FCBE5-AC93-417E-B3E1-FCBF88C18A9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23392" y="2962283"/>
            <a:ext cx="5400600" cy="2879793"/>
          </a:xfrm>
        </p:spPr>
        <p:txBody>
          <a:bodyPr>
            <a:noAutofit/>
          </a:bodyPr>
          <a:lstStyle/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Strange Situation is a standardised procedure. It has been replicated many times.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measurement of attachment is based on more then one behaviour (e.g. several separations and reunions).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Early identification of attachment problems could mean earlier intervention and the prevention of later problems.</a:t>
            </a:r>
          </a:p>
          <a:p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39EC13D3-D22E-4E02-A283-BB1E47A159A7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471394" y="2962283"/>
            <a:ext cx="5529262" cy="2879793"/>
          </a:xfrm>
        </p:spPr>
        <p:txBody>
          <a:bodyPr>
            <a:noAutofit/>
          </a:bodyPr>
          <a:lstStyle/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Strange Situation lacks ecological validity precisely because it is a ‘strange situation’ to the child.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There are cultural variations in child rearing techniques and this study was originally based on an American sample.</a:t>
            </a:r>
          </a:p>
          <a:p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Ethical Issues:  Distressing for the child and caregiver.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C72E52-A817-FE1C-EE0A-B73674B4810F}"/>
              </a:ext>
            </a:extLst>
          </p:cNvPr>
          <p:cNvSpPr txBox="1"/>
          <p:nvPr/>
        </p:nvSpPr>
        <p:spPr>
          <a:xfrm>
            <a:off x="-96688" y="812610"/>
            <a:ext cx="12324556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D7A1A95F-162E-13A1-28C4-75E1D0757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344" y="1015924"/>
            <a:ext cx="1596456" cy="881756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0A0D84B5-A0AD-9502-61F9-BA37749C132B}"/>
              </a:ext>
            </a:extLst>
          </p:cNvPr>
          <p:cNvSpPr txBox="1">
            <a:spLocks noChangeArrowheads="1"/>
          </p:cNvSpPr>
          <p:nvPr/>
        </p:nvSpPr>
        <p:spPr>
          <a:xfrm>
            <a:off x="2567608" y="2409984"/>
            <a:ext cx="1844799" cy="535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9677DA8-B081-384D-FD7D-12546321B77C}"/>
              </a:ext>
            </a:extLst>
          </p:cNvPr>
          <p:cNvSpPr txBox="1">
            <a:spLocks noChangeArrowheads="1"/>
          </p:cNvSpPr>
          <p:nvPr/>
        </p:nvSpPr>
        <p:spPr>
          <a:xfrm>
            <a:off x="7824192" y="2409984"/>
            <a:ext cx="2476004" cy="470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Weaknesses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0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00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195" grpId="0" build="p"/>
      <p:bldP spid="8196" grpId="0" build="p"/>
      <p:bldP spid="2" grpId="0" animBg="1"/>
      <p:bldP spid="6" grpId="0" build="p"/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799596-8664-FB4D-2932-F4A5E6CE6DE4}"/>
              </a:ext>
            </a:extLst>
          </p:cNvPr>
          <p:cNvSpPr txBox="1"/>
          <p:nvPr/>
        </p:nvSpPr>
        <p:spPr>
          <a:xfrm>
            <a:off x="4564" y="2659559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ShortCutstv</a:t>
            </a:r>
          </a:p>
        </p:txBody>
      </p:sp>
      <p:sp>
        <p:nvSpPr>
          <p:cNvPr id="2" name="TextBox 1">
            <a:hlinkClick r:id="rId2"/>
            <a:extLst>
              <a:ext uri="{FF2B5EF4-FFF2-40B4-BE49-F238E27FC236}">
                <a16:creationId xmlns:a16="http://schemas.microsoft.com/office/drawing/2014/main" id="{53B76E4B-C2A0-A4A8-D6F9-ED229F10B6A9}"/>
              </a:ext>
            </a:extLst>
          </p:cNvPr>
          <p:cNvSpPr txBox="1"/>
          <p:nvPr/>
        </p:nvSpPr>
        <p:spPr>
          <a:xfrm>
            <a:off x="3827748" y="3667671"/>
            <a:ext cx="45365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shortcutstv.com</a:t>
            </a:r>
          </a:p>
        </p:txBody>
      </p:sp>
    </p:spTree>
    <p:extLst>
      <p:ext uri="{BB962C8B-B14F-4D97-AF65-F5344CB8AC3E}">
        <p14:creationId xmlns:p14="http://schemas.microsoft.com/office/powerpoint/2010/main" val="305859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theme/theme1.xml><?xml version="1.0" encoding="utf-8"?>
<a:theme xmlns:a="http://schemas.openxmlformats.org/drawingml/2006/main" name="Sumi Painting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524</TotalTime>
  <Words>532</Words>
  <Application>Microsoft Office PowerPoint</Application>
  <PresentationFormat>Widescreen</PresentationFormat>
  <Paragraphs>80</Paragraphs>
  <Slides>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Sumi Painting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Bandura, Ross &amp; Ross (1961)</dc:title>
  <dc:creator>email</dc:creator>
  <cp:lastModifiedBy>Chris Livesey</cp:lastModifiedBy>
  <cp:revision>115</cp:revision>
  <dcterms:created xsi:type="dcterms:W3CDTF">2007-03-04T13:49:40Z</dcterms:created>
  <dcterms:modified xsi:type="dcterms:W3CDTF">2022-12-02T10:00:36Z</dcterms:modified>
</cp:coreProperties>
</file>