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8" r:id="rId5"/>
    <p:sldId id="260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ldNewspaperTypes" panose="02000603060000020004" pitchFamily="2" charset="0"/>
      <p:regular r:id="rId27"/>
    </p:embeddedFont>
    <p:embeddedFont>
      <p:font typeface="Stencil Std" panose="04020904080802020404" pitchFamily="82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1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0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2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49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4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55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6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2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8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10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8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44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01/10/2021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55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6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7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ontheroad.jp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524001" y="1"/>
            <a:ext cx="9143999" cy="6834333"/>
          </a:xfrm>
          <a:prstGeom prst="notchedRightArrow">
            <a:avLst/>
          </a:prstGeom>
          <a:solidFill>
            <a:sysClr val="windowText" lastClr="000000"/>
          </a:solidFill>
        </p:spPr>
      </p:pic>
      <p:pic>
        <p:nvPicPr>
          <p:cNvPr id="7" name="Whoosh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8348" y="428604"/>
            <a:ext cx="304800" cy="304800"/>
          </a:xfrm>
          <a:prstGeom prst="rect">
            <a:avLst/>
          </a:prstGeom>
        </p:spPr>
      </p:pic>
      <p:pic>
        <p:nvPicPr>
          <p:cNvPr id="8" name="EXPLOD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53586" y="1071546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4166" y="2346953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28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</a:p>
          <a:p>
            <a:pPr algn="ctr">
              <a:defRPr/>
            </a:pPr>
            <a:r>
              <a:rPr lang="en-GB" sz="66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Crime </a:t>
            </a:r>
            <a:r>
              <a:rPr lang="en-GB" sz="28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GB" sz="6600" b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Deviance Channel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9896" y="1737352"/>
            <a:ext cx="1368152" cy="10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704" y="5085185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Prison Work?</a:t>
            </a:r>
          </a:p>
        </p:txBody>
      </p:sp>
    </p:spTree>
    <p:extLst>
      <p:ext uri="{BB962C8B-B14F-4D97-AF65-F5344CB8AC3E}">
        <p14:creationId xmlns:p14="http://schemas.microsoft.com/office/powerpoint/2010/main" val="38411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3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Main Findings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4332" y="1665154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OldNewspaperTypes" pitchFamily="2" charset="0"/>
              </a:rPr>
              <a:t>Increase</a:t>
            </a:r>
            <a:r>
              <a:rPr lang="en-GB" sz="3600" dirty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>
                <a:latin typeface="OldNewspaperTypes" pitchFamily="2" charset="0"/>
              </a:rPr>
              <a:t>in</a:t>
            </a:r>
            <a:r>
              <a:rPr lang="en-GB" sz="360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b="1">
                <a:latin typeface="OldNewspaperTypes" pitchFamily="2" charset="0"/>
              </a:rPr>
              <a:t>detection </a:t>
            </a:r>
            <a:r>
              <a:rPr lang="en-GB" sz="3600">
                <a:latin typeface="OldNewspaperTypes" pitchFamily="2" charset="0"/>
              </a:rPr>
              <a:t>leads </a:t>
            </a:r>
            <a:r>
              <a:rPr lang="en-GB" sz="3600" dirty="0">
                <a:latin typeface="OldNewspaperTypes" pitchFamily="2" charset="0"/>
              </a:rPr>
              <a:t>to </a:t>
            </a:r>
            <a:r>
              <a:rPr lang="en-GB" sz="3600" b="1" dirty="0">
                <a:solidFill>
                  <a:srgbClr val="FF0000"/>
                </a:solidFill>
                <a:latin typeface="OldNewspaperTypes" pitchFamily="2" charset="0"/>
              </a:rPr>
              <a:t>decrease</a:t>
            </a:r>
            <a:r>
              <a:rPr lang="en-GB" sz="3600" dirty="0">
                <a:solidFill>
                  <a:srgbClr val="FF0000"/>
                </a:solidFill>
                <a:latin typeface="OldNewspaperTypes" pitchFamily="2" charset="0"/>
              </a:rPr>
              <a:t> </a:t>
            </a:r>
            <a:r>
              <a:rPr lang="en-GB" sz="3600" dirty="0">
                <a:latin typeface="OldNewspaperTypes" pitchFamily="2" charset="0"/>
              </a:rPr>
              <a:t>in: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3712" y="2924945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burglary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3765038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theft and handling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3712" y="4605131"/>
            <a:ext cx="539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fraud and forgery </a:t>
            </a:r>
          </a:p>
        </p:txBody>
      </p:sp>
    </p:spTree>
    <p:extLst>
      <p:ext uri="{BB962C8B-B14F-4D97-AF65-F5344CB8AC3E}">
        <p14:creationId xmlns:p14="http://schemas.microsoft.com/office/powerpoint/2010/main" val="1211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Main Findings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4332" y="1665154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OldNewspaperTypes" pitchFamily="2" charset="0"/>
              </a:rPr>
              <a:t>Increase</a:t>
            </a:r>
            <a:r>
              <a:rPr lang="en-GB" sz="3600" dirty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dirty="0">
                <a:latin typeface="OldNewspaperTypes" pitchFamily="2" charset="0"/>
              </a:rPr>
              <a:t>in</a:t>
            </a:r>
            <a:r>
              <a:rPr lang="en-GB" sz="3600" dirty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b="1" dirty="0">
                <a:latin typeface="OldNewspaperTypes" pitchFamily="2" charset="0"/>
              </a:rPr>
              <a:t>sentences </a:t>
            </a:r>
            <a:r>
              <a:rPr lang="en-GB" sz="3600" dirty="0">
                <a:latin typeface="OldNewspaperTypes" pitchFamily="2" charset="0"/>
              </a:rPr>
              <a:t>leads to </a:t>
            </a:r>
            <a:r>
              <a:rPr lang="en-GB" sz="3600" b="1" dirty="0">
                <a:solidFill>
                  <a:srgbClr val="FF0000"/>
                </a:solidFill>
                <a:latin typeface="OldNewspaperTypes" pitchFamily="2" charset="0"/>
              </a:rPr>
              <a:t>decrease</a:t>
            </a:r>
            <a:r>
              <a:rPr lang="en-GB" sz="3600" dirty="0">
                <a:solidFill>
                  <a:srgbClr val="FF0000"/>
                </a:solidFill>
                <a:latin typeface="OldNewspaperTypes" pitchFamily="2" charset="0"/>
              </a:rPr>
              <a:t> </a:t>
            </a:r>
            <a:r>
              <a:rPr lang="en-GB" sz="3600" dirty="0">
                <a:latin typeface="OldNewspaperTypes" pitchFamily="2" charset="0"/>
              </a:rPr>
              <a:t>in: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3712" y="3190716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burglary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4030809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fraud and forgery</a:t>
            </a:r>
          </a:p>
        </p:txBody>
      </p:sp>
    </p:spTree>
    <p:extLst>
      <p:ext uri="{BB962C8B-B14F-4D97-AF65-F5344CB8AC3E}">
        <p14:creationId xmlns:p14="http://schemas.microsoft.com/office/powerpoint/2010/main" val="27754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Main Findings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4332" y="1877305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Short prison sentences have no effect on crime 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4333" y="3402866"/>
            <a:ext cx="6474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Increasing average sentence length on long sentences is more effective for some crimes</a:t>
            </a:r>
          </a:p>
        </p:txBody>
      </p:sp>
    </p:spTree>
    <p:extLst>
      <p:ext uri="{BB962C8B-B14F-4D97-AF65-F5344CB8AC3E}">
        <p14:creationId xmlns:p14="http://schemas.microsoft.com/office/powerpoint/2010/main" val="42688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Conclusions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624" y="170080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Longer average sentences significantly reduce fraud and, to some extent, burglary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1625" y="3982998"/>
            <a:ext cx="7077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Prison doesn't reduce theft and handling or robbery. </a:t>
            </a:r>
          </a:p>
        </p:txBody>
      </p:sp>
    </p:spTree>
    <p:extLst>
      <p:ext uri="{BB962C8B-B14F-4D97-AF65-F5344CB8AC3E}">
        <p14:creationId xmlns:p14="http://schemas.microsoft.com/office/powerpoint/2010/main" val="6256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Conclusions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624" y="174668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Higher unemployment increases burglary and theft but reduces robbery and fraud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1625" y="3834914"/>
            <a:ext cx="707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Changing economic situations change kinds of crimes being committed</a:t>
            </a:r>
          </a:p>
        </p:txBody>
      </p:sp>
    </p:spTree>
    <p:extLst>
      <p:ext uri="{BB962C8B-B14F-4D97-AF65-F5344CB8AC3E}">
        <p14:creationId xmlns:p14="http://schemas.microsoft.com/office/powerpoint/2010/main" val="42755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Problems?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624" y="158060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Analysis based on police recorded crime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1625" y="295978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“Prison effectiveness” inconclusive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1625" y="4338971"/>
            <a:ext cx="693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Research does not support claim “prison works”</a:t>
            </a:r>
          </a:p>
        </p:txBody>
      </p:sp>
    </p:spTree>
    <p:extLst>
      <p:ext uri="{BB962C8B-B14F-4D97-AF65-F5344CB8AC3E}">
        <p14:creationId xmlns:p14="http://schemas.microsoft.com/office/powerpoint/2010/main" val="9584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Problems?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1624" y="1580600"/>
            <a:ext cx="707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Crime reduction because: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8724" y="2587841"/>
            <a:ext cx="645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Likely repeat offenders are in prison? </a:t>
            </a:r>
          </a:p>
          <a:p>
            <a:r>
              <a:rPr lang="en-GB" sz="3600" dirty="0">
                <a:latin typeface="OldNewspaperTypes" pitchFamily="2" charset="0"/>
              </a:rPr>
              <a:t>0r: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724" y="4509121"/>
            <a:ext cx="628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Threat of prison deters criminal behaviour?</a:t>
            </a:r>
          </a:p>
        </p:txBody>
      </p:sp>
    </p:spTree>
    <p:extLst>
      <p:ext uri="{BB962C8B-B14F-4D97-AF65-F5344CB8AC3E}">
        <p14:creationId xmlns:p14="http://schemas.microsoft.com/office/powerpoint/2010/main" val="33596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2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Problems?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3632" y="174668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Study reported in media as supporting claim “prison works”. But: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9656" y="3607695"/>
            <a:ext cx="661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May affect some acquisive crimes, but not others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9657" y="4845354"/>
            <a:ext cx="678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Effect of prison as </a:t>
            </a:r>
            <a:r>
              <a:rPr lang="en-GB" sz="3600" b="1" dirty="0">
                <a:latin typeface="OldNewspaperTypes" pitchFamily="2" charset="0"/>
              </a:rPr>
              <a:t>deterent</a:t>
            </a:r>
            <a:r>
              <a:rPr lang="en-GB" sz="3600" dirty="0">
                <a:latin typeface="OldNewspaperTypes" pitchFamily="2" charset="0"/>
              </a:rPr>
              <a:t> unproven</a:t>
            </a:r>
          </a:p>
        </p:txBody>
      </p:sp>
      <p:sp>
        <p:nvSpPr>
          <p:cNvPr id="4" name="TextBox 3"/>
          <p:cNvSpPr txBox="1"/>
          <p:nvPr/>
        </p:nvSpPr>
        <p:spPr>
          <a:xfrm rot="687849">
            <a:off x="5663104" y="591922"/>
            <a:ext cx="48245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OldNewspaperTypes" pitchFamily="2" charset="0"/>
              </a:rPr>
              <a:t>“LONG JAIL TERMS WOULD SLASH 100,000 CRIMES” Daily Express</a:t>
            </a:r>
          </a:p>
        </p:txBody>
      </p:sp>
    </p:spTree>
    <p:extLst>
      <p:ext uri="{BB962C8B-B14F-4D97-AF65-F5344CB8AC3E}">
        <p14:creationId xmlns:p14="http://schemas.microsoft.com/office/powerpoint/2010/main" val="3229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-18343"/>
            <a:ext cx="7793632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</a:p>
        </p:txBody>
      </p:sp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4432" y="5985663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4548" y="3469064"/>
            <a:ext cx="83236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OldNewspaperTypes" pitchFamily="2" charset="0"/>
              </a:rPr>
              <a:t>“Acquisitive Crime,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latin typeface="OldNewspaperTypes" pitchFamily="2" charset="0"/>
              </a:rPr>
              <a:t>Sentencing and Detection”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Siddhartha Bandyopadhyay;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Samrat Bhattacharya;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Marianna Koli and Rudra Sensarma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Civitas, 2012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1" y="0"/>
            <a:ext cx="6003287" cy="6872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4524"/>
            <a:ext cx="6408710" cy="68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doors dir="vert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1" y="-1"/>
            <a:ext cx="6003287" cy="685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6312022" cy="6872524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4432" y="5985663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42228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Chris.Livesey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2309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(c) ShortCutsTv Ltd., 2021</a:t>
            </a:r>
          </a:p>
        </p:txBody>
      </p:sp>
    </p:spTree>
    <p:extLst>
      <p:ext uri="{BB962C8B-B14F-4D97-AF65-F5344CB8AC3E}">
        <p14:creationId xmlns:p14="http://schemas.microsoft.com/office/powerpoint/2010/main" val="13926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5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55840" y="4268596"/>
            <a:ext cx="3096344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1" y="0"/>
            <a:ext cx="6003287" cy="6853918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4432" y="59856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6312022" cy="6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55840" y="4268596"/>
            <a:ext cx="3096344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01" y="-1"/>
            <a:ext cx="6003287" cy="6858001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4432" y="59856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4524"/>
            <a:ext cx="6408710" cy="6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23759" y="151939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“The role of prisons as an effective crime fighting tool has been much debated“</a:t>
            </a:r>
          </a:p>
        </p:txBody>
      </p:sp>
      <p:grpSp>
        <p:nvGrpSpPr>
          <p:cNvPr id="6" name="Group 5"/>
          <p:cNvGrpSpPr/>
          <p:nvPr/>
        </p:nvGrpSpPr>
        <p:grpSpPr>
          <a:xfrm rot="21117582">
            <a:off x="4425563" y="4371818"/>
            <a:ext cx="5328593" cy="1200330"/>
            <a:chOff x="-1764705" y="6257834"/>
            <a:chExt cx="5328593" cy="1200330"/>
          </a:xfrm>
        </p:grpSpPr>
        <p:sp>
          <p:nvSpPr>
            <p:cNvPr id="5" name="Rectangle 4"/>
            <p:cNvSpPr/>
            <p:nvPr/>
          </p:nvSpPr>
          <p:spPr>
            <a:xfrm>
              <a:off x="-1764704" y="6257834"/>
              <a:ext cx="5328592" cy="1200329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764705" y="6257835"/>
              <a:ext cx="5328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OldNewspaperTypes" pitchFamily="2" charset="0"/>
                </a:rPr>
                <a:t>Siddhartha Bandyopadhyay (2012) </a:t>
              </a:r>
            </a:p>
            <a:p>
              <a:r>
                <a:rPr lang="en-GB" sz="2400" dirty="0">
                  <a:latin typeface="OldNewspaperTypes" pitchFamily="2" charset="0"/>
                </a:rPr>
                <a:t>"Acquisitive Crime: Imprisonment, Detection and Social Factors"</a:t>
              </a:r>
            </a:p>
          </p:txBody>
        </p:sp>
      </p:grpSp>
      <p:pic>
        <p:nvPicPr>
          <p:cNvPr id="8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4862" y="61984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8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67609" y="1665154"/>
            <a:ext cx="740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How are crime rates affected by the costs and benefits of crime?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71978" y="621042"/>
            <a:ext cx="2247558" cy="600164"/>
            <a:chOff x="2180426" y="311427"/>
            <a:chExt cx="224755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0426" y="380676"/>
              <a:ext cx="220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Aims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609" y="32921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Does sentencing reduce crime?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7609" y="4365105"/>
            <a:ext cx="683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Are short sentences more effective than long sentences?</a:t>
            </a:r>
          </a:p>
        </p:txBody>
      </p:sp>
    </p:spTree>
    <p:extLst>
      <p:ext uri="{BB962C8B-B14F-4D97-AF65-F5344CB8AC3E}">
        <p14:creationId xmlns:p14="http://schemas.microsoft.com/office/powerpoint/2010/main" val="27951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34332" y="1665154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OldNewspaperTypes" pitchFamily="2" charset="0"/>
              </a:rPr>
              <a:t>Quantitative </a:t>
            </a:r>
            <a:r>
              <a:rPr lang="en-GB" sz="3600" dirty="0">
                <a:latin typeface="OldNewspaperTypes" pitchFamily="2" charset="0"/>
              </a:rPr>
              <a:t>(statistical) analysis of crime rates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6794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Method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332" y="3164776"/>
            <a:ext cx="683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All 43 police forces in England and Wales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4332" y="4654878"/>
            <a:ext cx="64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16-year period: 1992 - 2008</a:t>
            </a:r>
          </a:p>
        </p:txBody>
      </p:sp>
    </p:spTree>
    <p:extLst>
      <p:ext uri="{BB962C8B-B14F-4D97-AF65-F5344CB8AC3E}">
        <p14:creationId xmlns:p14="http://schemas.microsoft.com/office/powerpoint/2010/main" val="29642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34332" y="1665154"/>
            <a:ext cx="64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Examined 4 types of crime: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6794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Method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12" y="2350622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burglary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3712" y="3190715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theft and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3712" y="4030808"/>
            <a:ext cx="539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fraud and forgery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3712" y="4870902"/>
            <a:ext cx="388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>
                <a:latin typeface="OldNewspaperTypes" pitchFamily="2" charset="0"/>
              </a:rPr>
              <a:t>robbery</a:t>
            </a:r>
          </a:p>
        </p:txBody>
      </p:sp>
    </p:spTree>
    <p:extLst>
      <p:ext uri="{BB962C8B-B14F-4D97-AF65-F5344CB8AC3E}">
        <p14:creationId xmlns:p14="http://schemas.microsoft.com/office/powerpoint/2010/main" val="21943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01132" y="1428104"/>
            <a:ext cx="6536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ldNewspaperTypes" pitchFamily="2" charset="0"/>
              </a:rPr>
              <a:t>1. Economic model: assumes criminals respond to costs and benefits (Rational Choice)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6794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Theory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132" y="3078075"/>
            <a:ext cx="6536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ldNewspaperTypes" pitchFamily="2" charset="0"/>
              </a:rPr>
              <a:t>Crime costs influenced by probability of apprehension and severity of punishment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1133" y="4728046"/>
            <a:ext cx="6119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ldNewspaperTypes" pitchFamily="2" charset="0"/>
              </a:rPr>
              <a:t>Law enforcement variables: sentencing and detection</a:t>
            </a:r>
          </a:p>
        </p:txBody>
      </p:sp>
    </p:spTree>
    <p:extLst>
      <p:ext uri="{BB962C8B-B14F-4D97-AF65-F5344CB8AC3E}">
        <p14:creationId xmlns:p14="http://schemas.microsoft.com/office/powerpoint/2010/main" val="8892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3593" y="659534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01132" y="1746682"/>
            <a:ext cx="653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2. Socio-economic factors change the costs and benefits of criminal activity 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2186794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ldNewspaperTypes" pitchFamily="2" charset="0"/>
                </a:rPr>
                <a:t>Theory</a:t>
              </a: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701" y="6198465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132" y="3906922"/>
            <a:ext cx="653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Variables: unemployment, wages, proportion of young people in population</a:t>
            </a:r>
          </a:p>
        </p:txBody>
      </p:sp>
    </p:spTree>
    <p:extLst>
      <p:ext uri="{BB962C8B-B14F-4D97-AF65-F5344CB8AC3E}">
        <p14:creationId xmlns:p14="http://schemas.microsoft.com/office/powerpoint/2010/main" val="41286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395</Words>
  <Application>Microsoft Office PowerPoint</Application>
  <PresentationFormat>Widescreen</PresentationFormat>
  <Paragraphs>73</Paragraphs>
  <Slides>19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Stencil Std</vt:lpstr>
      <vt:lpstr>OldNewspaperTypes</vt:lpstr>
      <vt:lpstr>Wingdings</vt:lpstr>
      <vt:lpstr>Arial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Chris.Livesey</dc:creator>
  <cp:lastModifiedBy>chris livesey</cp:lastModifiedBy>
  <cp:revision>109</cp:revision>
  <dcterms:created xsi:type="dcterms:W3CDTF">2012-07-21T08:07:34Z</dcterms:created>
  <dcterms:modified xsi:type="dcterms:W3CDTF">2021-10-01T08:56:28Z</dcterms:modified>
</cp:coreProperties>
</file>