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1" r:id="rId2"/>
  </p:sldMasterIdLst>
  <p:notesMasterIdLst>
    <p:notesMasterId r:id="rId29"/>
  </p:notesMasterIdLst>
  <p:handoutMasterIdLst>
    <p:handoutMasterId r:id="rId30"/>
  </p:handoutMasterIdLst>
  <p:sldIdLst>
    <p:sldId id="276" r:id="rId3"/>
    <p:sldId id="264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5" r:id="rId26"/>
    <p:sldId id="296" r:id="rId27"/>
    <p:sldId id="29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99"/>
    <a:srgbClr val="CCFFFF"/>
    <a:srgbClr val="3366FF"/>
    <a:srgbClr val="EDFF7F"/>
    <a:srgbClr val="99CCFF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654" autoAdjust="0"/>
    <p:restoredTop sz="95737" autoAdjust="0"/>
  </p:normalViewPr>
  <p:slideViewPr>
    <p:cSldViewPr>
      <p:cViewPr>
        <p:scale>
          <a:sx n="77" d="100"/>
          <a:sy n="77" d="100"/>
        </p:scale>
        <p:origin x="-366" y="-24"/>
      </p:cViewPr>
      <p:guideLst>
        <p:guide orient="horz" pos="4201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AF6088-3469-4377-8680-B5C8C18A4DEA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3CD8290-D526-4B28-B0F1-DE6AB1D427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900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D2DE21-EEBE-406E-AE6A-446803B93DF0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608E91-784D-4715-9ADC-BF5574964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71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19F7AD-C910-408C-A0F4-EAA01C23E9FB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961885-E110-4782-949F-E126B8714CE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6E2E95-53D7-4E57-8A70-DF356608DBB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81D2DE-2A84-4DA5-A1F5-8CA93E317A77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7D6A27-8C19-4503-8AAF-0BECAEB1C19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A6991D-D232-40FF-B190-5B1A7AED53D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D4BFCF-61BB-4305-89B1-F62E21ADD4C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05FF01-FED7-4EC1-82D1-F529DB897D5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BE8512-84A5-4D6B-874B-15CB4AC07F4F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DE14B0-41B0-47D8-B1AB-5AB09B8542C5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9B842-7E02-4C14-955C-25FD20B0E6C7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7D77C-11CC-47D4-A570-8CF5AA8A711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0F0992-BB9E-47CB-9A2B-6780401907BE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9956AF-68AE-4006-9E36-6B63B620955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02216A-DBCB-4FB2-9772-54B6540058B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487419-9D10-4E29-9159-C40D492964E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541705-47D7-4D66-9C30-1CBC166D462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B88297-16FD-43DE-81AB-3B7AB8694156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7BB8A3-E3B8-4651-92D5-CDB69E0A939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D3B9CC-846D-4190-9A5B-29F405803BCB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71859-B4EC-4CF0-BB5C-D4E51170E4A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5B332C-4348-4A1F-B454-3BE85D72F8D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319EBB-F426-4FEA-9D1A-EA1CB8F4D755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D5BAB-7DD6-4C97-8D58-F838EA12B56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2CB260-74A5-434F-BD6D-844C3CD6DD29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9ACE7D-46D0-4864-BC14-CEF698D31E7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DECAF-5567-46AF-9D83-BC642FC88A65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5CBD-C7B7-4FD5-885E-85D8D59ECD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71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AED9E-F848-4374-A586-894213763475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76C27-E2B3-4559-BB7D-020DE0C67F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16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04A1-FBA0-4D10-93B4-B09C0BDC6F29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5BF39-0B2B-427C-B76B-CAAC2904A4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47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98649-C3B3-4BA1-A1FD-9C914822BC85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822D-04B3-40AE-A848-DF7A30191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305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265AA-5EC0-46BF-8FB1-D75A556864DF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39402-B2DE-446F-A484-C0BEB14D08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112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AE1A-19E9-4E3A-806E-EAA35BDA86F4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2D593-358E-4A86-A139-4FED5AC8BA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171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4E577-E2B5-404B-BCE4-EBBAE5724731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8EBA7-6CC8-4B2B-8D71-8E6C2D2600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6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DE7FB-9AB6-4C2D-8C29-59AFBCC6CAA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AEA2B-F4C9-4A41-BEF2-9E75837A27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616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02A76-D458-4304-AEBD-96618054BFB1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9F914-46BB-4EB6-8B83-C94837775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183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2141B-BB3F-4A04-8E6B-BD9E044A3886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9B7D-CB1D-41D5-A2AB-5E32010132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87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09C9A-014D-4CBD-B61D-A3EC65984439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9373F-16A7-4B61-B8D6-96AD64EB7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22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9A96-D2FA-4574-A3D5-9553A85F85CF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C46A0-8877-4C32-AC06-D406B284E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47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4DCC5-5F7C-44BE-8F3A-B388CD2D50C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2C5EF-A4CF-4E64-9366-1347058D9D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212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CB254-CE52-4B39-BF55-34D9CB7B8772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C36C-9E26-4038-8920-05E6919D2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404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4FFC4-368D-40A2-A8B7-57BD576C5D96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71DC-E11F-4423-8D62-97F5B69427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34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079F-091B-4998-82DB-4AF41C5CDA04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FAAD0-5425-4A04-9D58-97BA8E8543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17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BF41B-315B-49C5-9A4B-5164D27A80E6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E5F4-99B3-4286-808F-F23D450471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39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B4D71-FF90-4B8F-B63E-31A64227D746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4850D-FEA9-491F-9377-1D8178AA3B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92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98F4C-B8E2-4278-98EC-739A57EC0023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D9DA6-F108-4711-BB85-88F4F81A1D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5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ouths460.jp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28607" y="0"/>
            <a:ext cx="9172607" cy="6858000"/>
          </a:xfrm>
          <a:prstGeom prst="rect">
            <a:avLst/>
          </a:prstGeom>
        </p:spPr>
      </p:pic>
      <p:sp>
        <p:nvSpPr>
          <p:cNvPr id="3" name="TextBox 12"/>
          <p:cNvSpPr txBox="1">
            <a:spLocks noChangeArrowheads="1"/>
          </p:cNvSpPr>
          <p:nvPr userDrawn="1"/>
        </p:nvSpPr>
        <p:spPr bwMode="auto">
          <a:xfrm>
            <a:off x="6143636" y="6361113"/>
            <a:ext cx="2786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©  </a:t>
            </a:r>
            <a:r>
              <a:rPr lang="en-GB" sz="1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www.sociology.org.uk, </a:t>
            </a:r>
            <a:r>
              <a:rPr lang="en-GB" sz="1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2009</a:t>
            </a:r>
          </a:p>
        </p:txBody>
      </p:sp>
    </p:spTree>
    <p:extLst>
      <p:ext uri="{BB962C8B-B14F-4D97-AF65-F5344CB8AC3E}">
        <p14:creationId xmlns:p14="http://schemas.microsoft.com/office/powerpoint/2010/main" val="4199053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E7790-553F-4300-8E1E-B22C73B822CA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8298-76FB-44E3-B1B9-E918957C84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3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D4992-C669-4520-BF48-3340878692D6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E140-29D3-4E3A-8AFD-B983772ED5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2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D4E01C-6224-4D6F-8FF5-A2499EBEA1C0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F7619B-9583-4DC0-87FA-D8F624BB25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18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A26620-3695-48DD-9EFB-F548599DBA12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9D9156-07CE-4561-B2E2-663054DD0B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.xml"/><Relationship Id="rId7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2.xml"/><Relationship Id="rId5" Type="http://schemas.openxmlformats.org/officeDocument/2006/relationships/slide" Target="slide8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audio" Target="../media/audio3.wav"/><Relationship Id="rId5" Type="http://schemas.openxmlformats.org/officeDocument/2006/relationships/slide" Target="slide12.xml"/><Relationship Id="rId10" Type="http://schemas.openxmlformats.org/officeDocument/2006/relationships/slide" Target="slide14.xml"/><Relationship Id="rId4" Type="http://schemas.openxmlformats.org/officeDocument/2006/relationships/audio" Target="../media/audio2.wav"/><Relationship Id="rId9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audio" Target="../media/audio4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8.xml"/><Relationship Id="rId5" Type="http://schemas.openxmlformats.org/officeDocument/2006/relationships/slide" Target="slide12.xml"/><Relationship Id="rId10" Type="http://schemas.openxmlformats.org/officeDocument/2006/relationships/slide" Target="slide9.xml"/><Relationship Id="rId4" Type="http://schemas.openxmlformats.org/officeDocument/2006/relationships/audio" Target="../media/audio2.wav"/><Relationship Id="rId9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8.xml"/><Relationship Id="rId5" Type="http://schemas.openxmlformats.org/officeDocument/2006/relationships/slide" Target="slide12.xml"/><Relationship Id="rId10" Type="http://schemas.openxmlformats.org/officeDocument/2006/relationships/slide" Target="slide9.xml"/><Relationship Id="rId4" Type="http://schemas.openxmlformats.org/officeDocument/2006/relationships/audio" Target="../media/audio2.wav"/><Relationship Id="rId9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audio" Target="../media/audio3.wav"/><Relationship Id="rId5" Type="http://schemas.openxmlformats.org/officeDocument/2006/relationships/slide" Target="slide12.xml"/><Relationship Id="rId10" Type="http://schemas.openxmlformats.org/officeDocument/2006/relationships/slide" Target="slide14.xml"/><Relationship Id="rId4" Type="http://schemas.openxmlformats.org/officeDocument/2006/relationships/audio" Target="../media/audio2.wav"/><Relationship Id="rId9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audio" Target="../media/audio3.wav"/><Relationship Id="rId5" Type="http://schemas.openxmlformats.org/officeDocument/2006/relationships/slide" Target="slide12.xml"/><Relationship Id="rId10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slide" Target="slide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7.xml"/><Relationship Id="rId10" Type="http://schemas.openxmlformats.org/officeDocument/2006/relationships/audio" Target="../media/audio3.wav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audio" Target="../media/audio4.wav"/><Relationship Id="rId5" Type="http://schemas.openxmlformats.org/officeDocument/2006/relationships/slide" Target="slide17.xml"/><Relationship Id="rId10" Type="http://schemas.openxmlformats.org/officeDocument/2006/relationships/slide" Target="slide15.xml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audio" Target="../media/audio4.wav"/><Relationship Id="rId5" Type="http://schemas.openxmlformats.org/officeDocument/2006/relationships/slide" Target="slide17.xml"/><Relationship Id="rId10" Type="http://schemas.openxmlformats.org/officeDocument/2006/relationships/slide" Target="slide15.xml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audio" Target="../media/audio4.wav"/><Relationship Id="rId5" Type="http://schemas.openxmlformats.org/officeDocument/2006/relationships/slide" Target="slide17.xml"/><Relationship Id="rId10" Type="http://schemas.openxmlformats.org/officeDocument/2006/relationships/slide" Target="slide15.xml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audio" Target="../media/audio4.wav"/><Relationship Id="rId5" Type="http://schemas.openxmlformats.org/officeDocument/2006/relationships/slide" Target="slide17.xml"/><Relationship Id="rId10" Type="http://schemas.openxmlformats.org/officeDocument/2006/relationships/slide" Target="slide15.xml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audio" Target="../media/audio2.wav"/><Relationship Id="rId9" Type="http://schemas.openxmlformats.org/officeDocument/2006/relationships/audio" Target="../media/audio3.wav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audio" Target="../media/audio4.wav"/><Relationship Id="rId5" Type="http://schemas.openxmlformats.org/officeDocument/2006/relationships/slide" Target="slide17.xml"/><Relationship Id="rId10" Type="http://schemas.openxmlformats.org/officeDocument/2006/relationships/slide" Target="slide15.xml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audio" Target="../media/audio3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audio" Target="../media/audio4.wav"/><Relationship Id="rId5" Type="http://schemas.openxmlformats.org/officeDocument/2006/relationships/slide" Target="slide17.xml"/><Relationship Id="rId10" Type="http://schemas.openxmlformats.org/officeDocument/2006/relationships/slide" Target="slide15.xml"/><Relationship Id="rId4" Type="http://schemas.openxmlformats.org/officeDocument/2006/relationships/audio" Target="../media/audio2.wav"/><Relationship Id="rId9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audio" Target="../media/audio3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slide" Target="slide23.xml"/><Relationship Id="rId7" Type="http://schemas.openxmlformats.org/officeDocument/2006/relationships/slide" Target="slide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audio" Target="../media/audio2.wav"/><Relationship Id="rId9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slide" Target="slide23.xml"/><Relationship Id="rId7" Type="http://schemas.openxmlformats.org/officeDocument/2006/relationships/slide" Target="slide2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audio" Target="../media/audio2.wav"/><Relationship Id="rId9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23.xml"/><Relationship Id="rId7" Type="http://schemas.openxmlformats.org/officeDocument/2006/relationships/slide" Target="slide2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5" Type="http://schemas.openxmlformats.org/officeDocument/2006/relationships/slide" Target="slide24.xml"/><Relationship Id="rId10" Type="http://schemas.openxmlformats.org/officeDocument/2006/relationships/audio" Target="../media/audio3.wav"/><Relationship Id="rId4" Type="http://schemas.openxmlformats.org/officeDocument/2006/relationships/audio" Target="../media/audio2.wav"/><Relationship Id="rId9" Type="http://schemas.openxmlformats.org/officeDocument/2006/relationships/audio" Target="../media/audio4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audio" Target="../media/audio3.wav"/><Relationship Id="rId5" Type="http://schemas.openxmlformats.org/officeDocument/2006/relationships/slide" Target="slide5.xml"/><Relationship Id="rId10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audio" Target="../media/audio3.wav"/><Relationship Id="rId5" Type="http://schemas.openxmlformats.org/officeDocument/2006/relationships/slide" Target="slide5.xml"/><Relationship Id="rId10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audio" Target="../media/audio3.wav"/><Relationship Id="rId5" Type="http://schemas.openxmlformats.org/officeDocument/2006/relationships/slide" Target="slide5.xml"/><Relationship Id="rId10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audio" Target="../media/audio3.wav"/><Relationship Id="rId5" Type="http://schemas.openxmlformats.org/officeDocument/2006/relationships/slide" Target="slide5.xml"/><Relationship Id="rId10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audio" Target="../media/audio3.wav"/><Relationship Id="rId5" Type="http://schemas.openxmlformats.org/officeDocument/2006/relationships/slide" Target="slide5.xml"/><Relationship Id="rId10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9.xml"/><Relationship Id="rId7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10" Type="http://schemas.openxmlformats.org/officeDocument/2006/relationships/audio" Target="../media/audio3.wav"/><Relationship Id="rId4" Type="http://schemas.openxmlformats.org/officeDocument/2006/relationships/audio" Target="../media/audio2.wav"/><Relationship Id="rId9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audio" Target="../media/audio4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8.xml"/><Relationship Id="rId5" Type="http://schemas.openxmlformats.org/officeDocument/2006/relationships/slide" Target="slide12.xml"/><Relationship Id="rId10" Type="http://schemas.openxmlformats.org/officeDocument/2006/relationships/slide" Target="slide9.xml"/><Relationship Id="rId4" Type="http://schemas.openxmlformats.org/officeDocument/2006/relationships/audio" Target="../media/audio2.wav"/><Relationship Id="rId9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102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Rounded Rectangle 33">
            <a:hlinkClick r:id="rId3" action="ppaction://hlinksldjump">
              <a:snd r:embed="rId4" name="laser.wav"/>
            </a:hlinkClick>
          </p:cNvPr>
          <p:cNvSpPr/>
          <p:nvPr/>
        </p:nvSpPr>
        <p:spPr>
          <a:xfrm>
            <a:off x="714349" y="2000240"/>
            <a:ext cx="3071834" cy="408623"/>
          </a:xfrm>
          <a:prstGeom prst="roundRect">
            <a:avLst/>
          </a:prstGeom>
          <a:solidFill>
            <a:srgbClr val="00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(2001): Street Gangs</a:t>
            </a:r>
          </a:p>
        </p:txBody>
      </p:sp>
      <p:grpSp>
        <p:nvGrpSpPr>
          <p:cNvPr id="4106" name="Group 24"/>
          <p:cNvGrpSpPr>
            <a:grpSpLocks/>
          </p:cNvGrpSpPr>
          <p:nvPr/>
        </p:nvGrpSpPr>
        <p:grpSpPr bwMode="auto">
          <a:xfrm>
            <a:off x="714375" y="571500"/>
            <a:ext cx="2143125" cy="642938"/>
            <a:chOff x="428596" y="714356"/>
            <a:chExt cx="2143140" cy="642942"/>
          </a:xfrm>
        </p:grpSpPr>
        <p:sp>
          <p:nvSpPr>
            <p:cNvPr id="23" name="Rounded Rectangle 22"/>
            <p:cNvSpPr/>
            <p:nvPr/>
          </p:nvSpPr>
          <p:spPr>
            <a:xfrm>
              <a:off x="500035" y="714356"/>
              <a:ext cx="2058096" cy="642941"/>
            </a:xfrm>
            <a:prstGeom prst="roundRect">
              <a:avLst/>
            </a:prstGeom>
            <a:solidFill>
              <a:srgbClr val="3366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428596" y="714356"/>
              <a:ext cx="2143140" cy="64294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effectLst>
                    <a:glow rad="63500">
                      <a:schemeClr val="accent5">
                        <a:satMod val="175000"/>
                        <a:alpha val="40000"/>
                      </a:schemeClr>
                    </a:glow>
                    <a:outerShdw blurRad="50800" dist="38100" dir="81000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Main Menu</a:t>
              </a:r>
              <a:endPara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Rounded Rectangle 25">
            <a:hlinkClick r:id="rId5" action="ppaction://hlinksldjump">
              <a:snd r:embed="rId4" name="laser.wav"/>
            </a:hlinkClick>
          </p:cNvPr>
          <p:cNvSpPr/>
          <p:nvPr/>
        </p:nvSpPr>
        <p:spPr>
          <a:xfrm>
            <a:off x="714348" y="2763197"/>
            <a:ext cx="3643338" cy="40862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(2000): Youth Groupings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572132" y="2214554"/>
            <a:ext cx="2928958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ContrastingRightFacing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Text adapted from: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 (2007): Reluctant Gangsters: Youth Gangs in Waltham Forest</a:t>
            </a:r>
          </a:p>
        </p:txBody>
      </p:sp>
      <p:sp>
        <p:nvSpPr>
          <p:cNvPr id="28" name="Rounded Rectangle 27">
            <a:hlinkClick r:id="rId6" action="ppaction://hlinksldjump">
              <a:snd r:embed="rId4" name="laser.wav"/>
            </a:hlinkClick>
          </p:cNvPr>
          <p:cNvSpPr/>
          <p:nvPr/>
        </p:nvSpPr>
        <p:spPr>
          <a:xfrm>
            <a:off x="714348" y="4289111"/>
            <a:ext cx="5286412" cy="4086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Hallsworth and Young (2004): Urban Collectivities </a:t>
            </a:r>
          </a:p>
        </p:txBody>
      </p:sp>
      <p:sp>
        <p:nvSpPr>
          <p:cNvPr id="31" name="Rounded Rectangle 30">
            <a:hlinkClick r:id="rId7" action="ppaction://hlinksldjump">
              <a:snd r:embed="rId4" name="laser.wav"/>
            </a:hlinkClick>
          </p:cNvPr>
          <p:cNvSpPr/>
          <p:nvPr/>
        </p:nvSpPr>
        <p:spPr>
          <a:xfrm>
            <a:off x="714348" y="3526154"/>
            <a:ext cx="3286148" cy="4086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 (2007): Gangs / Groups </a:t>
            </a:r>
          </a:p>
        </p:txBody>
      </p:sp>
      <p:sp>
        <p:nvSpPr>
          <p:cNvPr id="13" name="Rounded Rectangle 12">
            <a:hlinkClick r:id="rId8" action="ppaction://hlinksldjump">
              <a:snd r:embed="rId4" name="laser.wav"/>
            </a:hlinkClick>
          </p:cNvPr>
          <p:cNvSpPr/>
          <p:nvPr/>
        </p:nvSpPr>
        <p:spPr>
          <a:xfrm>
            <a:off x="2750333" y="5072074"/>
            <a:ext cx="1464478" cy="40862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References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27" name="Rounded Rectangle 26">
            <a:hlinkClick r:id="rId8" action="ppaction://hlinksldjump">
              <a:snd r:embed="rId9" name="voltage.wav"/>
            </a:hlinkClick>
          </p:cNvPr>
          <p:cNvSpPr/>
          <p:nvPr/>
        </p:nvSpPr>
        <p:spPr>
          <a:xfrm>
            <a:off x="1643042" y="2143116"/>
            <a:ext cx="4714908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Existence</a:t>
            </a:r>
            <a:r>
              <a:rPr lang="en-GB" sz="2000" dirty="0"/>
              <a:t>: Indeterminate.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Membership</a:t>
            </a:r>
            <a:r>
              <a:rPr lang="en-GB" sz="2000" dirty="0"/>
              <a:t>: None. Small clusters of young people.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Territory</a:t>
            </a:r>
            <a:r>
              <a:rPr lang="en-GB" sz="2000" dirty="0"/>
              <a:t>: Hang around together in public places such as shopping malls.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Group</a:t>
            </a:r>
            <a:r>
              <a:rPr lang="en-GB" sz="2000" dirty="0"/>
              <a:t>: No subgroups. Very loose structure.</a:t>
            </a:r>
            <a:endParaRPr lang="en-GB" sz="2000" dirty="0"/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10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Rounded Rectangle 4">
            <a:hlinkClick r:id="rId12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>
            <a:hlinkClick r:id="" action="ppaction://hlinkshowjump?jump=firstslide">
              <a:snd r:embed="rId9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Rounded Rectangle 4">
            <a:hlinkClick r:id="rId10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>
            <a:hlinkClick r:id="rId11" action="ppaction://hlinksldjump">
              <a:snd r:embed="rId12" name="voltage.wav"/>
            </a:hlinkClick>
          </p:cNvPr>
          <p:cNvSpPr/>
          <p:nvPr/>
        </p:nvSpPr>
        <p:spPr>
          <a:xfrm>
            <a:off x="2643174" y="1571612"/>
            <a:ext cx="5000660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Existence</a:t>
            </a:r>
            <a:r>
              <a:rPr lang="en-GB" sz="2000" dirty="0"/>
              <a:t>: Recent / indeterminate.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Membership</a:t>
            </a:r>
            <a:r>
              <a:rPr lang="en-GB" sz="2000" dirty="0"/>
              <a:t>: Small clusters of friends. 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Territory</a:t>
            </a:r>
            <a:r>
              <a:rPr lang="en-GB" sz="2000" dirty="0"/>
              <a:t>: None. Band together, for a short periods, to commit crime primarily for financial gain.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Group</a:t>
            </a:r>
            <a:r>
              <a:rPr lang="en-GB" sz="2000" dirty="0"/>
              <a:t>: May contain young and not so young adults.</a:t>
            </a:r>
            <a:endParaRPr lang="en-GB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>
            <a:hlinkClick r:id="" action="ppaction://hlinkshowjump?jump=firstslide">
              <a:snd r:embed="rId9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Rounded Rectangle 4">
            <a:hlinkClick r:id="rId10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>
            <a:hlinkClick r:id="rId11" action="ppaction://hlinksldjump">
              <a:snd r:embed="rId12" name="voltage.wav"/>
            </a:hlinkClick>
          </p:cNvPr>
          <p:cNvSpPr/>
          <p:nvPr/>
        </p:nvSpPr>
        <p:spPr>
          <a:xfrm>
            <a:off x="642910" y="1428736"/>
            <a:ext cx="5929354" cy="28263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Existence</a:t>
            </a:r>
            <a:r>
              <a:rPr lang="en-GB" sz="2000" dirty="0"/>
              <a:t>: Indeterminate.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Membership</a:t>
            </a:r>
            <a:r>
              <a:rPr lang="en-GB" sz="2000" dirty="0"/>
              <a:t>: Young people. Spontaneous social - and exciting, impulsive, criminal - activity. May involve collective violence against other groups of youths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Territory</a:t>
            </a:r>
            <a:r>
              <a:rPr lang="en-GB" sz="2000" dirty="0"/>
              <a:t>: Claim ‘gang’ territory and adopt ‘gang-style’ identifying markers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Group</a:t>
            </a:r>
            <a:r>
              <a:rPr lang="en-GB" sz="2000" dirty="0"/>
              <a:t>: No subgroups. Loosely structured group</a:t>
            </a:r>
            <a:endParaRPr lang="en-GB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27" name="Rounded Rectangle 26">
            <a:hlinkClick r:id="rId8" action="ppaction://hlinksldjump">
              <a:snd r:embed="rId9" name="voltage.wav"/>
            </a:hlinkClick>
          </p:cNvPr>
          <p:cNvSpPr/>
          <p:nvPr/>
        </p:nvSpPr>
        <p:spPr>
          <a:xfrm>
            <a:off x="857224" y="2428868"/>
            <a:ext cx="7215238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Existence</a:t>
            </a:r>
            <a:r>
              <a:rPr lang="en-GB" sz="2000" dirty="0"/>
              <a:t>: Indeterminate.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Membership</a:t>
            </a:r>
            <a:r>
              <a:rPr lang="en-GB" sz="2000" dirty="0"/>
              <a:t>: Young people and young adults banded together to form a semi-structured organisation. Primary purpose is planned and profitable criminal behaviour or organised violence against rival street gangs. 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Territory</a:t>
            </a:r>
            <a:r>
              <a:rPr lang="en-GB" sz="2000" dirty="0"/>
              <a:t>: Neighbourhoods.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Group</a:t>
            </a:r>
            <a:r>
              <a:rPr lang="en-GB" sz="2000" dirty="0"/>
              <a:t>: Less visible but more permanent than other groups. </a:t>
            </a:r>
            <a:endParaRPr lang="en-GB" sz="2000" dirty="0"/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10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Rounded Rectangle 4">
            <a:hlinkClick r:id="rId12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>
            <a:hlinkClick r:id="rId9" action="ppaction://hlinksldjump">
              <a:snd r:embed="rId10" name="voltage.wav"/>
            </a:hlinkClick>
          </p:cNvPr>
          <p:cNvSpPr/>
          <p:nvPr/>
        </p:nvSpPr>
        <p:spPr>
          <a:xfrm>
            <a:off x="1000100" y="1928802"/>
            <a:ext cx="5572164" cy="28263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Existence</a:t>
            </a:r>
            <a:r>
              <a:rPr lang="en-GB" sz="2000" dirty="0"/>
              <a:t>: Well-established.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Membership</a:t>
            </a:r>
            <a:r>
              <a:rPr lang="en-GB" sz="2000" dirty="0"/>
              <a:t>: Mainly adults with formal structure and a high degree of sophistication. Engage in criminal activity primarily for economic reasons.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Territory</a:t>
            </a:r>
            <a:r>
              <a:rPr lang="en-GB" sz="2000" dirty="0"/>
              <a:t>: None.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Group</a:t>
            </a:r>
            <a:r>
              <a:rPr lang="en-GB" sz="2000" dirty="0"/>
              <a:t>: Maintain a low profile. May have a name, but rarely visible. </a:t>
            </a:r>
            <a:endParaRPr lang="en-GB" sz="2000" dirty="0"/>
          </a:p>
        </p:txBody>
      </p:sp>
      <p:sp>
        <p:nvSpPr>
          <p:cNvPr id="24" name="Rounded Rectangle 23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Rounded Rectangle 4">
            <a:hlinkClick r:id="rId12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/>
          </a:p>
        </p:txBody>
      </p:sp>
      <p:sp>
        <p:nvSpPr>
          <p:cNvPr id="40" name="Rounded Rectangle 39">
            <a:hlinkClick r:id="rId5" action="ppaction://hlinksldjump"/>
          </p:cNvPr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/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" action="ppaction://hlinkshowjump?jump=firstslide">
              <a:snd r:embed="rId10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40" name="Rounded Rectangle 39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/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rId10" action="ppaction://hlinksldjump">
              <a:snd r:embed="rId11" name="voltage.wav"/>
            </a:hlinkClick>
          </p:cNvPr>
          <p:cNvSpPr/>
          <p:nvPr/>
        </p:nvSpPr>
        <p:spPr>
          <a:xfrm>
            <a:off x="1000100" y="1357298"/>
            <a:ext cx="6286544" cy="31668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Existence</a:t>
            </a:r>
            <a:r>
              <a:rPr lang="en-GB" sz="2000" dirty="0"/>
              <a:t>: Well-established, 20+ years. </a:t>
            </a:r>
          </a:p>
          <a:p>
            <a:pPr>
              <a:defRPr/>
            </a:pPr>
            <a:r>
              <a:rPr lang="en-GB" sz="2000" b="1" dirty="0"/>
              <a:t>Membership</a:t>
            </a:r>
            <a:r>
              <a:rPr lang="en-GB" sz="2000" dirty="0"/>
              <a:t>: Broad age range. Able to regenerate - strong control of neighbourhoods, drawing others into the gang.</a:t>
            </a:r>
          </a:p>
          <a:p>
            <a:pPr>
              <a:defRPr/>
            </a:pPr>
            <a:r>
              <a:rPr lang="en-GB" sz="2000" b="1" dirty="0"/>
              <a:t>Territory</a:t>
            </a:r>
            <a:r>
              <a:rPr lang="en-GB" sz="2000" dirty="0"/>
              <a:t>: Has a name and claims both residential and drug-dealing territories. Strong (horizontal) links with other gangs.</a:t>
            </a:r>
          </a:p>
          <a:p>
            <a:pPr>
              <a:defRPr/>
            </a:pPr>
            <a:r>
              <a:rPr lang="en-GB" sz="2000" b="1" dirty="0"/>
              <a:t>Group</a:t>
            </a:r>
            <a:r>
              <a:rPr lang="en-GB" sz="2000" dirty="0"/>
              <a:t>: Subgroups based around age, role</a:t>
            </a:r>
            <a:r>
              <a:rPr lang="en-GB" sz="2000" i="1" dirty="0"/>
              <a:t> </a:t>
            </a:r>
            <a:r>
              <a:rPr lang="en-GB" sz="2000" dirty="0"/>
              <a:t>and location. Strong vertical organisation / hierarchy.</a:t>
            </a:r>
            <a:endParaRPr lang="en-GB" sz="2000" dirty="0"/>
          </a:p>
        </p:txBody>
      </p:sp>
      <p:sp>
        <p:nvSpPr>
          <p:cNvPr id="24" name="Rounded Rectangle 23">
            <a:hlinkClick r:id="" action="ppaction://hlinkshowjump?jump=firstslide">
              <a:snd r:embed="rId12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rId10" action="ppaction://hlinksldjump">
              <a:snd r:embed="rId11" name="voltage.wav"/>
            </a:hlinkClick>
          </p:cNvPr>
          <p:cNvSpPr/>
          <p:nvPr/>
        </p:nvSpPr>
        <p:spPr>
          <a:xfrm>
            <a:off x="1285852" y="2500306"/>
            <a:ext cx="4786346" cy="21452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Existence</a:t>
            </a:r>
            <a:r>
              <a:rPr lang="en-GB" sz="2000" dirty="0"/>
              <a:t>:  Recent.</a:t>
            </a:r>
          </a:p>
          <a:p>
            <a:pPr>
              <a:defRPr/>
            </a:pPr>
            <a:r>
              <a:rPr lang="en-GB" sz="2000" b="1" dirty="0"/>
              <a:t>Membership</a:t>
            </a:r>
            <a:r>
              <a:rPr lang="en-GB" sz="2000" dirty="0"/>
              <a:t>: Relatively small with a narrow age range. Crime and violence integral to the group’s identity.</a:t>
            </a:r>
          </a:p>
          <a:p>
            <a:pPr>
              <a:defRPr/>
            </a:pPr>
            <a:r>
              <a:rPr lang="en-GB" sz="2000" b="1" dirty="0"/>
              <a:t>Territory</a:t>
            </a:r>
            <a:r>
              <a:rPr lang="en-GB" sz="2000" dirty="0"/>
              <a:t>: Residential.</a:t>
            </a:r>
          </a:p>
          <a:p>
            <a:pPr>
              <a:defRPr/>
            </a:pPr>
            <a:r>
              <a:rPr lang="en-GB" sz="2000" b="1" dirty="0"/>
              <a:t>Group</a:t>
            </a:r>
            <a:r>
              <a:rPr lang="en-GB" sz="2000" dirty="0"/>
              <a:t>: No subgroups.</a:t>
            </a:r>
            <a:endParaRPr lang="en-GB" sz="2000" dirty="0"/>
          </a:p>
        </p:txBody>
      </p:sp>
      <p:sp>
        <p:nvSpPr>
          <p:cNvPr id="24" name="Rounded Rectangle 23">
            <a:hlinkClick r:id="" action="ppaction://hlinkshowjump?jump=firstslide">
              <a:snd r:embed="rId12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/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rId10" action="ppaction://hlinksldjump">
              <a:snd r:embed="rId11" name="voltage.wav"/>
            </a:hlinkClick>
          </p:cNvPr>
          <p:cNvSpPr/>
          <p:nvPr/>
        </p:nvSpPr>
        <p:spPr>
          <a:xfrm>
            <a:off x="2928926" y="1571612"/>
            <a:ext cx="5214974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Existence</a:t>
            </a:r>
            <a:r>
              <a:rPr lang="en-GB" sz="2000" dirty="0"/>
              <a:t>: Recent</a:t>
            </a:r>
          </a:p>
          <a:p>
            <a:pPr>
              <a:defRPr/>
            </a:pPr>
            <a:r>
              <a:rPr lang="en-GB" sz="2000" b="1" dirty="0"/>
              <a:t>Membership</a:t>
            </a:r>
            <a:r>
              <a:rPr lang="en-GB" sz="2000" dirty="0"/>
              <a:t>: Small with a narrow age range. Criminal rather than social, focussed on a few offence types.</a:t>
            </a:r>
          </a:p>
          <a:p>
            <a:pPr>
              <a:defRPr/>
            </a:pPr>
            <a:r>
              <a:rPr lang="en-GB" sz="2000" b="1" dirty="0"/>
              <a:t>Territory</a:t>
            </a:r>
            <a:r>
              <a:rPr lang="en-GB" sz="2000" dirty="0"/>
              <a:t>: Either residential or based on opportunities for particular forms of crime,</a:t>
            </a:r>
          </a:p>
          <a:p>
            <a:pPr>
              <a:defRPr/>
            </a:pPr>
            <a:r>
              <a:rPr lang="en-GB" sz="2000" b="1" dirty="0"/>
              <a:t>Group</a:t>
            </a:r>
            <a:r>
              <a:rPr lang="en-GB" sz="2000" dirty="0"/>
              <a:t>: No subgroups.</a:t>
            </a:r>
            <a:endParaRPr lang="en-GB" sz="2000" dirty="0"/>
          </a:p>
        </p:txBody>
      </p:sp>
      <p:sp>
        <p:nvSpPr>
          <p:cNvPr id="24" name="Rounded Rectangle 23">
            <a:hlinkClick r:id="" action="ppaction://hlinkshowjump?jump=firstslide">
              <a:snd r:embed="rId12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/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rId10" action="ppaction://hlinksldjump">
              <a:snd r:embed="rId11" name="voltage.wav"/>
            </a:hlinkClick>
          </p:cNvPr>
          <p:cNvSpPr/>
          <p:nvPr/>
        </p:nvSpPr>
        <p:spPr>
          <a:xfrm>
            <a:off x="2643174" y="1428736"/>
            <a:ext cx="4714908" cy="28263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Existence</a:t>
            </a:r>
            <a:r>
              <a:rPr lang="en-GB" sz="2000" dirty="0"/>
              <a:t>: Less than 10 years old.</a:t>
            </a:r>
          </a:p>
          <a:p>
            <a:pPr>
              <a:defRPr/>
            </a:pPr>
            <a:r>
              <a:rPr lang="en-GB" sz="2000" b="1" dirty="0"/>
              <a:t>Membership</a:t>
            </a:r>
            <a:r>
              <a:rPr lang="en-GB" sz="2000" dirty="0"/>
              <a:t>: Street-based group of young people. Crime and violence integral to group’s identity.</a:t>
            </a:r>
          </a:p>
          <a:p>
            <a:pPr>
              <a:defRPr/>
            </a:pPr>
            <a:r>
              <a:rPr lang="en-GB" sz="2000" b="1" dirty="0"/>
              <a:t>Territory</a:t>
            </a:r>
            <a:r>
              <a:rPr lang="en-GB" sz="2000" dirty="0"/>
              <a:t>: Either residential or based on opportunities for particular forms of crime.</a:t>
            </a:r>
          </a:p>
          <a:p>
            <a:pPr>
              <a:defRPr/>
            </a:pPr>
            <a:r>
              <a:rPr lang="en-GB" sz="2000" b="1" dirty="0"/>
              <a:t>Group</a:t>
            </a:r>
            <a:r>
              <a:rPr lang="en-GB" sz="2000" dirty="0"/>
              <a:t>: Sub groups defined by age.</a:t>
            </a:r>
            <a:endParaRPr lang="en-GB" sz="2000" dirty="0"/>
          </a:p>
        </p:txBody>
      </p:sp>
      <p:sp>
        <p:nvSpPr>
          <p:cNvPr id="24" name="Rounded Rectangle 23">
            <a:hlinkClick r:id="" action="ppaction://hlinkshowjump?jump=firstslide">
              <a:snd r:embed="rId12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Connector 91"/>
          <p:cNvCxnSpPr/>
          <p:nvPr/>
        </p:nvCxnSpPr>
        <p:spPr>
          <a:xfrm rot="5400000">
            <a:off x="2805112" y="4267201"/>
            <a:ext cx="1857375" cy="895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3875881" y="2231232"/>
            <a:ext cx="1357313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5130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5964" y="114298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714744" y="114298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357454" cy="64294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293477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Neotraditional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286511" y="4000504"/>
            <a:ext cx="164307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215074" y="400050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Collective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500080" y="542926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2428860" y="542926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Speciality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2357438"/>
            <a:ext cx="2143125" cy="642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6357951" y="2071678"/>
            <a:ext cx="2058096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6286512" y="2071678"/>
            <a:ext cx="214314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Compressed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 Typology of Street Gangs</a:t>
            </a:r>
          </a:p>
        </p:txBody>
      </p:sp>
      <p:sp>
        <p:nvSpPr>
          <p:cNvPr id="21" name="Rounded Rectangle 20">
            <a:hlinkClick r:id="" action="ppaction://hlinkshowjump?jump=firstslide">
              <a:snd r:embed="rId9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/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rId10" action="ppaction://hlinksldjump">
              <a:snd r:embed="rId11" name="voltage.wav"/>
            </a:hlinkClick>
          </p:cNvPr>
          <p:cNvSpPr/>
          <p:nvPr/>
        </p:nvSpPr>
        <p:spPr>
          <a:xfrm>
            <a:off x="285720" y="1428736"/>
            <a:ext cx="6143668" cy="31668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Existence</a:t>
            </a:r>
            <a:r>
              <a:rPr lang="en-GB" sz="2000" dirty="0"/>
              <a:t>: Recent / transient.</a:t>
            </a:r>
          </a:p>
          <a:p>
            <a:pPr>
              <a:defRPr/>
            </a:pPr>
            <a:r>
              <a:rPr lang="en-GB" sz="2000" b="1" dirty="0"/>
              <a:t>Membership</a:t>
            </a:r>
            <a:r>
              <a:rPr lang="en-GB" sz="2000" dirty="0"/>
              <a:t>: Narrow age range with high turnover . Spontaneous social - and impulsive, criminal – activity. Collective violence against other youth groups.</a:t>
            </a:r>
          </a:p>
          <a:p>
            <a:pPr>
              <a:defRPr/>
            </a:pPr>
            <a:r>
              <a:rPr lang="en-GB" sz="2000" b="1" dirty="0"/>
              <a:t>Territory</a:t>
            </a:r>
            <a:r>
              <a:rPr lang="en-GB" sz="2000" dirty="0"/>
              <a:t>: Lay claim to territory and assume trappings of street gangs (insignia, street names). </a:t>
            </a:r>
          </a:p>
          <a:p>
            <a:pPr>
              <a:defRPr/>
            </a:pPr>
            <a:r>
              <a:rPr lang="en-GB" sz="2000" b="1" dirty="0"/>
              <a:t>Group</a:t>
            </a:r>
            <a:r>
              <a:rPr lang="en-GB" sz="2000" dirty="0"/>
              <a:t>: Loosely structured, without structural characteristics of traditional gangs.</a:t>
            </a:r>
            <a:endParaRPr lang="en-GB" sz="2000" dirty="0"/>
          </a:p>
        </p:txBody>
      </p:sp>
      <p:sp>
        <p:nvSpPr>
          <p:cNvPr id="25" name="Rounded Rectangle 24">
            <a:hlinkClick r:id="" action="ppaction://hlinkshowjump?jump=firstslide">
              <a:snd r:embed="rId12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rot="5400000">
            <a:off x="3536156" y="4536282"/>
            <a:ext cx="1928813" cy="285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 flipV="1">
            <a:off x="2143125" y="3357563"/>
            <a:ext cx="2143125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928813" y="2786063"/>
            <a:ext cx="1785937" cy="571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1890712" cy="1214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46400" y="1339851"/>
            <a:ext cx="1857375" cy="1320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00232" y="571480"/>
            <a:ext cx="3500462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10682" y="571480"/>
            <a:ext cx="353095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Articulated Super Gang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572000" y="1683104"/>
            <a:ext cx="3786214" cy="64294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4572000" y="1714488"/>
            <a:ext cx="3857652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>
              <a:defRPr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Compressed Street Gang </a:t>
            </a:r>
            <a:endParaRPr lang="en-GB" sz="2400" dirty="0"/>
          </a:p>
        </p:txBody>
      </p:sp>
      <p:sp>
        <p:nvSpPr>
          <p:cNvPr id="60" name="Rounded Rectangle 59"/>
          <p:cNvSpPr/>
          <p:nvPr/>
        </p:nvSpPr>
        <p:spPr>
          <a:xfrm>
            <a:off x="5715008" y="4357694"/>
            <a:ext cx="300039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572132" y="4357694"/>
            <a:ext cx="3269301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Gangsters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714348" y="4000504"/>
            <a:ext cx="1928825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59754" y="4000504"/>
            <a:ext cx="205485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8597" y="2571744"/>
            <a:ext cx="2286016" cy="64294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00034" y="2571744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32802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Pitts(2001) Typology of Waltham Forest Gangs / Groups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85918" y="5357826"/>
            <a:ext cx="4572032" cy="857255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1714480" y="5357826"/>
            <a:ext cx="4718962" cy="8572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Middle level International Criminal Business Organisation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rId10" action="ppaction://hlinksldjump">
              <a:snd r:embed="rId11" name="voltage.wav"/>
            </a:hlinkClick>
          </p:cNvPr>
          <p:cNvSpPr/>
          <p:nvPr/>
        </p:nvSpPr>
        <p:spPr>
          <a:xfrm>
            <a:off x="1214414" y="2000240"/>
            <a:ext cx="5429288" cy="28263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/>
              <a:t>Existence</a:t>
            </a:r>
            <a:r>
              <a:rPr lang="en-GB" sz="2000" dirty="0"/>
              <a:t>: Indeterminate. Possibly many years.</a:t>
            </a:r>
          </a:p>
          <a:p>
            <a:pPr>
              <a:defRPr/>
            </a:pPr>
            <a:r>
              <a:rPr lang="en-GB" sz="2000" b="1" dirty="0"/>
              <a:t>Membership</a:t>
            </a:r>
            <a:r>
              <a:rPr lang="en-GB" sz="2000" dirty="0"/>
              <a:t>: Mainly adults. Involved in prostitution, people trafficking and street-level drug dealing (using local adolescents).</a:t>
            </a:r>
          </a:p>
          <a:p>
            <a:pPr>
              <a:defRPr/>
            </a:pPr>
            <a:r>
              <a:rPr lang="en-GB" sz="2000" b="1" dirty="0"/>
              <a:t>Territory</a:t>
            </a:r>
            <a:r>
              <a:rPr lang="en-GB" sz="2000" dirty="0"/>
              <a:t>: Focused in city areas, connected to international crime network.</a:t>
            </a:r>
          </a:p>
          <a:p>
            <a:pPr>
              <a:defRPr/>
            </a:pPr>
            <a:r>
              <a:rPr lang="en-GB" sz="2000" b="1" dirty="0"/>
              <a:t>Group</a:t>
            </a:r>
            <a:r>
              <a:rPr lang="en-GB" sz="2000" dirty="0"/>
              <a:t>: Maintain a low profile</a:t>
            </a:r>
            <a:endParaRPr lang="en-GB" sz="2000" dirty="0"/>
          </a:p>
        </p:txBody>
      </p:sp>
      <p:sp>
        <p:nvSpPr>
          <p:cNvPr id="25" name="Rounded Rectangle 24">
            <a:hlinkClick r:id="" action="ppaction://hlinkshowjump?jump=firstslide">
              <a:snd r:embed="rId12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214938" y="3500438"/>
            <a:ext cx="2428875" cy="21431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1821656" y="3536157"/>
            <a:ext cx="2071687" cy="1714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82119" y="1375569"/>
            <a:ext cx="1643063" cy="14636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5609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43108" y="928670"/>
            <a:ext cx="191521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71670" y="928670"/>
            <a:ext cx="198341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Peer Group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71472" y="5112128"/>
            <a:ext cx="3929090" cy="64294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71472" y="5143512"/>
            <a:ext cx="3929090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Organised Criminal Group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858016" y="5286388"/>
            <a:ext cx="120083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786578" y="5286388"/>
            <a:ext cx="135732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Gang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714644" cy="13280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Hallsworth and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Young (2004): Typology of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Urban Collectivities </a:t>
            </a:r>
          </a:p>
        </p:txBody>
      </p:sp>
      <p:sp>
        <p:nvSpPr>
          <p:cNvPr id="26" name="Rounded Rectangle 25">
            <a:hlinkClick r:id="" action="ppaction://hlinkshowjump?jump=firstslide">
              <a:snd r:embed="rId7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214938" y="3500438"/>
            <a:ext cx="2428875" cy="21431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1821656" y="3536157"/>
            <a:ext cx="2071687" cy="1714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82119" y="1375569"/>
            <a:ext cx="1643063" cy="14636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6633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43108" y="928670"/>
            <a:ext cx="191521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71670" y="928670"/>
            <a:ext cx="198341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Peer Group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71472" y="5112128"/>
            <a:ext cx="3929090" cy="64294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71472" y="5143512"/>
            <a:ext cx="3929090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Organised Criminal Group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858016" y="5286388"/>
            <a:ext cx="120083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786578" y="5286388"/>
            <a:ext cx="135732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Gang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714644" cy="13280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Hallsworth and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Young (2004): Typology of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Urban Collectivities </a:t>
            </a:r>
          </a:p>
        </p:txBody>
      </p:sp>
      <p:sp>
        <p:nvSpPr>
          <p:cNvPr id="15" name="Rounded Rectangle 14">
            <a:hlinkClick r:id="rId7" action="ppaction://hlinksldjump">
              <a:snd r:embed="rId8" name="voltage.wav"/>
            </a:hlinkClick>
          </p:cNvPr>
          <p:cNvSpPr/>
          <p:nvPr/>
        </p:nvSpPr>
        <p:spPr>
          <a:xfrm>
            <a:off x="4286248" y="1071546"/>
            <a:ext cx="4572032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Existence</a:t>
            </a:r>
            <a:r>
              <a:rPr lang="en-GB" sz="2000" dirty="0"/>
              <a:t>: Indeterminate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Membership</a:t>
            </a:r>
            <a:r>
              <a:rPr lang="en-GB" sz="2000" dirty="0"/>
              <a:t>: A small, unorganised, transient grouping.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Territory</a:t>
            </a:r>
            <a:r>
              <a:rPr lang="en-GB" sz="2000" dirty="0"/>
              <a:t>: Occupy the same (social) space with a common history.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Group</a:t>
            </a:r>
            <a:r>
              <a:rPr lang="en-GB" sz="2000" dirty="0"/>
              <a:t>: Crime is not integral to their self definition</a:t>
            </a:r>
          </a:p>
        </p:txBody>
      </p:sp>
      <p:sp>
        <p:nvSpPr>
          <p:cNvPr id="16" name="Rounded Rectangle 15">
            <a:hlinkClick r:id="" action="ppaction://hlinkshowjump?jump=firstslide">
              <a:snd r:embed="rId9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214938" y="3500438"/>
            <a:ext cx="2428875" cy="21431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1821656" y="3536157"/>
            <a:ext cx="2071687" cy="1714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82119" y="1375569"/>
            <a:ext cx="1643063" cy="14636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7657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43108" y="928670"/>
            <a:ext cx="191521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71670" y="928670"/>
            <a:ext cx="198341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Peer Group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71472" y="5112128"/>
            <a:ext cx="3929090" cy="64294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71472" y="5143512"/>
            <a:ext cx="3929090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Organised Criminal Group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858016" y="5286388"/>
            <a:ext cx="120083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786578" y="5286388"/>
            <a:ext cx="135732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Gang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714644" cy="13280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Hallsworth and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Young (2004): Typology of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Urban Collectivities </a:t>
            </a:r>
          </a:p>
        </p:txBody>
      </p:sp>
      <p:sp>
        <p:nvSpPr>
          <p:cNvPr id="15" name="Rounded Rectangle 14">
            <a:hlinkClick r:id="rId7" action="ppaction://hlinksldjump">
              <a:snd r:embed="rId8" name="voltage.wav"/>
            </a:hlinkClick>
          </p:cNvPr>
          <p:cNvSpPr/>
          <p:nvPr/>
        </p:nvSpPr>
        <p:spPr>
          <a:xfrm>
            <a:off x="357158" y="2357430"/>
            <a:ext cx="5429288" cy="21452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Existence</a:t>
            </a:r>
            <a:r>
              <a:rPr lang="en-GB" sz="2000" dirty="0"/>
              <a:t>: Well-developed.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Membership</a:t>
            </a:r>
            <a:r>
              <a:rPr lang="en-GB" sz="2000" dirty="0"/>
              <a:t>: Adults professionally involved in crime for personal gain.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Territory</a:t>
            </a:r>
            <a:r>
              <a:rPr lang="en-GB" sz="2000" dirty="0"/>
              <a:t>: Not specific. Operate almost exclusively in illegal marketplaces. 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Group</a:t>
            </a:r>
            <a:r>
              <a:rPr lang="en-GB" sz="2000" dirty="0"/>
              <a:t>: Hierarchical with some subgroups.</a:t>
            </a:r>
          </a:p>
        </p:txBody>
      </p:sp>
      <p:sp>
        <p:nvSpPr>
          <p:cNvPr id="16" name="Rounded Rectangle 15">
            <a:hlinkClick r:id="" action="ppaction://hlinkshowjump?jump=firstslide">
              <a:snd r:embed="rId9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214938" y="3500438"/>
            <a:ext cx="2428875" cy="21431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1821656" y="3536157"/>
            <a:ext cx="2071687" cy="1714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2982119" y="1375569"/>
            <a:ext cx="1643063" cy="14636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8681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43108" y="928670"/>
            <a:ext cx="191521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2071670" y="928670"/>
            <a:ext cx="198341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Peer Group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71472" y="5112128"/>
            <a:ext cx="3929090" cy="64294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71472" y="5143512"/>
            <a:ext cx="3929090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Organised Criminal Group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858016" y="5286388"/>
            <a:ext cx="1200839" cy="64294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6786578" y="5286388"/>
            <a:ext cx="135732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Gang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714644" cy="13280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Hallsworth and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Young (2004): Typology of </a:t>
            </a:r>
          </a:p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Urban Collectivities </a:t>
            </a:r>
          </a:p>
        </p:txBody>
      </p:sp>
      <p:sp>
        <p:nvSpPr>
          <p:cNvPr id="15" name="Rounded Rectangle 14">
            <a:hlinkClick r:id="rId8" action="ppaction://hlinksldjump">
              <a:snd r:embed="rId9" name="voltage.wav"/>
            </a:hlinkClick>
          </p:cNvPr>
          <p:cNvSpPr/>
          <p:nvPr/>
        </p:nvSpPr>
        <p:spPr>
          <a:xfrm>
            <a:off x="3500430" y="2428868"/>
            <a:ext cx="5000660" cy="21452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Existence</a:t>
            </a:r>
            <a:r>
              <a:rPr lang="en-GB" sz="2000" dirty="0"/>
              <a:t>: Relatively durable.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Membership</a:t>
            </a:r>
            <a:r>
              <a:rPr lang="en-GB" sz="2000" dirty="0"/>
              <a:t>: Young.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Territory</a:t>
            </a:r>
            <a:r>
              <a:rPr lang="en-GB" sz="2000" dirty="0"/>
              <a:t>: Mainly street-based.</a:t>
            </a:r>
          </a:p>
          <a:p>
            <a:pPr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</a:rPr>
              <a:t>Group</a:t>
            </a:r>
            <a:r>
              <a:rPr lang="en-GB" sz="2000" dirty="0"/>
              <a:t>: See themselves (and seen by others) as discernible group. Crime and violence integral to group’s identity. </a:t>
            </a:r>
            <a:endParaRPr lang="en-GB" sz="2000" dirty="0"/>
          </a:p>
        </p:txBody>
      </p:sp>
      <p:sp>
        <p:nvSpPr>
          <p:cNvPr id="16" name="Rounded Rectangle 15">
            <a:hlinkClick r:id="" action="ppaction://hlinkshowjump?jump=firstslide">
              <a:snd r:embed="rId10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702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28596" y="1428736"/>
            <a:ext cx="8286808" cy="450059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Pitts, John (2007) “Reluctant Gangsters: Youth Gangs in Waltham Forest”:  University of Bedfordshire.</a:t>
            </a:r>
          </a:p>
          <a:p>
            <a:pPr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Gordon, Robert (2000) “Criminal Business Organisations, Street gangs and ‘Wanna Be’ Groups: A Vancouver perspective”: Canadian Journal of Criminology and Criminal Justice, Vol.42 No.1.</a:t>
            </a:r>
          </a:p>
          <a:p>
            <a:pPr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en-GB" sz="2000">
                <a:latin typeface="Arial" pitchFamily="34" charset="0"/>
                <a:cs typeface="Arial" pitchFamily="34" charset="0"/>
              </a:rPr>
              <a:t>Hallsworth, Simon and Young, Tara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(2004) “Getting Real About Gangs”: Criminal Justice </a:t>
            </a:r>
            <a:r>
              <a:rPr lang="en-GB" sz="2000">
                <a:latin typeface="Arial" pitchFamily="34" charset="0"/>
                <a:cs typeface="Arial" pitchFamily="34" charset="0"/>
              </a:rPr>
              <a:t>Matters No.55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Klein, Malcolm (2001) “The Eurogang Paradox: Street Gangs and Youth Groups in the U.S. and Europe”: Springer</a:t>
            </a:r>
          </a:p>
          <a:p>
            <a:pPr hangingPunct="0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73" name="Rounded Rectangle 72">
            <a:hlinkClick r:id="" action="ppaction://hlinkshowjump?jump=firstslide">
              <a:snd r:embed="rId3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709" name="Group 15"/>
          <p:cNvGrpSpPr>
            <a:grpSpLocks/>
          </p:cNvGrpSpPr>
          <p:nvPr/>
        </p:nvGrpSpPr>
        <p:grpSpPr bwMode="auto">
          <a:xfrm>
            <a:off x="5929313" y="1143000"/>
            <a:ext cx="2143125" cy="642938"/>
            <a:chOff x="428596" y="714356"/>
            <a:chExt cx="2143140" cy="642942"/>
          </a:xfrm>
        </p:grpSpPr>
        <p:sp>
          <p:nvSpPr>
            <p:cNvPr id="17" name="Rounded Rectangle 16"/>
            <p:cNvSpPr/>
            <p:nvPr/>
          </p:nvSpPr>
          <p:spPr>
            <a:xfrm>
              <a:off x="500035" y="714356"/>
              <a:ext cx="2058096" cy="642941"/>
            </a:xfrm>
            <a:prstGeom prst="roundRect">
              <a:avLst/>
            </a:prstGeom>
            <a:solidFill>
              <a:srgbClr val="3366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428596" y="714356"/>
              <a:ext cx="2143140" cy="642942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effectLst>
                    <a:glow rad="63500">
                      <a:schemeClr val="accent5">
                        <a:satMod val="175000"/>
                        <a:alpha val="40000"/>
                      </a:schemeClr>
                    </a:glow>
                    <a:outerShdw blurRad="50800" dist="38100" dir="81000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References</a:t>
              </a:r>
              <a:endPara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805112" y="4267201"/>
            <a:ext cx="1857375" cy="895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875881" y="2231232"/>
            <a:ext cx="1357313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6154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5964" y="114298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714744" y="114298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Traditional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357454" cy="64294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293477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Neotraditional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286511" y="4000504"/>
            <a:ext cx="164307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215074" y="400050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Collective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500080" y="542926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2428860" y="542926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Speciality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2357438"/>
            <a:ext cx="2143125" cy="642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6357951" y="2071678"/>
            <a:ext cx="2058096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6286512" y="2071678"/>
            <a:ext cx="214314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Compressed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 Typology of Street Gangs</a:t>
            </a:r>
          </a:p>
        </p:txBody>
      </p:sp>
      <p:sp>
        <p:nvSpPr>
          <p:cNvPr id="25" name="Rounded Rectangle 24">
            <a:hlinkClick r:id="rId9" action="ppaction://hlinksldjump">
              <a:snd r:embed="rId10" name="voltage.wav"/>
            </a:hlinkClick>
          </p:cNvPr>
          <p:cNvSpPr/>
          <p:nvPr/>
        </p:nvSpPr>
        <p:spPr>
          <a:xfrm>
            <a:off x="1928794" y="2000240"/>
            <a:ext cx="5357850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Existence</a:t>
            </a:r>
            <a:r>
              <a:rPr lang="en-GB" sz="2000" dirty="0"/>
              <a:t>: Well-established, 20+ years. 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Membership</a:t>
            </a:r>
            <a:r>
              <a:rPr lang="en-GB" sz="2000" dirty="0"/>
              <a:t>: Wide age range.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Territory</a:t>
            </a:r>
            <a:r>
              <a:rPr lang="en-GB" sz="2000" dirty="0"/>
              <a:t>: Almost always claims territory </a:t>
            </a:r>
          </a:p>
          <a:p>
            <a:pPr>
              <a:defRPr/>
            </a:pPr>
            <a:r>
              <a:rPr lang="en-GB" sz="2000" dirty="0"/>
              <a:t>(Turf/ ’Hood/ Barrio).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Group</a:t>
            </a:r>
            <a:r>
              <a:rPr lang="en-GB" sz="2000" dirty="0"/>
              <a:t>: Able to regenerate. Often consists </a:t>
            </a:r>
          </a:p>
          <a:p>
            <a:pPr>
              <a:defRPr/>
            </a:pPr>
            <a:r>
              <a:rPr lang="en-GB" sz="2000" dirty="0"/>
              <a:t>of sub-groups determined by age (Seniors/</a:t>
            </a:r>
          </a:p>
          <a:p>
            <a:pPr>
              <a:defRPr/>
            </a:pPr>
            <a:r>
              <a:rPr lang="en-GB" sz="2000" dirty="0"/>
              <a:t> Juniors), neighbourhood, etc.</a:t>
            </a:r>
          </a:p>
        </p:txBody>
      </p:sp>
      <p:sp>
        <p:nvSpPr>
          <p:cNvPr id="22" name="Rounded Rectangle 21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805112" y="4267201"/>
            <a:ext cx="1857375" cy="895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875881" y="2231232"/>
            <a:ext cx="1357313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7178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5964" y="114298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714744" y="114298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357454" cy="64294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293477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Neotraditional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286511" y="4000504"/>
            <a:ext cx="164307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215074" y="400050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Collective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500080" y="542926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2428860" y="542926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Speciality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2357438"/>
            <a:ext cx="2143125" cy="642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6357951" y="2071678"/>
            <a:ext cx="2058096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6286512" y="2071678"/>
            <a:ext cx="214314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Compressed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 Typology of Street Gangs</a:t>
            </a:r>
          </a:p>
        </p:txBody>
      </p:sp>
      <p:sp>
        <p:nvSpPr>
          <p:cNvPr id="27" name="Rounded Rectangle 26">
            <a:hlinkClick r:id="rId9" action="ppaction://hlinksldjump">
              <a:snd r:embed="rId10" name="voltage.wav"/>
            </a:hlinkClick>
          </p:cNvPr>
          <p:cNvSpPr/>
          <p:nvPr/>
        </p:nvSpPr>
        <p:spPr>
          <a:xfrm>
            <a:off x="1928794" y="2000240"/>
            <a:ext cx="4572032" cy="21452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Existence</a:t>
            </a:r>
            <a:r>
              <a:rPr lang="en-GB" sz="2000" dirty="0"/>
              <a:t>: Maximum of a few years.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Membership</a:t>
            </a:r>
            <a:r>
              <a:rPr lang="en-GB" sz="2000" dirty="0"/>
              <a:t>: Less than 50. Narrow age range.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Territory</a:t>
            </a:r>
            <a:r>
              <a:rPr lang="en-GB" sz="2000" dirty="0"/>
              <a:t>: No significant claim. 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Group</a:t>
            </a:r>
            <a:r>
              <a:rPr lang="en-GB" sz="2000" dirty="0"/>
              <a:t>: Limited ability to regenerate. No sub-groups.</a:t>
            </a:r>
          </a:p>
        </p:txBody>
      </p:sp>
      <p:sp>
        <p:nvSpPr>
          <p:cNvPr id="22" name="Rounded Rectangle 21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805112" y="4267201"/>
            <a:ext cx="1857375" cy="895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875881" y="2231232"/>
            <a:ext cx="1357313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8202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5964" y="114298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714744" y="114298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357454" cy="64294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293477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Neotraditional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286511" y="4000504"/>
            <a:ext cx="164307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215074" y="400050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Collective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500080" y="542926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2428860" y="542926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Speciality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2357438"/>
            <a:ext cx="2143125" cy="642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6357951" y="2071678"/>
            <a:ext cx="2058096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6286512" y="2071678"/>
            <a:ext cx="214314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Compressed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 Typology of Street Gangs</a:t>
            </a:r>
          </a:p>
        </p:txBody>
      </p:sp>
      <p:sp>
        <p:nvSpPr>
          <p:cNvPr id="27" name="Rounded Rectangle 26">
            <a:hlinkClick r:id="rId9" action="ppaction://hlinksldjump">
              <a:snd r:embed="rId10" name="voltage.wav"/>
            </a:hlinkClick>
          </p:cNvPr>
          <p:cNvSpPr/>
          <p:nvPr/>
        </p:nvSpPr>
        <p:spPr>
          <a:xfrm>
            <a:off x="1928794" y="2000240"/>
            <a:ext cx="4786346" cy="28263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Existence</a:t>
            </a:r>
            <a:r>
              <a:rPr lang="en-GB" sz="2000" dirty="0"/>
              <a:t>: Less than 10 years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Membership</a:t>
            </a:r>
            <a:r>
              <a:rPr lang="en-GB" sz="2000" dirty="0"/>
              <a:t>: Smaller age range than traditional form.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Territory</a:t>
            </a:r>
            <a:r>
              <a:rPr lang="en-GB" sz="2000" dirty="0"/>
              <a:t>: Claims and defends a territory.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Group</a:t>
            </a:r>
            <a:r>
              <a:rPr lang="en-GB" sz="2000" dirty="0"/>
              <a:t>: Some ability to regenerate. Often consists of sub-groups determined by age  or area.</a:t>
            </a:r>
          </a:p>
        </p:txBody>
      </p:sp>
      <p:sp>
        <p:nvSpPr>
          <p:cNvPr id="22" name="Rounded Rectangle 21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805112" y="4267201"/>
            <a:ext cx="1857375" cy="895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875881" y="2231232"/>
            <a:ext cx="1357313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9226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5964" y="114298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714744" y="114298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357454" cy="64294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293477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Neotraditional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286511" y="4000504"/>
            <a:ext cx="164307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215074" y="400050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Collective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500080" y="542926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2428860" y="542926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Speciality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2357438"/>
            <a:ext cx="2143125" cy="642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6357951" y="2071678"/>
            <a:ext cx="2058096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6286512" y="2071678"/>
            <a:ext cx="214314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Compressed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 Typology of Street Gangs</a:t>
            </a:r>
          </a:p>
        </p:txBody>
      </p:sp>
      <p:sp>
        <p:nvSpPr>
          <p:cNvPr id="27" name="Rounded Rectangle 26">
            <a:hlinkClick r:id="rId9" action="ppaction://hlinksldjump">
              <a:snd r:embed="rId10" name="voltage.wav"/>
            </a:hlinkClick>
          </p:cNvPr>
          <p:cNvSpPr/>
          <p:nvPr/>
        </p:nvSpPr>
        <p:spPr>
          <a:xfrm>
            <a:off x="1928794" y="2000240"/>
            <a:ext cx="5357850" cy="21452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Existence</a:t>
            </a:r>
            <a:r>
              <a:rPr lang="en-GB" sz="2000" dirty="0"/>
              <a:t>: Few years at most.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Membership</a:t>
            </a:r>
            <a:r>
              <a:rPr lang="en-GB" sz="2000" dirty="0"/>
              <a:t>: Wider age range than compressed gang.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Territory</a:t>
            </a:r>
            <a:r>
              <a:rPr lang="en-GB" sz="2000" dirty="0"/>
              <a:t>: No significant claim. 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Group</a:t>
            </a:r>
            <a:r>
              <a:rPr lang="en-GB" sz="2000" dirty="0"/>
              <a:t>: “Shapeless mass” of adolescent and young adult members. No subgroups.</a:t>
            </a:r>
          </a:p>
        </p:txBody>
      </p:sp>
      <p:sp>
        <p:nvSpPr>
          <p:cNvPr id="22" name="Rounded Rectangle 21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805112" y="4267201"/>
            <a:ext cx="1857375" cy="8953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875881" y="2231232"/>
            <a:ext cx="1357313" cy="381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10250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5964" y="114298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3714744" y="114298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357454" cy="642942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293477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Neotraditional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286511" y="4000504"/>
            <a:ext cx="164307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6215074" y="400050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Collective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500080" y="5429264"/>
            <a:ext cx="1629685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2428860" y="5429264"/>
            <a:ext cx="178595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Speciality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2357438"/>
            <a:ext cx="2143125" cy="6429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6357951" y="2071678"/>
            <a:ext cx="2058096" cy="642941"/>
          </a:xfrm>
          <a:prstGeom prst="roundRect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6286512" y="2071678"/>
            <a:ext cx="214314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Compressed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Klein (2001) Typology of Street Gangs</a:t>
            </a:r>
          </a:p>
        </p:txBody>
      </p:sp>
      <p:sp>
        <p:nvSpPr>
          <p:cNvPr id="27" name="Rounded Rectangle 26">
            <a:hlinkClick r:id="rId9" action="ppaction://hlinksldjump">
              <a:snd r:embed="rId10" name="voltage.wav"/>
            </a:hlinkClick>
          </p:cNvPr>
          <p:cNvSpPr/>
          <p:nvPr/>
        </p:nvSpPr>
        <p:spPr>
          <a:xfrm>
            <a:off x="1928794" y="2000240"/>
            <a:ext cx="5357850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Existence</a:t>
            </a:r>
            <a:r>
              <a:rPr lang="en-GB" sz="2000" dirty="0"/>
              <a:t>: Less than 10 years old.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Membership</a:t>
            </a:r>
            <a:r>
              <a:rPr lang="en-GB" sz="2000" dirty="0"/>
              <a:t>: Small (less than 50 members). Narrow age range.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Territory</a:t>
            </a:r>
            <a:r>
              <a:rPr lang="en-GB" sz="2000" dirty="0"/>
              <a:t>: Residential or based on opportunities for particular forms of crime.</a:t>
            </a:r>
          </a:p>
          <a:p>
            <a:pPr>
              <a:defRPr/>
            </a:pPr>
            <a:r>
              <a:rPr lang="en-GB" sz="2000" b="1" dirty="0">
                <a:solidFill>
                  <a:srgbClr val="0000FF"/>
                </a:solidFill>
              </a:rPr>
              <a:t>Group</a:t>
            </a:r>
            <a:r>
              <a:rPr lang="en-GB" sz="2000" dirty="0"/>
              <a:t>: Focused around criminal activity. Litle social interaction between members.</a:t>
            </a:r>
          </a:p>
        </p:txBody>
      </p:sp>
      <p:sp>
        <p:nvSpPr>
          <p:cNvPr id="22" name="Rounded Rectangle 21">
            <a:hlinkClick r:id="" action="ppaction://hlinkshowjump?jump=firstslide">
              <a:snd r:embed="rId11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9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>
            <a:hlinkClick r:id="" action="ppaction://hlinkshowjump?jump=firstslide">
              <a:snd r:embed="rId10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4643438" y="3714750"/>
            <a:ext cx="1893887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2214563" y="3571875"/>
            <a:ext cx="22860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1928813" y="3357563"/>
            <a:ext cx="1785937" cy="8572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253038" y="3357563"/>
            <a:ext cx="2033587" cy="9286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43188" y="1071563"/>
            <a:ext cx="1892300" cy="1857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Gangs</a:t>
            </a:r>
            <a:endParaRPr lang="en-GB" sz="3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0034" y="3929066"/>
            <a:ext cx="2500330" cy="642942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ounded Rectangle 4">
            <a:hlinkClick r:id="rId3" action="ppaction://hlinksldjump">
              <a:snd r:embed="rId4" name="click.wav"/>
            </a:hlinkClick>
          </p:cNvPr>
          <p:cNvSpPr/>
          <p:nvPr/>
        </p:nvSpPr>
        <p:spPr>
          <a:xfrm>
            <a:off x="500034" y="3960450"/>
            <a:ext cx="2571768" cy="58017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072199" y="4000504"/>
            <a:ext cx="264320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Rounded Rectangle 4">
            <a:hlinkClick r:id="rId5" action="ppaction://hlinksldjump">
              <a:snd r:embed="rId4" name="click.wav"/>
            </a:hlinkClick>
          </p:cNvPr>
          <p:cNvSpPr/>
          <p:nvPr/>
        </p:nvSpPr>
        <p:spPr>
          <a:xfrm>
            <a:off x="5983914" y="4000504"/>
            <a:ext cx="2857520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Wannabe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71539" y="5500702"/>
            <a:ext cx="214314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8" name="Rounded Rectangle 4">
            <a:hlinkClick r:id="rId6" action="ppaction://hlinksldjump">
              <a:snd r:embed="rId4" name="click.wav"/>
            </a:hlinkClick>
          </p:cNvPr>
          <p:cNvSpPr/>
          <p:nvPr/>
        </p:nvSpPr>
        <p:spPr>
          <a:xfrm>
            <a:off x="1000100" y="5500702"/>
            <a:ext cx="224507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Street Gangs</a:t>
            </a:r>
            <a:endParaRPr lang="en-GB" sz="2400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10800000" flipV="1">
            <a:off x="5286375" y="1928813"/>
            <a:ext cx="1285875" cy="10715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5857885" y="1643050"/>
            <a:ext cx="2286016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Rounded Rectangle 4">
            <a:hlinkClick r:id="rId7" action="ppaction://hlinksldjump">
              <a:snd r:embed="rId4" name="click.wav"/>
            </a:hlinkClick>
          </p:cNvPr>
          <p:cNvSpPr/>
          <p:nvPr/>
        </p:nvSpPr>
        <p:spPr>
          <a:xfrm>
            <a:off x="5929322" y="1643050"/>
            <a:ext cx="2214578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Youth Groups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500430" y="2786058"/>
            <a:ext cx="2143140" cy="102155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Gordon (2000) Typology of Youth Groupings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1934" y="5286388"/>
            <a:ext cx="4643470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ounded Rectangle 4">
            <a:hlinkClick r:id="rId8" action="ppaction://hlinksldjump">
              <a:snd r:embed="rId4" name="click.wav"/>
            </a:hlinkClick>
          </p:cNvPr>
          <p:cNvSpPr/>
          <p:nvPr/>
        </p:nvSpPr>
        <p:spPr>
          <a:xfrm>
            <a:off x="4004550" y="5286388"/>
            <a:ext cx="4786346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Criminal Business Organisations</a:t>
            </a:r>
            <a:endParaRPr lang="en-GB" sz="24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>
            <a:hlinkClick r:id="" action="ppaction://hlinkshowjump?jump=firstslide">
              <a:snd r:embed="rId9" name="camera.wav"/>
            </a:hlinkClick>
          </p:cNvPr>
          <p:cNvSpPr/>
          <p:nvPr/>
        </p:nvSpPr>
        <p:spPr>
          <a:xfrm>
            <a:off x="285720" y="285728"/>
            <a:ext cx="1571636" cy="50006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Main Menu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12548" y="1071546"/>
            <a:ext cx="2701037" cy="642941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Rounded Rectangle 4">
            <a:hlinkClick r:id="rId10" action="ppaction://hlinksldjump">
              <a:snd r:embed="rId4" name="click.wav"/>
            </a:hlinkClick>
          </p:cNvPr>
          <p:cNvSpPr/>
          <p:nvPr/>
        </p:nvSpPr>
        <p:spPr>
          <a:xfrm>
            <a:off x="1571604" y="1071546"/>
            <a:ext cx="2786082" cy="64294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2400" dirty="0">
                <a:solidFill>
                  <a:srgbClr val="FFFF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Youth Movements</a:t>
            </a:r>
            <a:endParaRPr lang="en-GB" sz="2400" dirty="0">
              <a:solidFill>
                <a:srgbClr val="FFFF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>
            <a:hlinkClick r:id="rId11" action="ppaction://hlinksldjump">
              <a:snd r:embed="rId12" name="voltage.wav"/>
            </a:hlinkClick>
          </p:cNvPr>
          <p:cNvSpPr/>
          <p:nvPr/>
        </p:nvSpPr>
        <p:spPr>
          <a:xfrm>
            <a:off x="1357290" y="1857364"/>
            <a:ext cx="5143536" cy="24857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Existence</a:t>
            </a:r>
            <a:r>
              <a:rPr lang="en-GB" sz="2000" dirty="0"/>
              <a:t>: Recent.</a:t>
            </a:r>
          </a:p>
          <a:p>
            <a:pPr hangingPunct="0">
              <a:defRPr/>
            </a:pPr>
            <a:r>
              <a:rPr lang="en-GB" sz="2000" b="1" dirty="0">
                <a:solidFill>
                  <a:srgbClr val="CC0099"/>
                </a:solidFill>
              </a:rPr>
              <a:t>Membership</a:t>
            </a:r>
            <a:r>
              <a:rPr lang="en-GB" sz="2000" dirty="0"/>
              <a:t>: None. Loose social movements. Distinctive styles of dress or other bodily adornments. Leisure-time preferences.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Territory</a:t>
            </a:r>
            <a:r>
              <a:rPr lang="en-GB" sz="2000" dirty="0"/>
              <a:t>: None</a:t>
            </a:r>
          </a:p>
          <a:p>
            <a:pPr>
              <a:defRPr/>
            </a:pPr>
            <a:r>
              <a:rPr lang="en-GB" sz="2000" b="1" dirty="0">
                <a:solidFill>
                  <a:srgbClr val="CC0099"/>
                </a:solidFill>
              </a:rPr>
              <a:t>Group</a:t>
            </a:r>
            <a:r>
              <a:rPr lang="en-GB" sz="2000" dirty="0"/>
              <a:t>: Punk rockers, Ravers etc.</a:t>
            </a:r>
            <a:endParaRPr lang="en-GB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b="1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1525</Words>
  <Application>Microsoft Office PowerPoint</Application>
  <PresentationFormat>On-screen Show (4:3)</PresentationFormat>
  <Paragraphs>336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Deviance</dc:title>
  <dc:subject>PowerPoints</dc:subject>
  <dc:creator>Chris.Livesey</dc:creator>
  <cp:keywords>Sociology Central</cp:keywords>
  <dc:description>Selection of Hi-Impact PowerPoint slides designed for teachers.</dc:description>
  <cp:lastModifiedBy>Chris.Livesey</cp:lastModifiedBy>
  <cp:revision>746</cp:revision>
  <dcterms:created xsi:type="dcterms:W3CDTF">2007-08-30T13:51:35Z</dcterms:created>
  <dcterms:modified xsi:type="dcterms:W3CDTF">2010-09-04T08:29:20Z</dcterms:modified>
  <cp:contentStatus>© www.sociology.org.uk 2007</cp:contentStatus>
</cp:coreProperties>
</file>