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0" d="100"/>
          <a:sy n="70" d="100"/>
        </p:scale>
        <p:origin x="-1500" y="72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41690F5-E301-496D-9315-46DD084A084A}" type="datetimeFigureOut">
              <a:rPr lang="en-US"/>
              <a:pPr>
                <a:defRPr/>
              </a:pPr>
              <a:t>9/4/2010</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E09A040-6B49-4584-888F-DC75CA9FCD9D}" type="slidenum">
              <a:rPr lang="en-GB"/>
              <a:pPr>
                <a:defRPr/>
              </a:pPr>
              <a:t>‹#›</a:t>
            </a:fld>
            <a:endParaRPr lang="en-GB"/>
          </a:p>
        </p:txBody>
      </p:sp>
    </p:spTree>
    <p:extLst>
      <p:ext uri="{BB962C8B-B14F-4D97-AF65-F5344CB8AC3E}">
        <p14:creationId xmlns:p14="http://schemas.microsoft.com/office/powerpoint/2010/main" val="33334148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eaLnBrk="1" hangingPunct="1">
              <a:spcBef>
                <a:spcPct val="0"/>
              </a:spcBef>
            </a:pPr>
            <a:r>
              <a:rPr lang="en-GB" sz="1100" b="1" smtClean="0">
                <a:latin typeface="Arial" charset="0"/>
                <a:cs typeface="Arial" charset="0"/>
              </a:rPr>
              <a:t>Teaching Notes</a:t>
            </a:r>
          </a:p>
          <a:p>
            <a:pPr eaLnBrk="1" hangingPunct="1">
              <a:spcBef>
                <a:spcPct val="0"/>
              </a:spcBef>
            </a:pPr>
            <a:endParaRPr lang="en-GB" sz="1100" smtClean="0">
              <a:latin typeface="Arial" charset="0"/>
              <a:cs typeface="Arial" charset="0"/>
            </a:endParaRPr>
          </a:p>
          <a:p>
            <a:pPr algn="ctr" eaLnBrk="1" hangingPunct="1">
              <a:spcBef>
                <a:spcPct val="0"/>
              </a:spcBef>
            </a:pPr>
            <a:r>
              <a:rPr lang="en-GB" sz="1100" b="1" smtClean="0">
                <a:latin typeface="Arial" charset="0"/>
                <a:cs typeface="Arial" charset="0"/>
              </a:rPr>
              <a:t>Strain Theory</a:t>
            </a:r>
            <a:endParaRPr lang="en-GB" sz="1100" smtClean="0">
              <a:latin typeface="Arial" charset="0"/>
              <a:cs typeface="Arial" charset="0"/>
            </a:endParaRPr>
          </a:p>
          <a:p>
            <a:pPr eaLnBrk="1" hangingPunct="1">
              <a:spcBef>
                <a:spcPct val="0"/>
              </a:spcBef>
            </a:pPr>
            <a:r>
              <a:rPr lang="en-GB" sz="1100" smtClean="0">
                <a:latin typeface="Arial" charset="0"/>
                <a:cs typeface="Arial" charset="0"/>
              </a:rPr>
              <a:t> </a:t>
            </a:r>
          </a:p>
          <a:p>
            <a:pPr eaLnBrk="1" hangingPunct="1">
              <a:spcBef>
                <a:spcPct val="0"/>
              </a:spcBef>
            </a:pPr>
            <a:r>
              <a:rPr lang="en-GB" sz="1100" smtClean="0">
                <a:latin typeface="Arial" charset="0"/>
                <a:cs typeface="Arial" charset="0"/>
              </a:rPr>
              <a:t>This development in Functionalist theory was pioneered by </a:t>
            </a:r>
            <a:r>
              <a:rPr lang="en-GB" sz="1100" b="1" smtClean="0">
                <a:latin typeface="Arial" charset="0"/>
                <a:cs typeface="Arial" charset="0"/>
              </a:rPr>
              <a:t>Merton</a:t>
            </a:r>
            <a:r>
              <a:rPr lang="en-GB" sz="1100" smtClean="0">
                <a:latin typeface="Arial" charset="0"/>
                <a:cs typeface="Arial" charset="0"/>
              </a:rPr>
              <a:t> (1938) when he used the concept of </a:t>
            </a:r>
            <a:r>
              <a:rPr lang="en-GB" sz="1100" i="1" smtClean="0">
                <a:latin typeface="Arial" charset="0"/>
                <a:cs typeface="Arial" charset="0"/>
              </a:rPr>
              <a:t>anomie</a:t>
            </a:r>
            <a:r>
              <a:rPr lang="en-GB" sz="1100" smtClean="0">
                <a:latin typeface="Arial" charset="0"/>
                <a:cs typeface="Arial" charset="0"/>
              </a:rPr>
              <a:t> to explain crime and deviance as an </a:t>
            </a:r>
            <a:r>
              <a:rPr lang="en-GB" sz="1100" i="1" smtClean="0">
                <a:latin typeface="Arial" charset="0"/>
                <a:cs typeface="Arial" charset="0"/>
              </a:rPr>
              <a:t>individual response</a:t>
            </a:r>
            <a:r>
              <a:rPr lang="en-GB" sz="1100" smtClean="0">
                <a:latin typeface="Arial" charset="0"/>
                <a:cs typeface="Arial" charset="0"/>
              </a:rPr>
              <a:t> to problems at the </a:t>
            </a:r>
            <a:r>
              <a:rPr lang="en-GB" sz="1100" i="1" smtClean="0">
                <a:latin typeface="Arial" charset="0"/>
                <a:cs typeface="Arial" charset="0"/>
              </a:rPr>
              <a:t>structural level</a:t>
            </a:r>
            <a:r>
              <a:rPr lang="en-GB" sz="1100" smtClean="0">
                <a:latin typeface="Arial" charset="0"/>
                <a:cs typeface="Arial" charset="0"/>
              </a:rPr>
              <a:t> of society - an explanation, as </a:t>
            </a:r>
            <a:r>
              <a:rPr lang="en-GB" sz="1100" b="1" smtClean="0">
                <a:latin typeface="Arial" charset="0"/>
                <a:cs typeface="Arial" charset="0"/>
              </a:rPr>
              <a:t>Featherstone</a:t>
            </a:r>
            <a:r>
              <a:rPr lang="en-GB" sz="1100" smtClean="0">
                <a:latin typeface="Arial" charset="0"/>
                <a:cs typeface="Arial" charset="0"/>
              </a:rPr>
              <a:t> and </a:t>
            </a:r>
            <a:r>
              <a:rPr lang="en-GB" sz="1100" b="1" smtClean="0">
                <a:latin typeface="Arial" charset="0"/>
                <a:cs typeface="Arial" charset="0"/>
              </a:rPr>
              <a:t>Deflem</a:t>
            </a:r>
            <a:r>
              <a:rPr lang="en-GB" sz="1100" smtClean="0">
                <a:latin typeface="Arial" charset="0"/>
                <a:cs typeface="Arial" charset="0"/>
              </a:rPr>
              <a:t> (2003) note, based around two concepts: </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Structural tensions</a:t>
            </a:r>
            <a:r>
              <a:rPr lang="en-GB" sz="1100" smtClean="0">
                <a:latin typeface="Arial" charset="0"/>
                <a:cs typeface="Arial" charset="0"/>
              </a:rPr>
              <a:t>: For societies to function, people have to be given incentives to perform certain roles (the cultural </a:t>
            </a:r>
            <a:r>
              <a:rPr lang="en-GB" sz="1100" i="1" smtClean="0">
                <a:latin typeface="Arial" charset="0"/>
                <a:cs typeface="Arial" charset="0"/>
              </a:rPr>
              <a:t>goals</a:t>
            </a:r>
            <a:r>
              <a:rPr lang="en-GB" sz="1100" smtClean="0">
                <a:latin typeface="Arial" charset="0"/>
                <a:cs typeface="Arial" charset="0"/>
              </a:rPr>
              <a:t> - or </a:t>
            </a:r>
            <a:r>
              <a:rPr lang="en-GB" sz="1100" i="1" smtClean="0">
                <a:latin typeface="Arial" charset="0"/>
                <a:cs typeface="Arial" charset="0"/>
              </a:rPr>
              <a:t>ends</a:t>
            </a:r>
            <a:r>
              <a:rPr lang="en-GB" sz="1100" smtClean="0">
                <a:latin typeface="Arial" charset="0"/>
                <a:cs typeface="Arial" charset="0"/>
              </a:rPr>
              <a:t> - of </a:t>
            </a:r>
            <a:r>
              <a:rPr lang="en-GB" sz="1100" i="1" smtClean="0">
                <a:latin typeface="Arial" charset="0"/>
                <a:cs typeface="Arial" charset="0"/>
              </a:rPr>
              <a:t>social action</a:t>
            </a:r>
            <a:r>
              <a:rPr lang="en-GB" sz="1100" smtClean="0">
                <a:latin typeface="Arial" charset="0"/>
                <a:cs typeface="Arial" charset="0"/>
              </a:rPr>
              <a:t>). </a:t>
            </a:r>
            <a:r>
              <a:rPr lang="en-GB" sz="1100" b="1" smtClean="0">
                <a:latin typeface="Arial" charset="0"/>
                <a:cs typeface="Arial" charset="0"/>
              </a:rPr>
              <a:t>Merton</a:t>
            </a:r>
            <a:r>
              <a:rPr lang="en-GB" sz="1100" smtClean="0">
                <a:latin typeface="Arial" charset="0"/>
                <a:cs typeface="Arial" charset="0"/>
              </a:rPr>
              <a:t> argued that, for societies like Britain and America, a fundamental goal was “success” and, as part of the </a:t>
            </a:r>
            <a:r>
              <a:rPr lang="en-GB" sz="1100" i="1" smtClean="0">
                <a:latin typeface="Arial" charset="0"/>
                <a:cs typeface="Arial" charset="0"/>
              </a:rPr>
              <a:t>collective consciousness</a:t>
            </a:r>
            <a:r>
              <a:rPr lang="en-GB" sz="1100" smtClean="0">
                <a:latin typeface="Arial" charset="0"/>
                <a:cs typeface="Arial" charset="0"/>
              </a:rPr>
              <a:t>, such goals become incorporated into the general socialisation process  - people are encouraged to want </a:t>
            </a:r>
            <a:r>
              <a:rPr lang="en-GB" sz="1100" i="1" smtClean="0">
                <a:latin typeface="Arial" charset="0"/>
                <a:cs typeface="Arial" charset="0"/>
              </a:rPr>
              <a:t>success</a:t>
            </a:r>
            <a:r>
              <a:rPr lang="en-GB" sz="1100" smtClean="0">
                <a:latin typeface="Arial" charset="0"/>
                <a:cs typeface="Arial" charset="0"/>
              </a:rPr>
              <a:t>. However, when societies set goals they must also set the structural </a:t>
            </a:r>
            <a:r>
              <a:rPr lang="en-GB" sz="1100" i="1" smtClean="0">
                <a:latin typeface="Arial" charset="0"/>
                <a:cs typeface="Arial" charset="0"/>
              </a:rPr>
              <a:t>means</a:t>
            </a:r>
            <a:r>
              <a:rPr lang="en-GB" sz="1100" smtClean="0">
                <a:latin typeface="Arial" charset="0"/>
                <a:cs typeface="Arial" charset="0"/>
              </a:rPr>
              <a:t> towards their achievement and the blocking or unavailability of the means to achieve desired goals results in:</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Anomie</a:t>
            </a:r>
            <a:r>
              <a:rPr lang="en-GB" sz="1100" smtClean="0">
                <a:latin typeface="Arial" charset="0"/>
                <a:cs typeface="Arial" charset="0"/>
              </a:rPr>
              <a:t>: For </a:t>
            </a:r>
            <a:r>
              <a:rPr lang="en-GB" sz="1100" b="1" smtClean="0">
                <a:latin typeface="Arial" charset="0"/>
                <a:cs typeface="Arial" charset="0"/>
              </a:rPr>
              <a:t>Merton</a:t>
            </a:r>
            <a:r>
              <a:rPr lang="en-GB" sz="1100" smtClean="0">
                <a:latin typeface="Arial" charset="0"/>
                <a:cs typeface="Arial" charset="0"/>
              </a:rPr>
              <a:t>, this represented a situation in which although behavioural norms existed people were unable - or unwilling - to obey them - a situation that  would result in a (psychological) </a:t>
            </a:r>
            <a:r>
              <a:rPr lang="en-GB" sz="1100" i="1" smtClean="0">
                <a:latin typeface="Arial" charset="0"/>
                <a:cs typeface="Arial" charset="0"/>
              </a:rPr>
              <a:t>confusion</a:t>
            </a:r>
            <a:r>
              <a:rPr lang="en-GB" sz="1100" smtClean="0">
                <a:latin typeface="Arial" charset="0"/>
                <a:cs typeface="Arial" charset="0"/>
              </a:rPr>
              <a:t> over how they were expected, by others, to behave. If societies failed to provide the </a:t>
            </a:r>
            <a:r>
              <a:rPr lang="en-GB" sz="1100" i="1" smtClean="0">
                <a:latin typeface="Arial" charset="0"/>
                <a:cs typeface="Arial" charset="0"/>
              </a:rPr>
              <a:t>means</a:t>
            </a:r>
            <a:r>
              <a:rPr lang="en-GB" sz="1100" smtClean="0">
                <a:latin typeface="Arial" charset="0"/>
                <a:cs typeface="Arial" charset="0"/>
              </a:rPr>
              <a:t> towards desired </a:t>
            </a:r>
            <a:r>
              <a:rPr lang="en-GB" sz="1100" i="1" smtClean="0">
                <a:latin typeface="Arial" charset="0"/>
                <a:cs typeface="Arial" charset="0"/>
              </a:rPr>
              <a:t>ends</a:t>
            </a:r>
            <a:r>
              <a:rPr lang="en-GB" sz="1100" smtClean="0">
                <a:latin typeface="Arial" charset="0"/>
                <a:cs typeface="Arial" charset="0"/>
              </a:rPr>
              <a:t>, people would resolve the resulting </a:t>
            </a:r>
            <a:r>
              <a:rPr lang="en-GB" sz="1100" i="1" smtClean="0">
                <a:latin typeface="Arial" charset="0"/>
                <a:cs typeface="Arial" charset="0"/>
              </a:rPr>
              <a:t>anomic situation</a:t>
            </a:r>
            <a:r>
              <a:rPr lang="en-GB" sz="1100" smtClean="0">
                <a:latin typeface="Arial" charset="0"/>
                <a:cs typeface="Arial" charset="0"/>
              </a:rPr>
              <a:t> by developing new and different norms to guide them towards these ends.  A classic expression of this idea is that:</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Success</a:t>
            </a:r>
            <a:r>
              <a:rPr lang="en-GB" sz="1100" smtClean="0">
                <a:latin typeface="Arial" charset="0"/>
                <a:cs typeface="Arial" charset="0"/>
              </a:rPr>
              <a:t> (however it may actually be defined) is a universal goal in our society, learnt through the:</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Socialisation</a:t>
            </a:r>
            <a:r>
              <a:rPr lang="en-GB" sz="1100" smtClean="0">
                <a:latin typeface="Arial" charset="0"/>
                <a:cs typeface="Arial" charset="0"/>
              </a:rPr>
              <a:t> process. As </a:t>
            </a:r>
            <a:r>
              <a:rPr lang="en-GB" sz="1100" b="1" smtClean="0">
                <a:latin typeface="Arial" charset="0"/>
                <a:cs typeface="Arial" charset="0"/>
              </a:rPr>
              <a:t>Akers </a:t>
            </a:r>
            <a:r>
              <a:rPr lang="en-GB" sz="1100" smtClean="0">
                <a:latin typeface="Arial" charset="0"/>
                <a:cs typeface="Arial" charset="0"/>
              </a:rPr>
              <a:t>and</a:t>
            </a:r>
            <a:r>
              <a:rPr lang="en-GB" sz="1100" b="1" smtClean="0">
                <a:latin typeface="Arial" charset="0"/>
                <a:cs typeface="Arial" charset="0"/>
              </a:rPr>
              <a:t> Sellers</a:t>
            </a:r>
            <a:r>
              <a:rPr lang="en-GB" sz="1100" smtClean="0">
                <a:latin typeface="Arial" charset="0"/>
                <a:cs typeface="Arial" charset="0"/>
              </a:rPr>
              <a:t> (2004) put it: “Everyone is socialised to aspire toward high achievement and success. Competitiveness and success are…taught in schools, glamorised in the media, and encouraged by the values passed from generation to generation. Worth is judged by material and monetary success”. Socialisation, therefore, stresses: </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Socially approved</a:t>
            </a:r>
            <a:r>
              <a:rPr lang="en-GB" sz="1100" smtClean="0">
                <a:latin typeface="Arial" charset="0"/>
                <a:cs typeface="Arial" charset="0"/>
              </a:rPr>
              <a:t> (legitimate) means to achieve this goal. As </a:t>
            </a:r>
            <a:r>
              <a:rPr lang="en-GB" sz="1100" b="1" smtClean="0">
                <a:latin typeface="Arial" charset="0"/>
                <a:cs typeface="Arial" charset="0"/>
              </a:rPr>
              <a:t>Akers </a:t>
            </a:r>
            <a:r>
              <a:rPr lang="en-GB" sz="1100" smtClean="0">
                <a:latin typeface="Arial" charset="0"/>
                <a:cs typeface="Arial" charset="0"/>
              </a:rPr>
              <a:t>and</a:t>
            </a:r>
            <a:r>
              <a:rPr lang="en-GB" sz="1100" b="1" smtClean="0">
                <a:latin typeface="Arial" charset="0"/>
                <a:cs typeface="Arial" charset="0"/>
              </a:rPr>
              <a:t> Sellers </a:t>
            </a:r>
            <a:r>
              <a:rPr lang="en-GB" sz="1100" smtClean="0">
                <a:latin typeface="Arial" charset="0"/>
                <a:cs typeface="Arial" charset="0"/>
              </a:rPr>
              <a:t>suggest: “Success is supposed to be achieved by an honest effort in legitimate educational, occupational, and economic endeavours. Societal norms regulate the approved ways of attaining this success, distinguishing them from illegitimate avenues to the same goal”. However:</a:t>
            </a:r>
          </a:p>
          <a:p>
            <a:pPr eaLnBrk="1" hangingPunct="1">
              <a:spcBef>
                <a:spcPct val="0"/>
              </a:spcBef>
            </a:pPr>
            <a:r>
              <a:rPr lang="en-GB" sz="1100" smtClean="0">
                <a:latin typeface="Arial" charset="0"/>
                <a:cs typeface="Arial" charset="0"/>
              </a:rPr>
              <a:t> </a:t>
            </a:r>
          </a:p>
          <a:p>
            <a:pPr eaLnBrk="1" hangingPunct="1">
              <a:spcBef>
                <a:spcPct val="0"/>
              </a:spcBef>
            </a:pPr>
            <a:r>
              <a:rPr lang="en-GB" sz="1100" b="1" smtClean="0">
                <a:latin typeface="Arial" charset="0"/>
                <a:cs typeface="Arial" charset="0"/>
              </a:rPr>
              <a:t>Strains</a:t>
            </a:r>
            <a:r>
              <a:rPr lang="en-GB" sz="1100" smtClean="0">
                <a:latin typeface="Arial" charset="0"/>
                <a:cs typeface="Arial" charset="0"/>
              </a:rPr>
              <a:t> occur at the </a:t>
            </a:r>
            <a:r>
              <a:rPr lang="en-GB" sz="1100" i="1" smtClean="0">
                <a:latin typeface="Arial" charset="0"/>
                <a:cs typeface="Arial" charset="0"/>
              </a:rPr>
              <a:t>structural level</a:t>
            </a:r>
            <a:r>
              <a:rPr lang="en-GB" sz="1100" smtClean="0">
                <a:latin typeface="Arial" charset="0"/>
                <a:cs typeface="Arial" charset="0"/>
              </a:rPr>
              <a:t> when people are denied opportunities to realise their success goal through legitimate means (such as work). </a:t>
            </a:r>
          </a:p>
          <a:p>
            <a:pPr eaLnBrk="1" hangingPunct="1">
              <a:spcBef>
                <a:spcPct val="0"/>
              </a:spcBef>
            </a:pPr>
            <a:r>
              <a:rPr lang="en-GB" sz="1100" smtClean="0">
                <a:latin typeface="Arial" charset="0"/>
                <a:cs typeface="Arial" charset="0"/>
              </a:rPr>
              <a:t> </a:t>
            </a:r>
          </a:p>
          <a:p>
            <a:pPr eaLnBrk="1" hangingPunct="1">
              <a:spcBef>
                <a:spcPct val="0"/>
              </a:spcBef>
            </a:pPr>
            <a:r>
              <a:rPr lang="en-GB" sz="1100" smtClean="0">
                <a:latin typeface="Arial" charset="0"/>
                <a:cs typeface="Arial" charset="0"/>
              </a:rPr>
              <a:t>Thus, although everyone “wants success” only a limited number can actually achieve it through legitimate means. The </a:t>
            </a:r>
            <a:r>
              <a:rPr lang="en-GB" sz="1100" i="1" smtClean="0">
                <a:latin typeface="Arial" charset="0"/>
                <a:cs typeface="Arial" charset="0"/>
              </a:rPr>
              <a:t>tension</a:t>
            </a:r>
            <a:r>
              <a:rPr lang="en-GB" sz="1100" smtClean="0">
                <a:latin typeface="Arial" charset="0"/>
                <a:cs typeface="Arial" charset="0"/>
              </a:rPr>
              <a:t> between “socialised desires” and society’s inability to satisfy those desires through legitimate means results, for </a:t>
            </a:r>
            <a:r>
              <a:rPr lang="en-GB" sz="1100" b="1" smtClean="0">
                <a:latin typeface="Arial" charset="0"/>
                <a:cs typeface="Arial" charset="0"/>
              </a:rPr>
              <a:t>Merton</a:t>
            </a:r>
            <a:r>
              <a:rPr lang="en-GB" sz="1100" smtClean="0">
                <a:latin typeface="Arial" charset="0"/>
                <a:cs typeface="Arial" charset="0"/>
              </a:rPr>
              <a:t>, in </a:t>
            </a:r>
            <a:r>
              <a:rPr lang="en-GB" sz="1100" i="1" smtClean="0">
                <a:latin typeface="Arial" charset="0"/>
                <a:cs typeface="Arial" charset="0"/>
              </a:rPr>
              <a:t>anomie</a:t>
            </a:r>
            <a:r>
              <a:rPr lang="en-GB" sz="1100" smtClean="0">
                <a:latin typeface="Arial" charset="0"/>
                <a:cs typeface="Arial" charset="0"/>
              </a:rPr>
              <a:t> - something, in turn, manifested in a number of general individual responses: </a:t>
            </a:r>
          </a:p>
          <a:p>
            <a:pPr eaLnBrk="1" hangingPunct="1">
              <a:spcBef>
                <a:spcPct val="0"/>
              </a:spcBef>
            </a:pPr>
            <a:endParaRPr lang="en-GB" smtClean="0"/>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ADA773-41F0-4C39-8477-684B7114A669}" type="slidenum">
              <a:rPr lang="en-GB" smtClean="0"/>
              <a:pPr fontAlgn="base">
                <a:spcBef>
                  <a:spcPct val="0"/>
                </a:spcBef>
                <a:spcAft>
                  <a:spcPct val="0"/>
                </a:spcAft>
                <a:defRPr/>
              </a:pPr>
              <a:t>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C90C95FF-3682-475F-A624-E77D106F3F6C}"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37641F2-AE87-42BB-97F2-A63307A8301D}" type="slidenum">
              <a:rPr lang="en-GB"/>
              <a:pPr>
                <a:defRPr/>
              </a:pPr>
              <a:t>‹#›</a:t>
            </a:fld>
            <a:endParaRPr lang="en-GB"/>
          </a:p>
        </p:txBody>
      </p:sp>
    </p:spTree>
    <p:extLst>
      <p:ext uri="{BB962C8B-B14F-4D97-AF65-F5344CB8AC3E}">
        <p14:creationId xmlns:p14="http://schemas.microsoft.com/office/powerpoint/2010/main" val="2200179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92925E1-5DBD-4D76-A45E-E53E37CD1847}"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DE00509-654A-4814-AC5E-9EBFB6667E39}" type="slidenum">
              <a:rPr lang="en-GB"/>
              <a:pPr>
                <a:defRPr/>
              </a:pPr>
              <a:t>‹#›</a:t>
            </a:fld>
            <a:endParaRPr lang="en-GB"/>
          </a:p>
        </p:txBody>
      </p:sp>
    </p:spTree>
    <p:extLst>
      <p:ext uri="{BB962C8B-B14F-4D97-AF65-F5344CB8AC3E}">
        <p14:creationId xmlns:p14="http://schemas.microsoft.com/office/powerpoint/2010/main" val="1450465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E4EFA13-B908-41FF-92D3-984375336EA3}"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DC34571-0A6B-432F-B186-3A785E76F803}" type="slidenum">
              <a:rPr lang="en-GB"/>
              <a:pPr>
                <a:defRPr/>
              </a:pPr>
              <a:t>‹#›</a:t>
            </a:fld>
            <a:endParaRPr lang="en-GB"/>
          </a:p>
        </p:txBody>
      </p:sp>
    </p:spTree>
    <p:extLst>
      <p:ext uri="{BB962C8B-B14F-4D97-AF65-F5344CB8AC3E}">
        <p14:creationId xmlns:p14="http://schemas.microsoft.com/office/powerpoint/2010/main" val="3202521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03852AE-AE6E-4815-AECE-E59C1721C12D}"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5A6770A-B20E-4B78-BB67-CE8EFFC20DD8}" type="slidenum">
              <a:rPr lang="en-GB"/>
              <a:pPr>
                <a:defRPr/>
              </a:pPr>
              <a:t>‹#›</a:t>
            </a:fld>
            <a:endParaRPr lang="en-GB"/>
          </a:p>
        </p:txBody>
      </p:sp>
    </p:spTree>
    <p:extLst>
      <p:ext uri="{BB962C8B-B14F-4D97-AF65-F5344CB8AC3E}">
        <p14:creationId xmlns:p14="http://schemas.microsoft.com/office/powerpoint/2010/main" val="359159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932CBF1-F72A-4BCF-88EC-F27BDF37AEF7}"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AC9AF43-79F1-40D0-B1E2-F0FA738AE509}" type="slidenum">
              <a:rPr lang="en-GB"/>
              <a:pPr>
                <a:defRPr/>
              </a:pPr>
              <a:t>‹#›</a:t>
            </a:fld>
            <a:endParaRPr lang="en-GB"/>
          </a:p>
        </p:txBody>
      </p:sp>
    </p:spTree>
    <p:extLst>
      <p:ext uri="{BB962C8B-B14F-4D97-AF65-F5344CB8AC3E}">
        <p14:creationId xmlns:p14="http://schemas.microsoft.com/office/powerpoint/2010/main" val="3185410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C257B4B7-5887-40AC-816E-40072C063029}"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50074DA-99C0-46B2-9C03-EAD470B7A7BC}" type="slidenum">
              <a:rPr lang="en-GB"/>
              <a:pPr>
                <a:defRPr/>
              </a:pPr>
              <a:t>‹#›</a:t>
            </a:fld>
            <a:endParaRPr lang="en-GB"/>
          </a:p>
        </p:txBody>
      </p:sp>
    </p:spTree>
    <p:extLst>
      <p:ext uri="{BB962C8B-B14F-4D97-AF65-F5344CB8AC3E}">
        <p14:creationId xmlns:p14="http://schemas.microsoft.com/office/powerpoint/2010/main" val="142612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3A51216-63E8-4340-AC36-9662BB3F218A}" type="datetimeFigureOut">
              <a:rPr lang="en-US"/>
              <a:pPr>
                <a:defRPr/>
              </a:pPr>
              <a:t>9/4/2010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24F7C0B-88EF-47DE-9BFD-70E00549515E}" type="slidenum">
              <a:rPr lang="en-GB"/>
              <a:pPr>
                <a:defRPr/>
              </a:pPr>
              <a:t>‹#›</a:t>
            </a:fld>
            <a:endParaRPr lang="en-GB"/>
          </a:p>
        </p:txBody>
      </p:sp>
    </p:spTree>
    <p:extLst>
      <p:ext uri="{BB962C8B-B14F-4D97-AF65-F5344CB8AC3E}">
        <p14:creationId xmlns:p14="http://schemas.microsoft.com/office/powerpoint/2010/main" val="2988937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11A9C0EA-56E2-46DD-93D0-3A09A0586C18}" type="datetimeFigureOut">
              <a:rPr lang="en-US"/>
              <a:pPr>
                <a:defRPr/>
              </a:pPr>
              <a:t>9/4/2010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2DA29256-7A73-436C-84EE-49DB6283C237}" type="slidenum">
              <a:rPr lang="en-GB"/>
              <a:pPr>
                <a:defRPr/>
              </a:pPr>
              <a:t>‹#›</a:t>
            </a:fld>
            <a:endParaRPr lang="en-GB"/>
          </a:p>
        </p:txBody>
      </p:sp>
    </p:spTree>
    <p:extLst>
      <p:ext uri="{BB962C8B-B14F-4D97-AF65-F5344CB8AC3E}">
        <p14:creationId xmlns:p14="http://schemas.microsoft.com/office/powerpoint/2010/main" val="1424135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836858B-355E-41B1-A39B-D5005B2689EE}" type="datetimeFigureOut">
              <a:rPr lang="en-US"/>
              <a:pPr>
                <a:defRPr/>
              </a:pPr>
              <a:t>9/4/2010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E3946F7-2002-49D7-BA31-7A171FF29A1B}" type="slidenum">
              <a:rPr lang="en-GB"/>
              <a:pPr>
                <a:defRPr/>
              </a:pPr>
              <a:t>‹#›</a:t>
            </a:fld>
            <a:endParaRPr lang="en-GB"/>
          </a:p>
        </p:txBody>
      </p:sp>
    </p:spTree>
    <p:extLst>
      <p:ext uri="{BB962C8B-B14F-4D97-AF65-F5344CB8AC3E}">
        <p14:creationId xmlns:p14="http://schemas.microsoft.com/office/powerpoint/2010/main" val="2119165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E4943F9-0963-410D-96F7-4DE2F7FFB5E3}"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B8CE2C0-79F0-4D35-B937-D7E2D26D1E3B}" type="slidenum">
              <a:rPr lang="en-GB"/>
              <a:pPr>
                <a:defRPr/>
              </a:pPr>
              <a:t>‹#›</a:t>
            </a:fld>
            <a:endParaRPr lang="en-GB"/>
          </a:p>
        </p:txBody>
      </p:sp>
    </p:spTree>
    <p:extLst>
      <p:ext uri="{BB962C8B-B14F-4D97-AF65-F5344CB8AC3E}">
        <p14:creationId xmlns:p14="http://schemas.microsoft.com/office/powerpoint/2010/main" val="116330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20A6D7-F5D7-497D-AD16-D8401751075A}"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6B44801-D642-4524-99C1-4DF9A4B0CEAD}" type="slidenum">
              <a:rPr lang="en-GB"/>
              <a:pPr>
                <a:defRPr/>
              </a:pPr>
              <a:t>‹#›</a:t>
            </a:fld>
            <a:endParaRPr lang="en-GB"/>
          </a:p>
        </p:txBody>
      </p:sp>
    </p:spTree>
    <p:extLst>
      <p:ext uri="{BB962C8B-B14F-4D97-AF65-F5344CB8AC3E}">
        <p14:creationId xmlns:p14="http://schemas.microsoft.com/office/powerpoint/2010/main" val="237417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E5D5CEC-C99C-41D7-882B-8516BB64078C}" type="datetimeFigureOut">
              <a:rPr lang="en-US"/>
              <a:pPr>
                <a:defRPr/>
              </a:pPr>
              <a:t>9/4/2010</a:t>
            </a:fld>
            <a:endParaRPr lang="en-GB"/>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88544F4-C8F0-4CEA-9032-5E8BF6C6D93E}"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ociology.org.uk/"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7133" y="1142976"/>
            <a:ext cx="6643734" cy="7715304"/>
          </a:xfrm>
          <a:prstGeom prst="rect">
            <a:avLst/>
          </a:prstGeom>
          <a:solidFill>
            <a:schemeClr val="tx2">
              <a:lumMod val="60000"/>
              <a:lumOff val="40000"/>
              <a:alpha val="50000"/>
            </a:schemeClr>
          </a:solidFill>
          <a:ln>
            <a:noFill/>
          </a:ln>
          <a:effectLst>
            <a:innerShdw blurRad="63500" dist="50800" dir="8100000">
              <a:schemeClr val="tx1">
                <a:alpha val="50000"/>
              </a:scheme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2400" dirty="0">
              <a:solidFill>
                <a:schemeClr val="tx1"/>
              </a:solidFill>
              <a:latin typeface="Arial" pitchFamily="34" charset="0"/>
            </a:endParaRPr>
          </a:p>
        </p:txBody>
      </p:sp>
      <p:sp>
        <p:nvSpPr>
          <p:cNvPr id="9" name="Rectangle 8"/>
          <p:cNvSpPr/>
          <p:nvPr/>
        </p:nvSpPr>
        <p:spPr>
          <a:xfrm>
            <a:off x="4714875" y="476250"/>
            <a:ext cx="1714500" cy="400050"/>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50800" dir="5400000" algn="ctr" rotWithShape="0">
              <a:schemeClr val="tx1"/>
            </a:outerShdw>
          </a:effectLst>
        </p:spPr>
        <p:txBody>
          <a:bodyPr>
            <a:spAutoFit/>
          </a:bodyPr>
          <a:lstStyle/>
          <a:p>
            <a:pPr marL="914400" indent="-914400" algn="r" fontAlgn="auto">
              <a:spcBef>
                <a:spcPts val="0"/>
              </a:spcBef>
              <a:spcAft>
                <a:spcPts val="0"/>
              </a:spcAft>
              <a:defRPr/>
            </a:pPr>
            <a:endParaRPr lang="en-US" sz="2000" b="1" dirty="0">
              <a:ln w="1905"/>
              <a:effectLst>
                <a:innerShdw blurRad="69850" dist="43180" dir="5400000">
                  <a:srgbClr val="000000">
                    <a:alpha val="65000"/>
                  </a:srgbClr>
                </a:innerShdw>
              </a:effectLst>
              <a:latin typeface="Arial" pitchFamily="34" charset="0"/>
            </a:endParaRPr>
          </a:p>
        </p:txBody>
      </p:sp>
      <p:sp>
        <p:nvSpPr>
          <p:cNvPr id="10" name="Rectangle 9"/>
          <p:cNvSpPr/>
          <p:nvPr/>
        </p:nvSpPr>
        <p:spPr>
          <a:xfrm>
            <a:off x="296466" y="357158"/>
            <a:ext cx="2989658" cy="571504"/>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hade val="50000"/>
                <a:alpha val="0"/>
              </a:schemeClr>
            </a:solidFill>
          </a:ln>
          <a:effectLst>
            <a:outerShdw blurRad="50800" dist="50800" dir="5400000" algn="ctr" rotWithShape="0">
              <a:schemeClr val="tx1"/>
            </a:outerShdw>
          </a:effectLst>
          <a:scene3d>
            <a:camera prst="orthographicFront"/>
            <a:lightRig rig="freezing" dir="t"/>
          </a:scene3d>
          <a:sp3d extrusionH="76200" contourW="12700" prstMaterial="metal">
            <a:extrusionClr>
              <a:schemeClr val="tx2">
                <a:lumMod val="60000"/>
                <a:lumOff val="40000"/>
              </a:schemeClr>
            </a:extrusionClr>
            <a:contourClr>
              <a:srgbClr val="0000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055" name="TextBox 11"/>
          <p:cNvSpPr txBox="1">
            <a:spLocks noChangeArrowheads="1"/>
          </p:cNvSpPr>
          <p:nvPr/>
        </p:nvSpPr>
        <p:spPr bwMode="auto">
          <a:xfrm>
            <a:off x="4572000" y="490538"/>
            <a:ext cx="1984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2000" b="1">
                <a:solidFill>
                  <a:srgbClr val="000000"/>
                </a:solidFill>
                <a:latin typeface="Calibri" pitchFamily="34" charset="0"/>
                <a:cs typeface="Arial" charset="0"/>
              </a:rPr>
              <a:t>Iceberg Effect</a:t>
            </a:r>
          </a:p>
        </p:txBody>
      </p:sp>
      <p:sp>
        <p:nvSpPr>
          <p:cNvPr id="2056" name="TextBox 16"/>
          <p:cNvSpPr txBox="1">
            <a:spLocks noChangeArrowheads="1"/>
          </p:cNvSpPr>
          <p:nvPr/>
        </p:nvSpPr>
        <p:spPr bwMode="auto">
          <a:xfrm>
            <a:off x="188913" y="3143250"/>
            <a:ext cx="12049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GB" sz="2800">
              <a:solidFill>
                <a:srgbClr val="000000"/>
              </a:solidFill>
              <a:latin typeface="Calibri" pitchFamily="34" charset="0"/>
              <a:cs typeface="Arial" charset="0"/>
            </a:endParaRPr>
          </a:p>
        </p:txBody>
      </p:sp>
      <p:sp>
        <p:nvSpPr>
          <p:cNvPr id="2057" name="TextBox 12"/>
          <p:cNvSpPr txBox="1">
            <a:spLocks noChangeArrowheads="1"/>
          </p:cNvSpPr>
          <p:nvPr/>
        </p:nvSpPr>
        <p:spPr bwMode="auto">
          <a:xfrm>
            <a:off x="3857625" y="8836025"/>
            <a:ext cx="3000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400" dirty="0">
                <a:latin typeface="Calibri" pitchFamily="34" charset="0"/>
                <a:cs typeface="Arial" charset="0"/>
              </a:rPr>
              <a:t>©  </a:t>
            </a:r>
            <a:r>
              <a:rPr lang="en-GB" sz="1400" dirty="0" smtClean="0">
                <a:cs typeface="Arial" charset="0"/>
                <a:hlinkClick r:id="rId3"/>
              </a:rPr>
              <a:t>www.sociology.org.uk</a:t>
            </a:r>
            <a:r>
              <a:rPr lang="en-GB" sz="1400" dirty="0" smtClean="0">
                <a:cs typeface="Arial" charset="0"/>
              </a:rPr>
              <a:t>,  2009</a:t>
            </a:r>
            <a:endParaRPr lang="en-GB" sz="1400" dirty="0">
              <a:cs typeface="Arial" charset="0"/>
            </a:endParaRPr>
          </a:p>
        </p:txBody>
      </p:sp>
      <p:sp>
        <p:nvSpPr>
          <p:cNvPr id="30" name="TextBox 29"/>
          <p:cNvSpPr txBox="1"/>
          <p:nvPr/>
        </p:nvSpPr>
        <p:spPr>
          <a:xfrm>
            <a:off x="296466" y="476221"/>
            <a:ext cx="2989658" cy="400110"/>
          </a:xfrm>
          <a:prstGeom prst="rect">
            <a:avLst/>
          </a:prstGeom>
          <a:noFill/>
          <a:scene3d>
            <a:camera prst="orthographicFront"/>
            <a:lightRig rig="threePt" dir="t"/>
          </a:scene3d>
          <a:sp3d>
            <a:bevelT w="165100" prst="coolSlant"/>
          </a:sp3d>
        </p:spPr>
        <p:txBody>
          <a:bodyPr>
            <a:spAutoFit/>
          </a:bodyPr>
          <a:lstStyle/>
          <a:p>
            <a:pPr algn="ctr" fontAlgn="auto">
              <a:spcBef>
                <a:spcPts val="0"/>
              </a:spcBef>
              <a:spcAft>
                <a:spcPts val="0"/>
              </a:spcAft>
              <a:defRPr/>
            </a:pPr>
            <a:r>
              <a:rPr lang="en-GB" sz="2000" b="1" dirty="0">
                <a:latin typeface="Arial" pitchFamily="34" charset="0"/>
                <a:cs typeface="Arial" pitchFamily="34" charset="0"/>
              </a:rPr>
              <a:t>A2 Sociology For AQA</a:t>
            </a:r>
          </a:p>
        </p:txBody>
      </p:sp>
      <p:pic>
        <p:nvPicPr>
          <p:cNvPr id="32" name="Picture 31" descr="icebe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7188" y="1357313"/>
            <a:ext cx="6143625" cy="742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TextBox 33"/>
          <p:cNvSpPr txBox="1"/>
          <p:nvPr/>
        </p:nvSpPr>
        <p:spPr>
          <a:xfrm>
            <a:off x="500063" y="2643188"/>
            <a:ext cx="2214562" cy="400050"/>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algn="ctr" fontAlgn="auto">
              <a:spcBef>
                <a:spcPts val="0"/>
              </a:spcBef>
              <a:spcAft>
                <a:spcPts val="0"/>
              </a:spcAft>
              <a:defRPr/>
            </a:pPr>
            <a:r>
              <a:rPr lang="en-GB" sz="2000" b="1" dirty="0">
                <a:solidFill>
                  <a:schemeClr val="bg1"/>
                </a:solidFill>
                <a:latin typeface="Arial" pitchFamily="34" charset="0"/>
                <a:cs typeface="Arial" pitchFamily="34" charset="0"/>
              </a:rPr>
              <a:t>Recorded Crime</a:t>
            </a:r>
          </a:p>
        </p:txBody>
      </p:sp>
      <p:sp>
        <p:nvSpPr>
          <p:cNvPr id="31" name="TextBox 30"/>
          <p:cNvSpPr txBox="1"/>
          <p:nvPr/>
        </p:nvSpPr>
        <p:spPr>
          <a:xfrm>
            <a:off x="3429000" y="4171890"/>
            <a:ext cx="2571792" cy="40011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gn="ctr" fontAlgn="auto">
              <a:spcBef>
                <a:spcPts val="0"/>
              </a:spcBef>
              <a:spcAft>
                <a:spcPts val="0"/>
              </a:spcAft>
              <a:defRPr/>
            </a:pPr>
            <a:r>
              <a:rPr lang="en-GB" sz="2000" b="1" dirty="0">
                <a:solidFill>
                  <a:schemeClr val="bg1">
                    <a:lumMod val="75000"/>
                  </a:schemeClr>
                </a:solidFill>
                <a:latin typeface="Arial" pitchFamily="34" charset="0"/>
                <a:cs typeface="Arial" pitchFamily="34" charset="0"/>
              </a:rPr>
              <a:t>Unrecorded Crime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3000"/>
                                        <p:tgtEl>
                                          <p:spTgt spid="32"/>
                                        </p:tgtEl>
                                      </p:cBhvr>
                                    </p:animEffect>
                                    <p:anim calcmode="lin" valueType="num">
                                      <p:cBhvr>
                                        <p:cTn id="8" dur="3000" fill="hold"/>
                                        <p:tgtEl>
                                          <p:spTgt spid="32"/>
                                        </p:tgtEl>
                                        <p:attrNameLst>
                                          <p:attrName>ppt_x</p:attrName>
                                        </p:attrNameLst>
                                      </p:cBhvr>
                                      <p:tavLst>
                                        <p:tav tm="0">
                                          <p:val>
                                            <p:strVal val="#ppt_x"/>
                                          </p:val>
                                        </p:tav>
                                        <p:tav tm="100000">
                                          <p:val>
                                            <p:strVal val="#ppt_x"/>
                                          </p:val>
                                        </p:tav>
                                      </p:tavLst>
                                    </p:anim>
                                    <p:anim calcmode="lin" valueType="num">
                                      <p:cBhvr>
                                        <p:cTn id="9" dur="3000" fill="hold"/>
                                        <p:tgtEl>
                                          <p:spTgt spid="3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3000"/>
                            </p:stCondLst>
                            <p:childTnLst>
                              <p:par>
                                <p:cTn id="11" presetID="47" presetClass="entr" presetSubtype="0" fill="hold" grpId="0" nodeType="afterEffect">
                                  <p:stCondLst>
                                    <p:cond delay="100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3000"/>
                                        <p:tgtEl>
                                          <p:spTgt spid="34"/>
                                        </p:tgtEl>
                                      </p:cBhvr>
                                    </p:animEffect>
                                    <p:anim calcmode="lin" valueType="num">
                                      <p:cBhvr>
                                        <p:cTn id="14" dur="3000" fill="hold"/>
                                        <p:tgtEl>
                                          <p:spTgt spid="34"/>
                                        </p:tgtEl>
                                        <p:attrNameLst>
                                          <p:attrName>ppt_x</p:attrName>
                                        </p:attrNameLst>
                                      </p:cBhvr>
                                      <p:tavLst>
                                        <p:tav tm="0">
                                          <p:val>
                                            <p:strVal val="#ppt_x"/>
                                          </p:val>
                                        </p:tav>
                                        <p:tav tm="100000">
                                          <p:val>
                                            <p:strVal val="#ppt_x"/>
                                          </p:val>
                                        </p:tav>
                                      </p:tavLst>
                                    </p:anim>
                                    <p:anim calcmode="lin" valueType="num">
                                      <p:cBhvr>
                                        <p:cTn id="15" dur="3000" fill="hold"/>
                                        <p:tgtEl>
                                          <p:spTgt spid="34"/>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7000"/>
                            </p:stCondLst>
                            <p:childTnLst>
                              <p:par>
                                <p:cTn id="17" presetID="47" presetClass="entr" presetSubtype="0"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fade">
                                      <p:cBhvr>
                                        <p:cTn id="19" dur="3000"/>
                                        <p:tgtEl>
                                          <p:spTgt spid="31"/>
                                        </p:tgtEl>
                                      </p:cBhvr>
                                    </p:animEffect>
                                    <p:anim calcmode="lin" valueType="num">
                                      <p:cBhvr>
                                        <p:cTn id="20" dur="3000" fill="hold"/>
                                        <p:tgtEl>
                                          <p:spTgt spid="31"/>
                                        </p:tgtEl>
                                        <p:attrNameLst>
                                          <p:attrName>ppt_x</p:attrName>
                                        </p:attrNameLst>
                                      </p:cBhvr>
                                      <p:tavLst>
                                        <p:tav tm="0">
                                          <p:val>
                                            <p:strVal val="#ppt_x"/>
                                          </p:val>
                                        </p:tav>
                                        <p:tav tm="100000">
                                          <p:val>
                                            <p:strVal val="#ppt_x"/>
                                          </p:val>
                                        </p:tav>
                                      </p:tavLst>
                                    </p:anim>
                                    <p:anim calcmode="lin" valueType="num">
                                      <p:cBhvr>
                                        <p:cTn id="21" dur="3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19</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Iceberg Effect</dc:title>
  <dc:subject>Sociasl Distribution of Crime</dc:subject>
  <dc:creator>Chris.Livesey</dc:creator>
  <cp:lastModifiedBy>Chris.Livesey</cp:lastModifiedBy>
  <cp:revision>11</cp:revision>
  <dcterms:created xsi:type="dcterms:W3CDTF">2009-01-20T15:21:13Z</dcterms:created>
  <dcterms:modified xsi:type="dcterms:W3CDTF">2010-09-04T08:17:56Z</dcterms:modified>
</cp:coreProperties>
</file>