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71" autoAdjust="0"/>
  </p:normalViewPr>
  <p:slideViewPr>
    <p:cSldViewPr>
      <p:cViewPr>
        <p:scale>
          <a:sx n="77" d="100"/>
          <a:sy n="77" d="100"/>
        </p:scale>
        <p:origin x="-306" y="2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3F2C80-A731-4078-8208-D7E27860E393}" type="doc">
      <dgm:prSet loTypeId="urn:microsoft.com/office/officeart/2005/8/layout/balance1" loCatId="relationship" qsTypeId="urn:microsoft.com/office/officeart/2005/8/quickstyle/3d3" qsCatId="3D" csTypeId="urn:microsoft.com/office/officeart/2005/8/colors/accent1_2" csCatId="accent1" phldr="1"/>
      <dgm:spPr/>
      <dgm:t>
        <a:bodyPr/>
        <a:lstStyle/>
        <a:p>
          <a:endParaRPr lang="en-GB"/>
        </a:p>
      </dgm:t>
    </dgm:pt>
    <dgm:pt modelId="{DB98D367-6499-49E5-B173-C42EAF3B23D1}">
      <dgm:prSet phldrT="[Text]" custT="1"/>
      <dgm:spPr>
        <a:gradFill rotWithShape="0">
          <a:gsLst>
            <a:gs pos="0">
              <a:schemeClr val="tx2">
                <a:lumMod val="20000"/>
                <a:lumOff val="80000"/>
              </a:schemeClr>
            </a:gs>
            <a:gs pos="50000">
              <a:schemeClr val="tx2">
                <a:lumMod val="60000"/>
                <a:lumOff val="40000"/>
              </a:schemeClr>
            </a:gs>
            <a:gs pos="100000">
              <a:schemeClr val="tx2">
                <a:lumMod val="60000"/>
                <a:lumOff val="40000"/>
              </a:schemeClr>
            </a:gs>
          </a:gsLst>
          <a:lin ang="5400000" scaled="0"/>
        </a:gradFill>
        <a:scene3d>
          <a:camera prst="orthographicFront">
            <a:rot lat="0" lon="0" rev="0"/>
          </a:camera>
          <a:lightRig rig="contrasting" dir="t">
            <a:rot lat="0" lon="0" rev="1200000"/>
          </a:lightRig>
        </a:scene3d>
        <a:sp3d contourW="19050" prstMaterial="metal">
          <a:bevelT w="88900" h="203200"/>
          <a:bevelB w="165100" h="254000" prst="coolSlant"/>
        </a:sp3d>
      </dgm:spPr>
      <dgm:t>
        <a:bodyPr/>
        <a:lstStyle/>
        <a:p>
          <a:r>
            <a:rPr lang="en-GB" sz="2800" b="1" dirty="0" smtClean="0">
              <a:latin typeface="Arial" pitchFamily="34" charset="0"/>
              <a:cs typeface="Arial" pitchFamily="34" charset="0"/>
            </a:rPr>
            <a:t>Fear</a:t>
          </a:r>
          <a:endParaRPr lang="en-GB" sz="2800" b="1" dirty="0">
            <a:latin typeface="Arial" pitchFamily="34" charset="0"/>
            <a:cs typeface="Arial" pitchFamily="34" charset="0"/>
          </a:endParaRPr>
        </a:p>
      </dgm:t>
    </dgm:pt>
    <dgm:pt modelId="{5BEA5977-F3FC-47BB-B09D-99ACB3C10051}" type="parTrans" cxnId="{A747C471-70E7-4358-9524-C27DCE1C1EBF}">
      <dgm:prSet/>
      <dgm:spPr/>
      <dgm:t>
        <a:bodyPr/>
        <a:lstStyle/>
        <a:p>
          <a:endParaRPr lang="en-GB"/>
        </a:p>
      </dgm:t>
    </dgm:pt>
    <dgm:pt modelId="{DA39A1E7-9F91-43D9-8CC0-99BE5B7019C4}" type="sibTrans" cxnId="{A747C471-70E7-4358-9524-C27DCE1C1EBF}">
      <dgm:prSet/>
      <dgm:spPr/>
      <dgm:t>
        <a:bodyPr/>
        <a:lstStyle/>
        <a:p>
          <a:endParaRPr lang="en-GB"/>
        </a:p>
      </dgm:t>
    </dgm:pt>
    <dgm:pt modelId="{BD489633-B0DA-4250-A16A-B5E13B3898E1}">
      <dgm:prSet phldrT="[Text]" custT="1"/>
      <dgm:spPr>
        <a:gradFill rotWithShape="0">
          <a:gsLst>
            <a:gs pos="0">
              <a:schemeClr val="tx1">
                <a:lumMod val="95000"/>
                <a:lumOff val="5000"/>
              </a:schemeClr>
            </a:gs>
            <a:gs pos="50000">
              <a:schemeClr val="tx1">
                <a:lumMod val="75000"/>
                <a:lumOff val="25000"/>
              </a:schemeClr>
            </a:gs>
            <a:gs pos="100000">
              <a:schemeClr val="accent6">
                <a:lumMod val="20000"/>
                <a:lumOff val="80000"/>
              </a:schemeClr>
            </a:gs>
          </a:gsLst>
          <a:lin ang="5400000" scaled="0"/>
        </a:gradFill>
      </dgm:spPr>
      <dgm:t>
        <a:bodyPr/>
        <a:lstStyle/>
        <a:p>
          <a:r>
            <a:rPr lang="en-GB" sz="2800" b="1" dirty="0" smtClean="0">
              <a:latin typeface="Arial" pitchFamily="34" charset="0"/>
              <a:cs typeface="Arial" pitchFamily="34" charset="0"/>
            </a:rPr>
            <a:t>Trauma</a:t>
          </a:r>
          <a:endParaRPr lang="en-GB" sz="2800" b="1" dirty="0">
            <a:latin typeface="Arial" pitchFamily="34" charset="0"/>
            <a:cs typeface="Arial" pitchFamily="34" charset="0"/>
          </a:endParaRPr>
        </a:p>
      </dgm:t>
    </dgm:pt>
    <dgm:pt modelId="{1666224B-04A0-4293-B365-30D1F280F833}" type="parTrans" cxnId="{BEE98255-095F-4813-AFA7-56F5F804002D}">
      <dgm:prSet/>
      <dgm:spPr/>
      <dgm:t>
        <a:bodyPr/>
        <a:lstStyle/>
        <a:p>
          <a:endParaRPr lang="en-GB"/>
        </a:p>
      </dgm:t>
    </dgm:pt>
    <dgm:pt modelId="{B0C3FAE1-E851-4F64-A7D2-6F52CCB9B3F2}" type="sibTrans" cxnId="{BEE98255-095F-4813-AFA7-56F5F804002D}">
      <dgm:prSet/>
      <dgm:spPr/>
      <dgm:t>
        <a:bodyPr/>
        <a:lstStyle/>
        <a:p>
          <a:endParaRPr lang="en-GB"/>
        </a:p>
      </dgm:t>
    </dgm:pt>
    <dgm:pt modelId="{90E28CA2-A71C-4485-8D12-AAC21176AF31}">
      <dgm:prSet phldrT="[Text]"/>
      <dgm:spPr>
        <a:gradFill rotWithShape="0">
          <a:gsLst>
            <a:gs pos="0">
              <a:schemeClr val="accent3">
                <a:lumMod val="20000"/>
                <a:lumOff val="80000"/>
              </a:schemeClr>
            </a:gs>
            <a:gs pos="50000">
              <a:schemeClr val="accent3">
                <a:lumMod val="50000"/>
              </a:schemeClr>
            </a:gs>
            <a:gs pos="100000">
              <a:schemeClr val="accent3">
                <a:lumMod val="75000"/>
              </a:schemeClr>
            </a:gs>
          </a:gsLst>
          <a:lin ang="5400000" scaled="0"/>
        </a:gradFill>
        <a:scene3d>
          <a:camera prst="orthographicFront">
            <a:rot lat="0" lon="0" rev="0"/>
          </a:camera>
          <a:lightRig rig="contrasting" dir="t">
            <a:rot lat="0" lon="0" rev="1200000"/>
          </a:lightRig>
        </a:scene3d>
        <a:sp3d contourW="19050" prstMaterial="dkEdge">
          <a:bevelT w="88900" h="203200"/>
          <a:bevelB w="165100" h="254000"/>
        </a:sp3d>
      </dgm:spPr>
      <dgm:t>
        <a:bodyPr/>
        <a:lstStyle/>
        <a:p>
          <a:r>
            <a:rPr lang="en-GB" b="1" dirty="0" smtClean="0">
              <a:latin typeface="Arial" pitchFamily="34" charset="0"/>
              <a:cs typeface="Arial" pitchFamily="34" charset="0"/>
            </a:rPr>
            <a:t>Confidence</a:t>
          </a:r>
          <a:endParaRPr lang="en-GB" dirty="0"/>
        </a:p>
      </dgm:t>
    </dgm:pt>
    <dgm:pt modelId="{AFF47450-5B09-42B7-A933-4EE387C8EC5A}" type="parTrans" cxnId="{FF331306-2390-4507-9DFC-6E0144A009B0}">
      <dgm:prSet/>
      <dgm:spPr/>
      <dgm:t>
        <a:bodyPr/>
        <a:lstStyle/>
        <a:p>
          <a:endParaRPr lang="en-GB"/>
        </a:p>
      </dgm:t>
    </dgm:pt>
    <dgm:pt modelId="{ADCBD26A-D93F-41B5-A5DC-5B61D2D0E20B}" type="sibTrans" cxnId="{FF331306-2390-4507-9DFC-6E0144A009B0}">
      <dgm:prSet/>
      <dgm:spPr/>
      <dgm:t>
        <a:bodyPr/>
        <a:lstStyle/>
        <a:p>
          <a:endParaRPr lang="en-GB"/>
        </a:p>
      </dgm:t>
    </dgm:pt>
    <dgm:pt modelId="{F544CFDD-8890-47A9-B0D6-B7C6BA1FD27E}">
      <dgm:prSet phldrT="[Text]" custT="1"/>
      <dgm:spPr>
        <a:gradFill rotWithShape="0">
          <a:gsLst>
            <a:gs pos="0">
              <a:schemeClr val="accent1">
                <a:lumMod val="75000"/>
              </a:schemeClr>
            </a:gs>
            <a:gs pos="50000">
              <a:schemeClr val="tx2">
                <a:lumMod val="60000"/>
                <a:lumOff val="40000"/>
              </a:schemeClr>
            </a:gs>
            <a:gs pos="100000">
              <a:schemeClr val="tx2">
                <a:lumMod val="20000"/>
                <a:lumOff val="80000"/>
              </a:schemeClr>
            </a:gs>
          </a:gsLst>
          <a:lin ang="5400000" scaled="0"/>
        </a:gradFill>
        <a:scene3d>
          <a:camera prst="orthographicFront">
            <a:rot lat="0" lon="0" rev="0"/>
          </a:camera>
          <a:lightRig rig="contrasting" dir="t">
            <a:rot lat="0" lon="0" rev="1200000"/>
          </a:lightRig>
        </a:scene3d>
        <a:sp3d contourW="19050" prstMaterial="metal">
          <a:bevelT w="88900" h="203200"/>
          <a:bevelB w="165100" h="254000" prst="relaxedInset"/>
        </a:sp3d>
      </dgm:spPr>
      <dgm:t>
        <a:bodyPr/>
        <a:lstStyle/>
        <a:p>
          <a:r>
            <a:rPr lang="en-GB" sz="2800" b="1" dirty="0" smtClean="0">
              <a:latin typeface="Arial" pitchFamily="34" charset="0"/>
              <a:cs typeface="Arial" pitchFamily="34" charset="0"/>
            </a:rPr>
            <a:t>Personal</a:t>
          </a:r>
          <a:endParaRPr lang="en-GB" sz="2800" b="1" dirty="0">
            <a:latin typeface="Arial" pitchFamily="34" charset="0"/>
            <a:cs typeface="Arial" pitchFamily="34" charset="0"/>
          </a:endParaRPr>
        </a:p>
      </dgm:t>
    </dgm:pt>
    <dgm:pt modelId="{D2A75AF9-3EBC-44D9-AADB-75A0C9FB6255}" type="parTrans" cxnId="{B5C182B5-E9C1-487E-85E4-BE7C3781B2F2}">
      <dgm:prSet/>
      <dgm:spPr/>
      <dgm:t>
        <a:bodyPr/>
        <a:lstStyle/>
        <a:p>
          <a:endParaRPr lang="en-GB"/>
        </a:p>
      </dgm:t>
    </dgm:pt>
    <dgm:pt modelId="{EA5692E4-E843-4BBD-9CE7-4295563123BE}" type="sibTrans" cxnId="{B5C182B5-E9C1-487E-85E4-BE7C3781B2F2}">
      <dgm:prSet/>
      <dgm:spPr/>
      <dgm:t>
        <a:bodyPr/>
        <a:lstStyle/>
        <a:p>
          <a:endParaRPr lang="en-GB"/>
        </a:p>
      </dgm:t>
    </dgm:pt>
    <dgm:pt modelId="{BA2A968A-8AD8-4098-9A64-3D9173358A3F}">
      <dgm:prSet phldrT="[Text]" custT="1"/>
      <dgm:spPr>
        <a:gradFill rotWithShape="0">
          <a:gsLst>
            <a:gs pos="0">
              <a:schemeClr val="accent6">
                <a:lumMod val="50000"/>
              </a:schemeClr>
            </a:gs>
            <a:gs pos="50000">
              <a:schemeClr val="accent6">
                <a:lumMod val="75000"/>
              </a:schemeClr>
            </a:gs>
            <a:gs pos="100000">
              <a:schemeClr val="accent6">
                <a:lumMod val="20000"/>
                <a:lumOff val="80000"/>
              </a:schemeClr>
            </a:gs>
          </a:gsLst>
          <a:lin ang="5400000" scaled="0"/>
        </a:gradFill>
      </dgm:spPr>
      <dgm:t>
        <a:bodyPr/>
        <a:lstStyle/>
        <a:p>
          <a:r>
            <a:rPr lang="en-GB" sz="2600" b="1" dirty="0" smtClean="0">
              <a:latin typeface="Arial" pitchFamily="34" charset="0"/>
              <a:cs typeface="Arial" pitchFamily="34" charset="0"/>
            </a:rPr>
            <a:t>Ignorance</a:t>
          </a:r>
          <a:endParaRPr lang="en-GB" sz="2600" b="1" dirty="0">
            <a:latin typeface="Arial" pitchFamily="34" charset="0"/>
            <a:cs typeface="Arial" pitchFamily="34" charset="0"/>
          </a:endParaRPr>
        </a:p>
      </dgm:t>
    </dgm:pt>
    <dgm:pt modelId="{222461D2-D381-4B72-8180-61273942F5D1}" type="parTrans" cxnId="{A9EBA622-27AD-4C54-AAE3-5D47888437AD}">
      <dgm:prSet/>
      <dgm:spPr/>
      <dgm:t>
        <a:bodyPr/>
        <a:lstStyle/>
        <a:p>
          <a:endParaRPr lang="en-GB"/>
        </a:p>
      </dgm:t>
    </dgm:pt>
    <dgm:pt modelId="{00429A72-5332-456A-B746-F8710A4FEAEE}" type="sibTrans" cxnId="{A9EBA622-27AD-4C54-AAE3-5D47888437AD}">
      <dgm:prSet/>
      <dgm:spPr/>
      <dgm:t>
        <a:bodyPr/>
        <a:lstStyle/>
        <a:p>
          <a:endParaRPr lang="en-GB"/>
        </a:p>
      </dgm:t>
    </dgm:pt>
    <dgm:pt modelId="{10FB2279-F6D5-46D8-B97A-E0270F18E0A0}">
      <dgm:prSet phldrT="[Text]" custT="1"/>
      <dgm:spPr>
        <a:gradFill rotWithShape="0">
          <a:gsLst>
            <a:gs pos="0">
              <a:schemeClr val="accent3">
                <a:lumMod val="20000"/>
                <a:lumOff val="80000"/>
              </a:schemeClr>
            </a:gs>
            <a:gs pos="50000">
              <a:schemeClr val="accent3">
                <a:lumMod val="50000"/>
              </a:schemeClr>
            </a:gs>
            <a:gs pos="100000">
              <a:schemeClr val="accent3">
                <a:lumMod val="75000"/>
              </a:schemeClr>
            </a:gs>
          </a:gsLst>
          <a:lin ang="5400000" scaled="0"/>
        </a:gradFill>
        <a:scene3d>
          <a:camera prst="orthographicFront">
            <a:rot lat="0" lon="0" rev="0"/>
          </a:camera>
          <a:lightRig rig="contrasting" dir="t">
            <a:rot lat="0" lon="0" rev="1200000"/>
          </a:lightRig>
        </a:scene3d>
        <a:sp3d contourW="19050" prstMaterial="dkEdge">
          <a:bevelT w="88900" h="203200"/>
          <a:bevelB w="165100" h="254000"/>
        </a:sp3d>
      </dgm:spPr>
      <dgm:t>
        <a:bodyPr/>
        <a:lstStyle/>
        <a:p>
          <a:r>
            <a:rPr lang="en-GB" sz="2800" b="1" dirty="0" smtClean="0">
              <a:latin typeface="Arial" pitchFamily="34" charset="0"/>
              <a:cs typeface="Arial" pitchFamily="34" charset="0"/>
            </a:rPr>
            <a:t>Services</a:t>
          </a:r>
          <a:endParaRPr lang="en-GB" sz="2800" b="1" dirty="0">
            <a:latin typeface="Arial" pitchFamily="34" charset="0"/>
            <a:cs typeface="Arial" pitchFamily="34" charset="0"/>
          </a:endParaRPr>
        </a:p>
      </dgm:t>
    </dgm:pt>
    <dgm:pt modelId="{DA41F284-BF6A-4718-A670-9E6080F53FB3}" type="parTrans" cxnId="{125A9852-AFD2-49FE-8644-6B2D71D6515B}">
      <dgm:prSet/>
      <dgm:spPr/>
      <dgm:t>
        <a:bodyPr/>
        <a:lstStyle/>
        <a:p>
          <a:endParaRPr lang="en-GB"/>
        </a:p>
      </dgm:t>
    </dgm:pt>
    <dgm:pt modelId="{84085B8D-F0F5-4EF1-A849-873C24E77C0F}" type="sibTrans" cxnId="{125A9852-AFD2-49FE-8644-6B2D71D6515B}">
      <dgm:prSet/>
      <dgm:spPr/>
      <dgm:t>
        <a:bodyPr/>
        <a:lstStyle/>
        <a:p>
          <a:endParaRPr lang="en-GB"/>
        </a:p>
      </dgm:t>
    </dgm:pt>
    <dgm:pt modelId="{90B5ED8B-A219-4249-8113-68CAFEA81BBF}">
      <dgm:prSet phldrT="[Text]" custT="1"/>
      <dgm:spPr>
        <a:gradFill rotWithShape="0">
          <a:gsLst>
            <a:gs pos="0">
              <a:schemeClr val="accent2">
                <a:lumMod val="50000"/>
              </a:schemeClr>
            </a:gs>
            <a:gs pos="50000">
              <a:srgbClr val="FF0000"/>
            </a:gs>
            <a:gs pos="100000">
              <a:schemeClr val="tx1">
                <a:lumMod val="95000"/>
                <a:lumOff val="5000"/>
              </a:schemeClr>
            </a:gs>
          </a:gsLst>
          <a:lin ang="5400000" scaled="0"/>
        </a:gradFill>
      </dgm:spPr>
      <dgm:t>
        <a:bodyPr/>
        <a:lstStyle/>
        <a:p>
          <a:r>
            <a:rPr lang="en-GB" sz="2800" b="1" dirty="0" smtClean="0">
              <a:latin typeface="Arial" pitchFamily="34" charset="0"/>
              <a:cs typeface="Arial" pitchFamily="34" charset="0"/>
            </a:rPr>
            <a:t>Minor</a:t>
          </a:r>
          <a:endParaRPr lang="en-GB" sz="2800" b="1" dirty="0">
            <a:latin typeface="Arial" pitchFamily="34" charset="0"/>
            <a:cs typeface="Arial" pitchFamily="34" charset="0"/>
          </a:endParaRPr>
        </a:p>
      </dgm:t>
    </dgm:pt>
    <dgm:pt modelId="{F28282B8-6A65-4E40-94F8-7D38BDD7142E}" type="sibTrans" cxnId="{05BC491C-0F57-4A83-AC61-EC4A01A694B6}">
      <dgm:prSet/>
      <dgm:spPr/>
      <dgm:t>
        <a:bodyPr/>
        <a:lstStyle/>
        <a:p>
          <a:endParaRPr lang="en-GB"/>
        </a:p>
      </dgm:t>
    </dgm:pt>
    <dgm:pt modelId="{34ED9E60-5ED9-4B2F-A34F-066BA19E1540}" type="parTrans" cxnId="{05BC491C-0F57-4A83-AC61-EC4A01A694B6}">
      <dgm:prSet/>
      <dgm:spPr/>
      <dgm:t>
        <a:bodyPr/>
        <a:lstStyle/>
        <a:p>
          <a:endParaRPr lang="en-GB"/>
        </a:p>
      </dgm:t>
    </dgm:pt>
    <dgm:pt modelId="{A15CCF1C-5420-4EDF-912B-06C9EC93A26B}" type="pres">
      <dgm:prSet presAssocID="{9B3F2C80-A731-4078-8208-D7E27860E393}" presName="outerComposite" presStyleCnt="0">
        <dgm:presLayoutVars>
          <dgm:chMax val="2"/>
          <dgm:animLvl val="lvl"/>
          <dgm:resizeHandles val="exact"/>
        </dgm:presLayoutVars>
      </dgm:prSet>
      <dgm:spPr/>
      <dgm:t>
        <a:bodyPr/>
        <a:lstStyle/>
        <a:p>
          <a:endParaRPr lang="en-GB"/>
        </a:p>
      </dgm:t>
    </dgm:pt>
    <dgm:pt modelId="{643402F3-2F4A-4220-BD31-6B7BD7034D96}" type="pres">
      <dgm:prSet presAssocID="{9B3F2C80-A731-4078-8208-D7E27860E393}" presName="dummyMaxCanvas" presStyleCnt="0"/>
      <dgm:spPr/>
    </dgm:pt>
    <dgm:pt modelId="{FCF15D6C-FAE0-49EF-920A-9572D4CEBE05}" type="pres">
      <dgm:prSet presAssocID="{9B3F2C80-A731-4078-8208-D7E27860E393}" presName="parentComposite" presStyleCnt="0"/>
      <dgm:spPr/>
    </dgm:pt>
    <dgm:pt modelId="{72995515-7B07-48F3-9ED9-175A63F4892D}" type="pres">
      <dgm:prSet presAssocID="{9B3F2C80-A731-4078-8208-D7E27860E393}" presName="parent1" presStyleLbl="alignAccFollowNode1" presStyleIdx="0" presStyleCnt="4" custLinFactY="375" custLinFactNeighborX="30534" custLinFactNeighborY="100000">
        <dgm:presLayoutVars>
          <dgm:chMax val="4"/>
        </dgm:presLayoutVars>
      </dgm:prSet>
      <dgm:spPr/>
      <dgm:t>
        <a:bodyPr/>
        <a:lstStyle/>
        <a:p>
          <a:endParaRPr lang="en-GB"/>
        </a:p>
      </dgm:t>
    </dgm:pt>
    <dgm:pt modelId="{FE164716-B129-4B70-8F56-081CBA4AF151}" type="pres">
      <dgm:prSet presAssocID="{9B3F2C80-A731-4078-8208-D7E27860E393}" presName="parent2" presStyleLbl="alignAccFollowNode1" presStyleIdx="1" presStyleCnt="4" custLinFactNeighborX="-12254" custLinFactNeighborY="26492">
        <dgm:presLayoutVars>
          <dgm:chMax val="4"/>
        </dgm:presLayoutVars>
      </dgm:prSet>
      <dgm:spPr/>
      <dgm:t>
        <a:bodyPr/>
        <a:lstStyle/>
        <a:p>
          <a:endParaRPr lang="en-GB"/>
        </a:p>
      </dgm:t>
    </dgm:pt>
    <dgm:pt modelId="{1419CEF3-AA22-4BAA-811D-28197DBB618D}" type="pres">
      <dgm:prSet presAssocID="{9B3F2C80-A731-4078-8208-D7E27860E393}" presName="childrenComposite" presStyleCnt="0"/>
      <dgm:spPr/>
    </dgm:pt>
    <dgm:pt modelId="{2E086D96-41D8-44B9-AB55-11013D574A86}" type="pres">
      <dgm:prSet presAssocID="{9B3F2C80-A731-4078-8208-D7E27860E393}" presName="dummyMaxCanvas_ChildArea" presStyleCnt="0"/>
      <dgm:spPr/>
    </dgm:pt>
    <dgm:pt modelId="{C89FC287-60CC-40BD-B25F-B48B22BF1072}" type="pres">
      <dgm:prSet presAssocID="{9B3F2C80-A731-4078-8208-D7E27860E393}" presName="fulcrum" presStyleLbl="alignAccFollowNode1" presStyleIdx="2" presStyleCnt="4"/>
      <dgm:spPr>
        <a:scene3d>
          <a:camera prst="orthographicFront">
            <a:rot lat="0" lon="0" rev="0"/>
          </a:camera>
          <a:lightRig rig="sunset" dir="t"/>
        </a:scene3d>
        <a:sp3d contourW="19050" prstMaterial="dkEdge">
          <a:bevelT w="88900" h="203200"/>
          <a:bevelB w="165100" h="254000"/>
        </a:sp3d>
      </dgm:spPr>
    </dgm:pt>
    <dgm:pt modelId="{3E138380-B817-4100-9BCB-7764A62BF422}" type="pres">
      <dgm:prSet presAssocID="{9B3F2C80-A731-4078-8208-D7E27860E393}" presName="balance_23" presStyleLbl="alignAccFollowNode1" presStyleIdx="3" presStyleCnt="4">
        <dgm:presLayoutVars>
          <dgm:bulletEnabled val="1"/>
        </dgm:presLayoutVars>
      </dgm:prSet>
      <dgm:spPr>
        <a:scene3d>
          <a:camera prst="orthographicFront">
            <a:rot lat="0" lon="0" rev="0"/>
          </a:camera>
          <a:lightRig rig="sunrise" dir="t"/>
        </a:scene3d>
        <a:sp3d contourW="19050" prstMaterial="dkEdge">
          <a:bevelT w="88900" h="203200"/>
          <a:bevelB w="165100" h="254000"/>
        </a:sp3d>
      </dgm:spPr>
    </dgm:pt>
    <dgm:pt modelId="{5AF5BFCC-954D-419B-93CD-CC7AB42C925D}" type="pres">
      <dgm:prSet presAssocID="{9B3F2C80-A731-4078-8208-D7E27860E393}" presName="right_23_1" presStyleLbl="node1" presStyleIdx="0" presStyleCnt="5">
        <dgm:presLayoutVars>
          <dgm:bulletEnabled val="1"/>
        </dgm:presLayoutVars>
      </dgm:prSet>
      <dgm:spPr/>
      <dgm:t>
        <a:bodyPr/>
        <a:lstStyle/>
        <a:p>
          <a:endParaRPr lang="en-GB"/>
        </a:p>
      </dgm:t>
    </dgm:pt>
    <dgm:pt modelId="{433FCB48-7A75-44F9-9FCA-74EF664B74D8}" type="pres">
      <dgm:prSet presAssocID="{9B3F2C80-A731-4078-8208-D7E27860E393}" presName="right_23_2" presStyleLbl="node1" presStyleIdx="1" presStyleCnt="5">
        <dgm:presLayoutVars>
          <dgm:bulletEnabled val="1"/>
        </dgm:presLayoutVars>
      </dgm:prSet>
      <dgm:spPr/>
      <dgm:t>
        <a:bodyPr/>
        <a:lstStyle/>
        <a:p>
          <a:endParaRPr lang="en-GB"/>
        </a:p>
      </dgm:t>
    </dgm:pt>
    <dgm:pt modelId="{42545305-7862-4554-BB5C-032F66C61458}" type="pres">
      <dgm:prSet presAssocID="{9B3F2C80-A731-4078-8208-D7E27860E393}" presName="right_23_3" presStyleLbl="node1" presStyleIdx="2" presStyleCnt="5">
        <dgm:presLayoutVars>
          <dgm:bulletEnabled val="1"/>
        </dgm:presLayoutVars>
      </dgm:prSet>
      <dgm:spPr/>
      <dgm:t>
        <a:bodyPr/>
        <a:lstStyle/>
        <a:p>
          <a:endParaRPr lang="en-GB"/>
        </a:p>
      </dgm:t>
    </dgm:pt>
    <dgm:pt modelId="{D60768ED-347B-466C-9DE5-C535874C21CE}" type="pres">
      <dgm:prSet presAssocID="{9B3F2C80-A731-4078-8208-D7E27860E393}" presName="left_23_1" presStyleLbl="node1" presStyleIdx="3" presStyleCnt="5">
        <dgm:presLayoutVars>
          <dgm:bulletEnabled val="1"/>
        </dgm:presLayoutVars>
      </dgm:prSet>
      <dgm:spPr/>
      <dgm:t>
        <a:bodyPr/>
        <a:lstStyle/>
        <a:p>
          <a:endParaRPr lang="en-GB"/>
        </a:p>
      </dgm:t>
    </dgm:pt>
    <dgm:pt modelId="{ACA8C98F-9EAD-453F-8AF2-AE604D6F3A80}" type="pres">
      <dgm:prSet presAssocID="{9B3F2C80-A731-4078-8208-D7E27860E393}" presName="left_23_2" presStyleLbl="node1" presStyleIdx="4" presStyleCnt="5">
        <dgm:presLayoutVars>
          <dgm:bulletEnabled val="1"/>
        </dgm:presLayoutVars>
      </dgm:prSet>
      <dgm:spPr/>
      <dgm:t>
        <a:bodyPr/>
        <a:lstStyle/>
        <a:p>
          <a:endParaRPr lang="en-GB"/>
        </a:p>
      </dgm:t>
    </dgm:pt>
  </dgm:ptLst>
  <dgm:cxnLst>
    <dgm:cxn modelId="{A747C471-70E7-4358-9524-C27DCE1C1EBF}" srcId="{9B3F2C80-A731-4078-8208-D7E27860E393}" destId="{DB98D367-6499-49E5-B173-C42EAF3B23D1}" srcOrd="0" destOrd="0" parTransId="{5BEA5977-F3FC-47BB-B09D-99ACB3C10051}" sibTransId="{DA39A1E7-9F91-43D9-8CC0-99BE5B7019C4}"/>
    <dgm:cxn modelId="{80D21C4D-B09F-418D-B0A1-E9052BE912F7}" type="presOf" srcId="{DB98D367-6499-49E5-B173-C42EAF3B23D1}" destId="{72995515-7B07-48F3-9ED9-175A63F4892D}" srcOrd="0" destOrd="0" presId="urn:microsoft.com/office/officeart/2005/8/layout/balance1"/>
    <dgm:cxn modelId="{BEE98255-095F-4813-AFA7-56F5F804002D}" srcId="{DB98D367-6499-49E5-B173-C42EAF3B23D1}" destId="{BD489633-B0DA-4250-A16A-B5E13B3898E1}" srcOrd="0" destOrd="0" parTransId="{1666224B-04A0-4293-B365-30D1F280F833}" sibTransId="{B0C3FAE1-E851-4F64-A7D2-6F52CCB9B3F2}"/>
    <dgm:cxn modelId="{29FDE381-8C8B-406A-B0F2-50A610E65813}" type="presOf" srcId="{90E28CA2-A71C-4485-8D12-AAC21176AF31}" destId="{ACA8C98F-9EAD-453F-8AF2-AE604D6F3A80}" srcOrd="0" destOrd="0" presId="urn:microsoft.com/office/officeart/2005/8/layout/balance1"/>
    <dgm:cxn modelId="{B5C182B5-E9C1-487E-85E4-BE7C3781B2F2}" srcId="{9B3F2C80-A731-4078-8208-D7E27860E393}" destId="{F544CFDD-8890-47A9-B0D6-B7C6BA1FD27E}" srcOrd="1" destOrd="0" parTransId="{D2A75AF9-3EBC-44D9-AADB-75A0C9FB6255}" sibTransId="{EA5692E4-E843-4BBD-9CE7-4295563123BE}"/>
    <dgm:cxn modelId="{A9EBA622-27AD-4C54-AAE3-5D47888437AD}" srcId="{F544CFDD-8890-47A9-B0D6-B7C6BA1FD27E}" destId="{BA2A968A-8AD8-4098-9A64-3D9173358A3F}" srcOrd="1" destOrd="0" parTransId="{222461D2-D381-4B72-8180-61273942F5D1}" sibTransId="{00429A72-5332-456A-B746-F8710A4FEAEE}"/>
    <dgm:cxn modelId="{6E44BDEC-C390-4193-8764-1DDA6DB8A247}" type="presOf" srcId="{F544CFDD-8890-47A9-B0D6-B7C6BA1FD27E}" destId="{FE164716-B129-4B70-8F56-081CBA4AF151}" srcOrd="0" destOrd="0" presId="urn:microsoft.com/office/officeart/2005/8/layout/balance1"/>
    <dgm:cxn modelId="{197AD4CB-9898-4A03-BE6C-A9B2727957FF}" type="presOf" srcId="{BA2A968A-8AD8-4098-9A64-3D9173358A3F}" destId="{433FCB48-7A75-44F9-9FCA-74EF664B74D8}" srcOrd="0" destOrd="0" presId="urn:microsoft.com/office/officeart/2005/8/layout/balance1"/>
    <dgm:cxn modelId="{FF331306-2390-4507-9DFC-6E0144A009B0}" srcId="{DB98D367-6499-49E5-B173-C42EAF3B23D1}" destId="{90E28CA2-A71C-4485-8D12-AAC21176AF31}" srcOrd="1" destOrd="0" parTransId="{AFF47450-5B09-42B7-A933-4EE387C8EC5A}" sibTransId="{ADCBD26A-D93F-41B5-A5DC-5B61D2D0E20B}"/>
    <dgm:cxn modelId="{165151D5-3D5D-435E-A82B-A048BD4241E4}" type="presOf" srcId="{BD489633-B0DA-4250-A16A-B5E13B3898E1}" destId="{D60768ED-347B-466C-9DE5-C535874C21CE}" srcOrd="0" destOrd="0" presId="urn:microsoft.com/office/officeart/2005/8/layout/balance1"/>
    <dgm:cxn modelId="{05BC491C-0F57-4A83-AC61-EC4A01A694B6}" srcId="{F544CFDD-8890-47A9-B0D6-B7C6BA1FD27E}" destId="{90B5ED8B-A219-4249-8113-68CAFEA81BBF}" srcOrd="0" destOrd="0" parTransId="{34ED9E60-5ED9-4B2F-A34F-066BA19E1540}" sibTransId="{F28282B8-6A65-4E40-94F8-7D38BDD7142E}"/>
    <dgm:cxn modelId="{B4EB9D4D-EE80-4F11-AA2E-B1CFCAE0531A}" type="presOf" srcId="{10FB2279-F6D5-46D8-B97A-E0270F18E0A0}" destId="{42545305-7862-4554-BB5C-032F66C61458}" srcOrd="0" destOrd="0" presId="urn:microsoft.com/office/officeart/2005/8/layout/balance1"/>
    <dgm:cxn modelId="{E1C8BA21-B1F7-4B1A-91E6-F536B29E6F7F}" type="presOf" srcId="{9B3F2C80-A731-4078-8208-D7E27860E393}" destId="{A15CCF1C-5420-4EDF-912B-06C9EC93A26B}" srcOrd="0" destOrd="0" presId="urn:microsoft.com/office/officeart/2005/8/layout/balance1"/>
    <dgm:cxn modelId="{125A9852-AFD2-49FE-8644-6B2D71D6515B}" srcId="{F544CFDD-8890-47A9-B0D6-B7C6BA1FD27E}" destId="{10FB2279-F6D5-46D8-B97A-E0270F18E0A0}" srcOrd="2" destOrd="0" parTransId="{DA41F284-BF6A-4718-A670-9E6080F53FB3}" sibTransId="{84085B8D-F0F5-4EF1-A849-873C24E77C0F}"/>
    <dgm:cxn modelId="{35F8D0E8-25B1-4F24-9FD9-A19346B3F53B}" type="presOf" srcId="{90B5ED8B-A219-4249-8113-68CAFEA81BBF}" destId="{5AF5BFCC-954D-419B-93CD-CC7AB42C925D}" srcOrd="0" destOrd="0" presId="urn:microsoft.com/office/officeart/2005/8/layout/balance1"/>
    <dgm:cxn modelId="{7F9DAD6A-52B8-488A-8A2B-3E27368779D7}" type="presParOf" srcId="{A15CCF1C-5420-4EDF-912B-06C9EC93A26B}" destId="{643402F3-2F4A-4220-BD31-6B7BD7034D96}" srcOrd="0" destOrd="0" presId="urn:microsoft.com/office/officeart/2005/8/layout/balance1"/>
    <dgm:cxn modelId="{1ABE723F-B079-471F-8D67-E38D59241CD4}" type="presParOf" srcId="{A15CCF1C-5420-4EDF-912B-06C9EC93A26B}" destId="{FCF15D6C-FAE0-49EF-920A-9572D4CEBE05}" srcOrd="1" destOrd="0" presId="urn:microsoft.com/office/officeart/2005/8/layout/balance1"/>
    <dgm:cxn modelId="{13319B24-2640-4FC6-A6DB-8F029F282D27}" type="presParOf" srcId="{FCF15D6C-FAE0-49EF-920A-9572D4CEBE05}" destId="{72995515-7B07-48F3-9ED9-175A63F4892D}" srcOrd="0" destOrd="0" presId="urn:microsoft.com/office/officeart/2005/8/layout/balance1"/>
    <dgm:cxn modelId="{B26F7B5B-0BAB-4C07-AF4B-D46DB260EFD3}" type="presParOf" srcId="{FCF15D6C-FAE0-49EF-920A-9572D4CEBE05}" destId="{FE164716-B129-4B70-8F56-081CBA4AF151}" srcOrd="1" destOrd="0" presId="urn:microsoft.com/office/officeart/2005/8/layout/balance1"/>
    <dgm:cxn modelId="{0A4988E7-EA87-46B6-AE6F-1640DA9E55D4}" type="presParOf" srcId="{A15CCF1C-5420-4EDF-912B-06C9EC93A26B}" destId="{1419CEF3-AA22-4BAA-811D-28197DBB618D}" srcOrd="2" destOrd="0" presId="urn:microsoft.com/office/officeart/2005/8/layout/balance1"/>
    <dgm:cxn modelId="{CFE7AF89-EEC0-489B-8F09-362EAD356A6A}" type="presParOf" srcId="{1419CEF3-AA22-4BAA-811D-28197DBB618D}" destId="{2E086D96-41D8-44B9-AB55-11013D574A86}" srcOrd="0" destOrd="0" presId="urn:microsoft.com/office/officeart/2005/8/layout/balance1"/>
    <dgm:cxn modelId="{F225C065-CA7F-451F-85F0-314B71A568C8}" type="presParOf" srcId="{1419CEF3-AA22-4BAA-811D-28197DBB618D}" destId="{C89FC287-60CC-40BD-B25F-B48B22BF1072}" srcOrd="1" destOrd="0" presId="urn:microsoft.com/office/officeart/2005/8/layout/balance1"/>
    <dgm:cxn modelId="{AE994304-0BCD-4E26-8EAA-D9642E7AD37F}" type="presParOf" srcId="{1419CEF3-AA22-4BAA-811D-28197DBB618D}" destId="{3E138380-B817-4100-9BCB-7764A62BF422}" srcOrd="2" destOrd="0" presId="urn:microsoft.com/office/officeart/2005/8/layout/balance1"/>
    <dgm:cxn modelId="{5D0F95F5-839C-4FD9-A135-DDCA2C504877}" type="presParOf" srcId="{1419CEF3-AA22-4BAA-811D-28197DBB618D}" destId="{5AF5BFCC-954D-419B-93CD-CC7AB42C925D}" srcOrd="3" destOrd="0" presId="urn:microsoft.com/office/officeart/2005/8/layout/balance1"/>
    <dgm:cxn modelId="{569814DD-1D37-43A9-85CC-B7A8534F7485}" type="presParOf" srcId="{1419CEF3-AA22-4BAA-811D-28197DBB618D}" destId="{433FCB48-7A75-44F9-9FCA-74EF664B74D8}" srcOrd="4" destOrd="0" presId="urn:microsoft.com/office/officeart/2005/8/layout/balance1"/>
    <dgm:cxn modelId="{7C59B549-7932-4715-9E36-E70106506018}" type="presParOf" srcId="{1419CEF3-AA22-4BAA-811D-28197DBB618D}" destId="{42545305-7862-4554-BB5C-032F66C61458}" srcOrd="5" destOrd="0" presId="urn:microsoft.com/office/officeart/2005/8/layout/balance1"/>
    <dgm:cxn modelId="{7C7F9943-5FE9-40F6-A6D6-DB9A0FEE16D7}" type="presParOf" srcId="{1419CEF3-AA22-4BAA-811D-28197DBB618D}" destId="{D60768ED-347B-466C-9DE5-C535874C21CE}" srcOrd="6" destOrd="0" presId="urn:microsoft.com/office/officeart/2005/8/layout/balance1"/>
    <dgm:cxn modelId="{29E6243A-46BA-4DBF-B6CC-7881D9B6815A}" type="presParOf" srcId="{1419CEF3-AA22-4BAA-811D-28197DBB618D}" destId="{ACA8C98F-9EAD-453F-8AF2-AE604D6F3A80}" srcOrd="7" destOrd="0" presId="urn:microsoft.com/office/officeart/2005/8/layout/balanc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995515-7B07-48F3-9ED9-175A63F4892D}">
      <dsp:nvSpPr>
        <dsp:cNvPr id="0" name=""/>
        <dsp:cNvSpPr/>
      </dsp:nvSpPr>
      <dsp:spPr>
        <a:xfrm>
          <a:off x="2572162" y="1053121"/>
          <a:ext cx="1888536" cy="1049186"/>
        </a:xfrm>
        <a:prstGeom prst="roundRect">
          <a:avLst>
            <a:gd name="adj" fmla="val 10000"/>
          </a:avLst>
        </a:prstGeom>
        <a:gradFill rotWithShape="0">
          <a:gsLst>
            <a:gs pos="0">
              <a:schemeClr val="tx2">
                <a:lumMod val="20000"/>
                <a:lumOff val="80000"/>
              </a:schemeClr>
            </a:gs>
            <a:gs pos="50000">
              <a:schemeClr val="tx2">
                <a:lumMod val="60000"/>
                <a:lumOff val="40000"/>
              </a:schemeClr>
            </a:gs>
            <a:gs pos="100000">
              <a:schemeClr val="tx2">
                <a:lumMod val="60000"/>
                <a:lumOff val="40000"/>
              </a:schemeClr>
            </a:gs>
          </a:gsLst>
          <a:lin ang="5400000" scaled="0"/>
        </a:gradFill>
        <a:ln>
          <a:noFill/>
        </a:ln>
        <a:effectLst/>
        <a:scene3d>
          <a:camera prst="orthographicFront">
            <a:rot lat="0" lon="0" rev="0"/>
          </a:camera>
          <a:lightRig rig="contrasting" dir="t">
            <a:rot lat="0" lon="0" rev="1200000"/>
          </a:lightRig>
        </a:scene3d>
        <a:sp3d contourW="19050" prstMaterial="metal">
          <a:bevelT w="88900" h="203200"/>
          <a:bevelB w="165100" h="254000" prst="coolSlant"/>
        </a:sp3d>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GB" sz="2800" b="1" kern="1200" dirty="0" smtClean="0">
              <a:latin typeface="Arial" pitchFamily="34" charset="0"/>
              <a:cs typeface="Arial" pitchFamily="34" charset="0"/>
            </a:rPr>
            <a:t>Fear</a:t>
          </a:r>
          <a:endParaRPr lang="en-GB" sz="2800" b="1" kern="1200" dirty="0">
            <a:latin typeface="Arial" pitchFamily="34" charset="0"/>
            <a:cs typeface="Arial" pitchFamily="34" charset="0"/>
          </a:endParaRPr>
        </a:p>
      </dsp:txBody>
      <dsp:txXfrm>
        <a:off x="2602892" y="1083851"/>
        <a:ext cx="1827076" cy="987726"/>
      </dsp:txXfrm>
    </dsp:sp>
    <dsp:sp modelId="{FE164716-B129-4B70-8F56-081CBA4AF151}">
      <dsp:nvSpPr>
        <dsp:cNvPr id="0" name=""/>
        <dsp:cNvSpPr/>
      </dsp:nvSpPr>
      <dsp:spPr>
        <a:xfrm>
          <a:off x="4491980" y="277950"/>
          <a:ext cx="1888536" cy="1049186"/>
        </a:xfrm>
        <a:prstGeom prst="roundRect">
          <a:avLst>
            <a:gd name="adj" fmla="val 10000"/>
          </a:avLst>
        </a:prstGeom>
        <a:gradFill rotWithShape="0">
          <a:gsLst>
            <a:gs pos="0">
              <a:schemeClr val="accent1">
                <a:lumMod val="75000"/>
              </a:schemeClr>
            </a:gs>
            <a:gs pos="50000">
              <a:schemeClr val="tx2">
                <a:lumMod val="60000"/>
                <a:lumOff val="40000"/>
              </a:schemeClr>
            </a:gs>
            <a:gs pos="100000">
              <a:schemeClr val="tx2">
                <a:lumMod val="20000"/>
                <a:lumOff val="80000"/>
              </a:schemeClr>
            </a:gs>
          </a:gsLst>
          <a:lin ang="5400000" scaled="0"/>
        </a:gradFill>
        <a:ln>
          <a:noFill/>
        </a:ln>
        <a:effectLst/>
        <a:scene3d>
          <a:camera prst="orthographicFront">
            <a:rot lat="0" lon="0" rev="0"/>
          </a:camera>
          <a:lightRig rig="contrasting" dir="t">
            <a:rot lat="0" lon="0" rev="1200000"/>
          </a:lightRig>
        </a:scene3d>
        <a:sp3d contourW="19050" prstMaterial="metal">
          <a:bevelT w="88900" h="203200"/>
          <a:bevelB w="165100" h="254000" prst="relaxedInset"/>
        </a:sp3d>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GB" sz="2800" b="1" kern="1200" dirty="0" smtClean="0">
              <a:latin typeface="Arial" pitchFamily="34" charset="0"/>
              <a:cs typeface="Arial" pitchFamily="34" charset="0"/>
            </a:rPr>
            <a:t>Personal</a:t>
          </a:r>
          <a:endParaRPr lang="en-GB" sz="2800" b="1" kern="1200" dirty="0">
            <a:latin typeface="Arial" pitchFamily="34" charset="0"/>
            <a:cs typeface="Arial" pitchFamily="34" charset="0"/>
          </a:endParaRPr>
        </a:p>
      </dsp:txBody>
      <dsp:txXfrm>
        <a:off x="4522710" y="308680"/>
        <a:ext cx="1827076" cy="987726"/>
      </dsp:txXfrm>
    </dsp:sp>
    <dsp:sp modelId="{C89FC287-60CC-40BD-B25F-B48B22BF1072}">
      <dsp:nvSpPr>
        <dsp:cNvPr id="0" name=""/>
        <dsp:cNvSpPr/>
      </dsp:nvSpPr>
      <dsp:spPr>
        <a:xfrm>
          <a:off x="3910282" y="4459043"/>
          <a:ext cx="786890" cy="786890"/>
        </a:xfrm>
        <a:prstGeom prst="triangle">
          <a:avLst/>
        </a:prstGeom>
        <a:solidFill>
          <a:schemeClr val="accent1">
            <a:alpha val="90000"/>
            <a:tint val="40000"/>
            <a:hueOff val="0"/>
            <a:satOff val="0"/>
            <a:lumOff val="0"/>
            <a:alphaOff val="0"/>
          </a:schemeClr>
        </a:solidFill>
        <a:ln>
          <a:noFill/>
        </a:ln>
        <a:effectLst/>
        <a:scene3d>
          <a:camera prst="orthographicFront">
            <a:rot lat="0" lon="0" rev="0"/>
          </a:camera>
          <a:lightRig rig="sunset" dir="t"/>
        </a:scene3d>
        <a:sp3d contourW="19050" prstMaterial="dkEdge">
          <a:bevelT w="88900" h="203200"/>
          <a:bevelB w="165100" h="254000"/>
        </a:sp3d>
      </dsp:spPr>
      <dsp:style>
        <a:lnRef idx="0">
          <a:scrgbClr r="0" g="0" b="0"/>
        </a:lnRef>
        <a:fillRef idx="1">
          <a:scrgbClr r="0" g="0" b="0"/>
        </a:fillRef>
        <a:effectRef idx="0">
          <a:scrgbClr r="0" g="0" b="0"/>
        </a:effectRef>
        <a:fontRef idx="minor"/>
      </dsp:style>
    </dsp:sp>
    <dsp:sp modelId="{3E138380-B817-4100-9BCB-7764A62BF422}">
      <dsp:nvSpPr>
        <dsp:cNvPr id="0" name=""/>
        <dsp:cNvSpPr/>
      </dsp:nvSpPr>
      <dsp:spPr>
        <a:xfrm rot="240000">
          <a:off x="1942336" y="4121852"/>
          <a:ext cx="4722782" cy="330249"/>
        </a:xfrm>
        <a:prstGeom prst="rect">
          <a:avLst/>
        </a:prstGeom>
        <a:solidFill>
          <a:schemeClr val="accent1">
            <a:alpha val="90000"/>
            <a:tint val="40000"/>
            <a:hueOff val="0"/>
            <a:satOff val="0"/>
            <a:lumOff val="0"/>
            <a:alphaOff val="0"/>
          </a:schemeClr>
        </a:solidFill>
        <a:ln>
          <a:noFill/>
        </a:ln>
        <a:effectLst/>
        <a:scene3d>
          <a:camera prst="orthographicFront">
            <a:rot lat="0" lon="0" rev="0"/>
          </a:camera>
          <a:lightRig rig="sunrise" dir="t"/>
        </a:scene3d>
        <a:sp3d contourW="19050" prstMaterial="dkEdge">
          <a:bevelT w="88900" h="203200"/>
          <a:bevelB w="165100" h="254000"/>
        </a:sp3d>
      </dsp:spPr>
      <dsp:style>
        <a:lnRef idx="0">
          <a:scrgbClr r="0" g="0" b="0"/>
        </a:lnRef>
        <a:fillRef idx="1">
          <a:scrgbClr r="0" g="0" b="0"/>
        </a:fillRef>
        <a:effectRef idx="0">
          <a:scrgbClr r="0" g="0" b="0"/>
        </a:effectRef>
        <a:fontRef idx="minor"/>
      </dsp:style>
    </dsp:sp>
    <dsp:sp modelId="{5AF5BFCC-954D-419B-93CD-CC7AB42C925D}">
      <dsp:nvSpPr>
        <dsp:cNvPr id="0" name=""/>
        <dsp:cNvSpPr/>
      </dsp:nvSpPr>
      <dsp:spPr>
        <a:xfrm rot="240000">
          <a:off x="4777956" y="3296148"/>
          <a:ext cx="1884345" cy="877912"/>
        </a:xfrm>
        <a:prstGeom prst="roundRect">
          <a:avLst/>
        </a:prstGeom>
        <a:gradFill rotWithShape="0">
          <a:gsLst>
            <a:gs pos="0">
              <a:schemeClr val="accent2">
                <a:lumMod val="50000"/>
              </a:schemeClr>
            </a:gs>
            <a:gs pos="50000">
              <a:srgbClr val="FF0000"/>
            </a:gs>
            <a:gs pos="100000">
              <a:schemeClr val="tx1">
                <a:lumMod val="95000"/>
                <a:lumOff val="5000"/>
              </a:schemeClr>
            </a:gs>
          </a:gsLst>
          <a:lin ang="5400000" scaled="0"/>
        </a:gra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GB" sz="2800" b="1" kern="1200" dirty="0" smtClean="0">
              <a:latin typeface="Arial" pitchFamily="34" charset="0"/>
              <a:cs typeface="Arial" pitchFamily="34" charset="0"/>
            </a:rPr>
            <a:t>Minor</a:t>
          </a:r>
          <a:endParaRPr lang="en-GB" sz="2800" b="1" kern="1200" dirty="0">
            <a:latin typeface="Arial" pitchFamily="34" charset="0"/>
            <a:cs typeface="Arial" pitchFamily="34" charset="0"/>
          </a:endParaRPr>
        </a:p>
      </dsp:txBody>
      <dsp:txXfrm>
        <a:off x="4820812" y="3339004"/>
        <a:ext cx="1798633" cy="792200"/>
      </dsp:txXfrm>
    </dsp:sp>
    <dsp:sp modelId="{433FCB48-7A75-44F9-9FCA-74EF664B74D8}">
      <dsp:nvSpPr>
        <dsp:cNvPr id="0" name=""/>
        <dsp:cNvSpPr/>
      </dsp:nvSpPr>
      <dsp:spPr>
        <a:xfrm rot="240000">
          <a:off x="4846153" y="2351880"/>
          <a:ext cx="1884345" cy="877912"/>
        </a:xfrm>
        <a:prstGeom prst="roundRect">
          <a:avLst/>
        </a:prstGeom>
        <a:gradFill rotWithShape="0">
          <a:gsLst>
            <a:gs pos="0">
              <a:schemeClr val="accent6">
                <a:lumMod val="50000"/>
              </a:schemeClr>
            </a:gs>
            <a:gs pos="50000">
              <a:schemeClr val="accent6">
                <a:lumMod val="75000"/>
              </a:schemeClr>
            </a:gs>
            <a:gs pos="100000">
              <a:schemeClr val="accent6">
                <a:lumMod val="20000"/>
                <a:lumOff val="80000"/>
              </a:schemeClr>
            </a:gs>
          </a:gsLst>
          <a:lin ang="5400000" scaled="0"/>
        </a:gra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b="1" kern="1200" dirty="0" smtClean="0">
              <a:latin typeface="Arial" pitchFamily="34" charset="0"/>
              <a:cs typeface="Arial" pitchFamily="34" charset="0"/>
            </a:rPr>
            <a:t>Ignorance</a:t>
          </a:r>
          <a:endParaRPr lang="en-GB" sz="2600" b="1" kern="1200" dirty="0">
            <a:latin typeface="Arial" pitchFamily="34" charset="0"/>
            <a:cs typeface="Arial" pitchFamily="34" charset="0"/>
          </a:endParaRPr>
        </a:p>
      </dsp:txBody>
      <dsp:txXfrm>
        <a:off x="4889009" y="2394736"/>
        <a:ext cx="1798633" cy="792200"/>
      </dsp:txXfrm>
    </dsp:sp>
    <dsp:sp modelId="{42545305-7862-4554-BB5C-032F66C61458}">
      <dsp:nvSpPr>
        <dsp:cNvPr id="0" name=""/>
        <dsp:cNvSpPr/>
      </dsp:nvSpPr>
      <dsp:spPr>
        <a:xfrm rot="240000">
          <a:off x="4914351" y="1428596"/>
          <a:ext cx="1884345" cy="877912"/>
        </a:xfrm>
        <a:prstGeom prst="roundRect">
          <a:avLst/>
        </a:prstGeom>
        <a:gradFill rotWithShape="0">
          <a:gsLst>
            <a:gs pos="0">
              <a:schemeClr val="accent3">
                <a:lumMod val="20000"/>
                <a:lumOff val="80000"/>
              </a:schemeClr>
            </a:gs>
            <a:gs pos="50000">
              <a:schemeClr val="accent3">
                <a:lumMod val="50000"/>
              </a:schemeClr>
            </a:gs>
            <a:gs pos="100000">
              <a:schemeClr val="accent3">
                <a:lumMod val="75000"/>
              </a:schemeClr>
            </a:gs>
          </a:gsLst>
          <a:lin ang="5400000" scaled="0"/>
        </a:gra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dkEdge">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GB" sz="2800" b="1" kern="1200" dirty="0" smtClean="0">
              <a:latin typeface="Arial" pitchFamily="34" charset="0"/>
              <a:cs typeface="Arial" pitchFamily="34" charset="0"/>
            </a:rPr>
            <a:t>Services</a:t>
          </a:r>
          <a:endParaRPr lang="en-GB" sz="2800" b="1" kern="1200" dirty="0">
            <a:latin typeface="Arial" pitchFamily="34" charset="0"/>
            <a:cs typeface="Arial" pitchFamily="34" charset="0"/>
          </a:endParaRPr>
        </a:p>
      </dsp:txBody>
      <dsp:txXfrm>
        <a:off x="4957207" y="1471452"/>
        <a:ext cx="1798633" cy="792200"/>
      </dsp:txXfrm>
    </dsp:sp>
    <dsp:sp modelId="{D60768ED-347B-466C-9DE5-C535874C21CE}">
      <dsp:nvSpPr>
        <dsp:cNvPr id="0" name=""/>
        <dsp:cNvSpPr/>
      </dsp:nvSpPr>
      <dsp:spPr>
        <a:xfrm rot="240000">
          <a:off x="2076300" y="3107295"/>
          <a:ext cx="1884345" cy="877912"/>
        </a:xfrm>
        <a:prstGeom prst="roundRect">
          <a:avLst/>
        </a:prstGeom>
        <a:gradFill rotWithShape="0">
          <a:gsLst>
            <a:gs pos="0">
              <a:schemeClr val="tx1">
                <a:lumMod val="95000"/>
                <a:lumOff val="5000"/>
              </a:schemeClr>
            </a:gs>
            <a:gs pos="50000">
              <a:schemeClr val="tx1">
                <a:lumMod val="75000"/>
                <a:lumOff val="25000"/>
              </a:schemeClr>
            </a:gs>
            <a:gs pos="100000">
              <a:schemeClr val="accent6">
                <a:lumMod val="20000"/>
                <a:lumOff val="80000"/>
              </a:schemeClr>
            </a:gs>
          </a:gsLst>
          <a:lin ang="5400000" scaled="0"/>
        </a:gra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GB" sz="2800" b="1" kern="1200" dirty="0" smtClean="0">
              <a:latin typeface="Arial" pitchFamily="34" charset="0"/>
              <a:cs typeface="Arial" pitchFamily="34" charset="0"/>
            </a:rPr>
            <a:t>Trauma</a:t>
          </a:r>
          <a:endParaRPr lang="en-GB" sz="2800" b="1" kern="1200" dirty="0">
            <a:latin typeface="Arial" pitchFamily="34" charset="0"/>
            <a:cs typeface="Arial" pitchFamily="34" charset="0"/>
          </a:endParaRPr>
        </a:p>
      </dsp:txBody>
      <dsp:txXfrm>
        <a:off x="2119156" y="3150151"/>
        <a:ext cx="1798633" cy="792200"/>
      </dsp:txXfrm>
    </dsp:sp>
    <dsp:sp modelId="{ACA8C98F-9EAD-453F-8AF2-AE604D6F3A80}">
      <dsp:nvSpPr>
        <dsp:cNvPr id="0" name=""/>
        <dsp:cNvSpPr/>
      </dsp:nvSpPr>
      <dsp:spPr>
        <a:xfrm rot="240000">
          <a:off x="2144497" y="2163026"/>
          <a:ext cx="1884345" cy="877912"/>
        </a:xfrm>
        <a:prstGeom prst="roundRect">
          <a:avLst/>
        </a:prstGeom>
        <a:gradFill rotWithShape="0">
          <a:gsLst>
            <a:gs pos="0">
              <a:schemeClr val="accent3">
                <a:lumMod val="20000"/>
                <a:lumOff val="80000"/>
              </a:schemeClr>
            </a:gs>
            <a:gs pos="50000">
              <a:schemeClr val="accent3">
                <a:lumMod val="50000"/>
              </a:schemeClr>
            </a:gs>
            <a:gs pos="100000">
              <a:schemeClr val="accent3">
                <a:lumMod val="75000"/>
              </a:schemeClr>
            </a:gs>
          </a:gsLst>
          <a:lin ang="5400000" scaled="0"/>
        </a:gra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dkEdge">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GB" sz="2300" b="1" kern="1200" dirty="0" smtClean="0">
              <a:latin typeface="Arial" pitchFamily="34" charset="0"/>
              <a:cs typeface="Arial" pitchFamily="34" charset="0"/>
            </a:rPr>
            <a:t>Confidence</a:t>
          </a:r>
          <a:endParaRPr lang="en-GB" sz="2300" kern="1200" dirty="0"/>
        </a:p>
      </dsp:txBody>
      <dsp:txXfrm>
        <a:off x="2187353" y="2205882"/>
        <a:ext cx="1798633" cy="792200"/>
      </dsp:txXfrm>
    </dsp:sp>
  </dsp:spTree>
</dsp:drawing>
</file>

<file path=ppt/diagrams/layout1.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5497A481-B8A6-4A27-8144-B1D905674D91}" type="datetimeFigureOut">
              <a:rPr lang="en-US"/>
              <a:pPr>
                <a:defRPr/>
              </a:pPr>
              <a:t>9/4/2010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4336CE28-D4BC-4DE8-8A1A-66AB6574A172}" type="slidenum">
              <a:rPr lang="en-GB"/>
              <a:pPr>
                <a:defRPr/>
              </a:pPr>
              <a:t>‹#›</a:t>
            </a:fld>
            <a:endParaRPr lang="en-GB"/>
          </a:p>
        </p:txBody>
      </p:sp>
    </p:spTree>
    <p:extLst>
      <p:ext uri="{BB962C8B-B14F-4D97-AF65-F5344CB8AC3E}">
        <p14:creationId xmlns:p14="http://schemas.microsoft.com/office/powerpoint/2010/main" val="13267747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ctr" eaLnBrk="1" hangingPunct="1"/>
            <a:r>
              <a:rPr lang="en-GB" sz="1100" b="1" smtClean="0">
                <a:solidFill>
                  <a:srgbClr val="000000"/>
                </a:solidFill>
                <a:latin typeface="Arial" charset="0"/>
                <a:cs typeface="Arial" charset="0"/>
              </a:rPr>
              <a:t>Teaching Notes</a:t>
            </a:r>
          </a:p>
          <a:p>
            <a:pPr eaLnBrk="1" hangingPunct="1"/>
            <a:endParaRPr lang="en-GB" sz="1100" b="1" smtClean="0">
              <a:solidFill>
                <a:srgbClr val="000000"/>
              </a:solidFill>
              <a:latin typeface="Arial" charset="0"/>
              <a:cs typeface="Arial" charset="0"/>
            </a:endParaRPr>
          </a:p>
          <a:p>
            <a:pPr algn="ctr" eaLnBrk="1" hangingPunct="1"/>
            <a:r>
              <a:rPr lang="en-GB" sz="1100" b="1" smtClean="0">
                <a:solidFill>
                  <a:srgbClr val="000000"/>
                </a:solidFill>
                <a:latin typeface="Arial" charset="0"/>
                <a:cs typeface="Arial" charset="0"/>
              </a:rPr>
              <a:t>Official Crime Statistics</a:t>
            </a:r>
          </a:p>
          <a:p>
            <a:pPr eaLnBrk="1" hangingPunct="1"/>
            <a:endParaRPr lang="en-GB" sz="1100" smtClean="0">
              <a:solidFill>
                <a:srgbClr val="000000"/>
              </a:solidFill>
              <a:latin typeface="Arial" charset="0"/>
              <a:cs typeface="Arial" charset="0"/>
            </a:endParaRPr>
          </a:p>
          <a:p>
            <a:pPr eaLnBrk="1" hangingPunct="1"/>
            <a:r>
              <a:rPr lang="en-GB" sz="1100" smtClean="0">
                <a:solidFill>
                  <a:srgbClr val="000000"/>
                </a:solidFill>
                <a:latin typeface="Arial" charset="0"/>
                <a:cs typeface="Arial" charset="0"/>
              </a:rPr>
              <a:t>Crime statistics involve practical and methodological problems (in terms of both </a:t>
            </a:r>
            <a:r>
              <a:rPr lang="en-GB" sz="1100" i="1" smtClean="0">
                <a:solidFill>
                  <a:srgbClr val="000000"/>
                </a:solidFill>
                <a:latin typeface="Arial" charset="0"/>
                <a:cs typeface="Arial" charset="0"/>
              </a:rPr>
              <a:t>reliability and validity) relating, in particular, to u</a:t>
            </a:r>
            <a:r>
              <a:rPr lang="en-GB" sz="1100" smtClean="0">
                <a:solidFill>
                  <a:srgbClr val="000000"/>
                </a:solidFill>
                <a:latin typeface="Arial" charset="0"/>
                <a:cs typeface="Arial" charset="0"/>
              </a:rPr>
              <a:t>nderreporting: </a:t>
            </a:r>
          </a:p>
          <a:p>
            <a:pPr eaLnBrk="1" hangingPunct="1"/>
            <a:endParaRPr lang="en-GB" sz="1100" smtClean="0">
              <a:solidFill>
                <a:srgbClr val="000000"/>
              </a:solidFill>
              <a:latin typeface="Arial" charset="0"/>
              <a:cs typeface="Arial" charset="0"/>
            </a:endParaRPr>
          </a:p>
          <a:p>
            <a:pPr eaLnBrk="1" hangingPunct="1">
              <a:buClr>
                <a:srgbClr val="000000"/>
              </a:buClr>
              <a:buFont typeface="Symbol" pitchFamily="18" charset="2"/>
              <a:buChar char="·"/>
            </a:pPr>
            <a:r>
              <a:rPr lang="en-GB" sz="1100" smtClean="0">
                <a:solidFill>
                  <a:srgbClr val="000000"/>
                </a:solidFill>
                <a:latin typeface="Arial" charset="0"/>
                <a:cs typeface="Arial" charset="0"/>
              </a:rPr>
              <a:t> Minor crimes: The victim suffers minor inconvenience and doesn’t want the trouble of reporting the offence.</a:t>
            </a:r>
          </a:p>
          <a:p>
            <a:pPr eaLnBrk="1" hangingPunct="1"/>
            <a:endParaRPr lang="en-GB" sz="1100" smtClean="0">
              <a:solidFill>
                <a:srgbClr val="000000"/>
              </a:solidFill>
              <a:latin typeface="Arial" charset="0"/>
              <a:cs typeface="Arial" charset="0"/>
            </a:endParaRPr>
          </a:p>
          <a:p>
            <a:pPr eaLnBrk="1" hangingPunct="1">
              <a:buClr>
                <a:srgbClr val="000000"/>
              </a:buClr>
              <a:buFont typeface="Symbol" pitchFamily="18" charset="2"/>
              <a:buChar char="·"/>
            </a:pPr>
            <a:r>
              <a:rPr lang="en-GB" sz="1100" smtClean="0">
                <a:solidFill>
                  <a:srgbClr val="000000"/>
                </a:solidFill>
                <a:latin typeface="Arial" charset="0"/>
                <a:cs typeface="Arial" charset="0"/>
              </a:rPr>
              <a:t> Personal: The victim chooses to personally resolve the issue (by confronting the offender, for example). This is likely to occur within families or close-knit communities where informal social controls are strong (a school or business, for example, may choose to deal with an offender through internal forms of discipline).</a:t>
            </a:r>
          </a:p>
          <a:p>
            <a:pPr eaLnBrk="1" hangingPunct="1"/>
            <a:endParaRPr lang="en-GB" sz="1100" smtClean="0">
              <a:solidFill>
                <a:srgbClr val="000000"/>
              </a:solidFill>
              <a:latin typeface="Arial" charset="0"/>
              <a:cs typeface="Arial" charset="0"/>
            </a:endParaRPr>
          </a:p>
          <a:p>
            <a:pPr eaLnBrk="1" hangingPunct="1">
              <a:buClr>
                <a:srgbClr val="000000"/>
              </a:buClr>
              <a:buFont typeface="Symbol" pitchFamily="18" charset="2"/>
              <a:buChar char="·"/>
            </a:pPr>
            <a:r>
              <a:rPr lang="en-GB" sz="1100" smtClean="0">
                <a:solidFill>
                  <a:srgbClr val="000000"/>
                </a:solidFill>
                <a:latin typeface="Arial" charset="0"/>
                <a:cs typeface="Arial" charset="0"/>
              </a:rPr>
              <a:t> Fear: Victims may fear possible reprisals from the offender if they involve the police (something that may, for example, apply to child abuse as well as more obvious forms of personal attack). Alternatively, witnesses may fail to come forward to identify offenders; in London, for example, Operation Trident was set-up in 1998 to “tackle gun crime in London's black communities” - a type of crime hard to investigate “because of the unwillingness of witnesses to come forward through fear of reprisals from the criminals involved”.</a:t>
            </a:r>
          </a:p>
          <a:p>
            <a:pPr eaLnBrk="1" hangingPunct="1"/>
            <a:endParaRPr lang="en-GB" sz="1100" smtClean="0">
              <a:solidFill>
                <a:srgbClr val="000000"/>
              </a:solidFill>
              <a:latin typeface="Arial" charset="0"/>
              <a:cs typeface="Arial" charset="0"/>
            </a:endParaRPr>
          </a:p>
          <a:p>
            <a:pPr eaLnBrk="1" hangingPunct="1">
              <a:buClr>
                <a:srgbClr val="000000"/>
              </a:buClr>
              <a:buFont typeface="Symbol" pitchFamily="18" charset="2"/>
              <a:buChar char="·"/>
            </a:pPr>
            <a:r>
              <a:rPr lang="en-GB" sz="1100" smtClean="0">
                <a:solidFill>
                  <a:srgbClr val="000000"/>
                </a:solidFill>
                <a:latin typeface="Arial" charset="0"/>
                <a:cs typeface="Arial" charset="0"/>
              </a:rPr>
              <a:t> Trauma: With sexual offences like rape (both male and female) the victim may decide not to prolong the memory of an attack; alternatively, they may feel the authorities will not treat them with consideration and sympathy. Simmons (2000) notes that sexual offences are the least likely of all crimes to be reported.</a:t>
            </a:r>
          </a:p>
          <a:p>
            <a:pPr lvl="1" eaLnBrk="1" hangingPunct="1"/>
            <a:endParaRPr lang="en-GB" sz="1100" smtClean="0">
              <a:solidFill>
                <a:srgbClr val="000000"/>
              </a:solidFill>
              <a:latin typeface="Arial" charset="0"/>
              <a:cs typeface="Arial" charset="0"/>
            </a:endParaRPr>
          </a:p>
          <a:p>
            <a:pPr eaLnBrk="1" hangingPunct="1">
              <a:buClr>
                <a:srgbClr val="000000"/>
              </a:buClr>
              <a:buFont typeface="Symbol" pitchFamily="18" charset="2"/>
              <a:buChar char="·"/>
            </a:pPr>
            <a:r>
              <a:rPr lang="en-GB" sz="1100" smtClean="0">
                <a:solidFill>
                  <a:srgbClr val="000000"/>
                </a:solidFill>
                <a:latin typeface="Arial" charset="0"/>
                <a:cs typeface="Arial" charset="0"/>
              </a:rPr>
              <a:t> Confidence: Unless a victim is insured, for example, there is little incentive to report crimes such as burglary if the victim has little confidence in the ability of the police to catch the offender. </a:t>
            </a:r>
          </a:p>
          <a:p>
            <a:pPr lvl="1" eaLnBrk="1" hangingPunct="1"/>
            <a:endParaRPr lang="en-GB" sz="1100" smtClean="0">
              <a:solidFill>
                <a:srgbClr val="000000"/>
              </a:solidFill>
              <a:latin typeface="Arial" charset="0"/>
              <a:cs typeface="Arial" charset="0"/>
            </a:endParaRPr>
          </a:p>
          <a:p>
            <a:pPr eaLnBrk="1" hangingPunct="1">
              <a:buClr>
                <a:srgbClr val="000000"/>
              </a:buClr>
              <a:buFont typeface="Symbol" pitchFamily="18" charset="2"/>
              <a:buChar char="·"/>
            </a:pPr>
            <a:r>
              <a:rPr lang="en-GB" sz="1100" smtClean="0">
                <a:solidFill>
                  <a:srgbClr val="000000"/>
                </a:solidFill>
                <a:latin typeface="Arial" charset="0"/>
                <a:cs typeface="Arial" charset="0"/>
              </a:rPr>
              <a:t> Ignorance: In areas such as fraud, over-charging and the like, the victim may not be aware of the crime. Many businesses, for example, are victims of crimes (petty theft, for example) that are defined by offenders and witnesses as “perks”. Alternatively, as Simmons notes, “Only half of detected frauds are reported to the police” - one reason being that businesses may want to avoid bad publicity from a police prosecution.</a:t>
            </a:r>
          </a:p>
          <a:p>
            <a:pPr eaLnBrk="1" hangingPunct="1"/>
            <a:endParaRPr lang="en-GB" sz="1100" smtClean="0">
              <a:solidFill>
                <a:srgbClr val="000000"/>
              </a:solidFill>
              <a:latin typeface="Arial" charset="0"/>
              <a:cs typeface="Arial" charset="0"/>
            </a:endParaRPr>
          </a:p>
          <a:p>
            <a:pPr eaLnBrk="1" hangingPunct="1">
              <a:buClr>
                <a:srgbClr val="000000"/>
              </a:buClr>
              <a:buFont typeface="Symbol" pitchFamily="18" charset="2"/>
              <a:buChar char="·"/>
            </a:pPr>
            <a:r>
              <a:rPr lang="en-GB" sz="1100" smtClean="0">
                <a:solidFill>
                  <a:srgbClr val="000000"/>
                </a:solidFill>
                <a:latin typeface="Arial" charset="0"/>
                <a:cs typeface="Arial" charset="0"/>
              </a:rPr>
              <a:t> Services: Offences such as prostitution and drug dealing involve a “conspiracy of silence” between those involved - someone buying illegal drugs from a drug dealer has little incentive to report the offence (a type of crime sometimes referred to as “victimless”).</a:t>
            </a:r>
          </a:p>
          <a:p>
            <a:pPr eaLnBrk="1" hangingPunct="1">
              <a:spcBef>
                <a:spcPct val="0"/>
              </a:spcBef>
            </a:pPr>
            <a:endParaRPr lang="en-GB" sz="1100" smtClean="0"/>
          </a:p>
        </p:txBody>
      </p:sp>
      <p:sp>
        <p:nvSpPr>
          <p:cNvPr id="245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0D22ECC-C38E-46DD-BFEB-F7E22B0AD731}" type="slidenum">
              <a:rPr lang="en-GB" smtClean="0"/>
              <a:pPr fontAlgn="base">
                <a:spcBef>
                  <a:spcPct val="0"/>
                </a:spcBef>
                <a:spcAft>
                  <a:spcPct val="0"/>
                </a:spcAft>
                <a:defRPr/>
              </a:pPr>
              <a:t>1</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928CCF40-16B7-428E-B8DF-88E36C168499}" type="datetimeFigureOut">
              <a:rPr lang="en-US"/>
              <a:pPr>
                <a:defRPr/>
              </a:pPr>
              <a:t>9/4/2010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87E6EF1-BB15-42E2-91B5-154A73562618}" type="slidenum">
              <a:rPr lang="en-GB"/>
              <a:pPr>
                <a:defRPr/>
              </a:pPr>
              <a:t>‹#›</a:t>
            </a:fld>
            <a:endParaRPr lang="en-GB"/>
          </a:p>
        </p:txBody>
      </p:sp>
    </p:spTree>
    <p:extLst>
      <p:ext uri="{BB962C8B-B14F-4D97-AF65-F5344CB8AC3E}">
        <p14:creationId xmlns:p14="http://schemas.microsoft.com/office/powerpoint/2010/main" val="3126926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94BDA9BB-3F26-469E-A44F-291E28A9D7BA}" type="datetimeFigureOut">
              <a:rPr lang="en-US"/>
              <a:pPr>
                <a:defRPr/>
              </a:pPr>
              <a:t>9/4/2010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C6B89EB-30D1-49F4-ACE1-39FA2F5D2858}" type="slidenum">
              <a:rPr lang="en-GB"/>
              <a:pPr>
                <a:defRPr/>
              </a:pPr>
              <a:t>‹#›</a:t>
            </a:fld>
            <a:endParaRPr lang="en-GB"/>
          </a:p>
        </p:txBody>
      </p:sp>
    </p:spTree>
    <p:extLst>
      <p:ext uri="{BB962C8B-B14F-4D97-AF65-F5344CB8AC3E}">
        <p14:creationId xmlns:p14="http://schemas.microsoft.com/office/powerpoint/2010/main" val="3043067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5E75CA51-ECAF-4967-AFC6-363684DAB6D0}" type="datetimeFigureOut">
              <a:rPr lang="en-US"/>
              <a:pPr>
                <a:defRPr/>
              </a:pPr>
              <a:t>9/4/2010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AEBD809-EFBD-43BB-8D4A-65666A48C6E3}" type="slidenum">
              <a:rPr lang="en-GB"/>
              <a:pPr>
                <a:defRPr/>
              </a:pPr>
              <a:t>‹#›</a:t>
            </a:fld>
            <a:endParaRPr lang="en-GB"/>
          </a:p>
        </p:txBody>
      </p:sp>
    </p:spTree>
    <p:extLst>
      <p:ext uri="{BB962C8B-B14F-4D97-AF65-F5344CB8AC3E}">
        <p14:creationId xmlns:p14="http://schemas.microsoft.com/office/powerpoint/2010/main" val="4273092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8AEFDAAD-9AE1-485C-A5AD-8AA86065C5A0}" type="datetimeFigureOut">
              <a:rPr lang="en-US"/>
              <a:pPr>
                <a:defRPr/>
              </a:pPr>
              <a:t>9/4/2010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9364ACC-C4A4-4F7A-8B18-0D6166FDD2F4}" type="slidenum">
              <a:rPr lang="en-GB"/>
              <a:pPr>
                <a:defRPr/>
              </a:pPr>
              <a:t>‹#›</a:t>
            </a:fld>
            <a:endParaRPr lang="en-GB"/>
          </a:p>
        </p:txBody>
      </p:sp>
    </p:spTree>
    <p:extLst>
      <p:ext uri="{BB962C8B-B14F-4D97-AF65-F5344CB8AC3E}">
        <p14:creationId xmlns:p14="http://schemas.microsoft.com/office/powerpoint/2010/main" val="2669633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63CE96F-782F-4C6C-847E-B387F3E81090}" type="datetimeFigureOut">
              <a:rPr lang="en-US"/>
              <a:pPr>
                <a:defRPr/>
              </a:pPr>
              <a:t>9/4/2010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0416CD1-D5B4-4AE3-BE26-28D39DFD358C}" type="slidenum">
              <a:rPr lang="en-GB"/>
              <a:pPr>
                <a:defRPr/>
              </a:pPr>
              <a:t>‹#›</a:t>
            </a:fld>
            <a:endParaRPr lang="en-GB"/>
          </a:p>
        </p:txBody>
      </p:sp>
    </p:spTree>
    <p:extLst>
      <p:ext uri="{BB962C8B-B14F-4D97-AF65-F5344CB8AC3E}">
        <p14:creationId xmlns:p14="http://schemas.microsoft.com/office/powerpoint/2010/main" val="3919013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55D5BB9D-B849-4110-AFDF-E13B093EAA22}" type="datetimeFigureOut">
              <a:rPr lang="en-US"/>
              <a:pPr>
                <a:defRPr/>
              </a:pPr>
              <a:t>9/4/2010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1B44DBFA-1371-46B0-BA25-DF42E1C0944B}" type="slidenum">
              <a:rPr lang="en-GB"/>
              <a:pPr>
                <a:defRPr/>
              </a:pPr>
              <a:t>‹#›</a:t>
            </a:fld>
            <a:endParaRPr lang="en-GB"/>
          </a:p>
        </p:txBody>
      </p:sp>
    </p:spTree>
    <p:extLst>
      <p:ext uri="{BB962C8B-B14F-4D97-AF65-F5344CB8AC3E}">
        <p14:creationId xmlns:p14="http://schemas.microsoft.com/office/powerpoint/2010/main" val="2462234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335E3D28-C8D4-4549-9293-A189C7891DA4}" type="datetimeFigureOut">
              <a:rPr lang="en-US"/>
              <a:pPr>
                <a:defRPr/>
              </a:pPr>
              <a:t>9/4/2010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15A640AB-5D78-4866-86C8-00ED1A4367D5}" type="slidenum">
              <a:rPr lang="en-GB"/>
              <a:pPr>
                <a:defRPr/>
              </a:pPr>
              <a:t>‹#›</a:t>
            </a:fld>
            <a:endParaRPr lang="en-GB"/>
          </a:p>
        </p:txBody>
      </p:sp>
    </p:spTree>
    <p:extLst>
      <p:ext uri="{BB962C8B-B14F-4D97-AF65-F5344CB8AC3E}">
        <p14:creationId xmlns:p14="http://schemas.microsoft.com/office/powerpoint/2010/main" val="740946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4CDBB05C-0E13-418C-B1C8-3C95632658F9}" type="datetimeFigureOut">
              <a:rPr lang="en-US"/>
              <a:pPr>
                <a:defRPr/>
              </a:pPr>
              <a:t>9/4/2010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3B3393F6-A4D7-4FB1-A558-6179BDC4E094}" type="slidenum">
              <a:rPr lang="en-GB"/>
              <a:pPr>
                <a:defRPr/>
              </a:pPr>
              <a:t>‹#›</a:t>
            </a:fld>
            <a:endParaRPr lang="en-GB"/>
          </a:p>
        </p:txBody>
      </p:sp>
    </p:spTree>
    <p:extLst>
      <p:ext uri="{BB962C8B-B14F-4D97-AF65-F5344CB8AC3E}">
        <p14:creationId xmlns:p14="http://schemas.microsoft.com/office/powerpoint/2010/main" val="1037630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2D9E1E7-F3FD-40F7-A16D-FDD5044E4A3F}" type="datetimeFigureOut">
              <a:rPr lang="en-US"/>
              <a:pPr>
                <a:defRPr/>
              </a:pPr>
              <a:t>9/4/2010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FFD722B7-C189-4B42-8B4C-78C466A8ED5E}" type="slidenum">
              <a:rPr lang="en-GB"/>
              <a:pPr>
                <a:defRPr/>
              </a:pPr>
              <a:t>‹#›</a:t>
            </a:fld>
            <a:endParaRPr lang="en-GB"/>
          </a:p>
        </p:txBody>
      </p:sp>
    </p:spTree>
    <p:extLst>
      <p:ext uri="{BB962C8B-B14F-4D97-AF65-F5344CB8AC3E}">
        <p14:creationId xmlns:p14="http://schemas.microsoft.com/office/powerpoint/2010/main" val="1705822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3EF6F1D-5E96-4562-9E76-83D9CBCF46F5}" type="datetimeFigureOut">
              <a:rPr lang="en-US"/>
              <a:pPr>
                <a:defRPr/>
              </a:pPr>
              <a:t>9/4/2010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4FBE7E3A-2ABB-474C-B53B-0ACA2617BEBB}" type="slidenum">
              <a:rPr lang="en-GB"/>
              <a:pPr>
                <a:defRPr/>
              </a:pPr>
              <a:t>‹#›</a:t>
            </a:fld>
            <a:endParaRPr lang="en-GB"/>
          </a:p>
        </p:txBody>
      </p:sp>
    </p:spTree>
    <p:extLst>
      <p:ext uri="{BB962C8B-B14F-4D97-AF65-F5344CB8AC3E}">
        <p14:creationId xmlns:p14="http://schemas.microsoft.com/office/powerpoint/2010/main" val="991893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DF64161-636D-44F1-B99D-899595383F73}" type="datetimeFigureOut">
              <a:rPr lang="en-US"/>
              <a:pPr>
                <a:defRPr/>
              </a:pPr>
              <a:t>9/4/2010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3821E362-B6EC-4CF2-BB80-A102C6DF791A}" type="slidenum">
              <a:rPr lang="en-GB"/>
              <a:pPr>
                <a:defRPr/>
              </a:pPr>
              <a:t>‹#›</a:t>
            </a:fld>
            <a:endParaRPr lang="en-GB"/>
          </a:p>
        </p:txBody>
      </p:sp>
    </p:spTree>
    <p:extLst>
      <p:ext uri="{BB962C8B-B14F-4D97-AF65-F5344CB8AC3E}">
        <p14:creationId xmlns:p14="http://schemas.microsoft.com/office/powerpoint/2010/main" val="231752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BBA0F8E7-E101-4F26-84B1-D3EE693A7A72}" type="datetimeFigureOut">
              <a:rPr lang="en-US"/>
              <a:pPr>
                <a:defRPr/>
              </a:pPr>
              <a:t>9/4/2010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99C4DC99-FF17-4F4E-A540-ABFBAB7D2EA1}"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sociology.org.uk/"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2844" y="1071546"/>
            <a:ext cx="8858312" cy="5572164"/>
          </a:xfrm>
          <a:prstGeom prst="rect">
            <a:avLst/>
          </a:prstGeom>
          <a:solidFill>
            <a:schemeClr val="tx2">
              <a:lumMod val="60000"/>
              <a:lumOff val="40000"/>
              <a:alpha val="50000"/>
            </a:schemeClr>
          </a:solidFill>
          <a:ln>
            <a:noFill/>
          </a:ln>
          <a:effectLst>
            <a:innerShdw blurRad="63500" dist="50800" dir="8100000">
              <a:schemeClr val="tx1">
                <a:alpha val="50000"/>
              </a:scheme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GB" sz="2400" dirty="0">
              <a:solidFill>
                <a:schemeClr val="tx1"/>
              </a:solidFill>
              <a:latin typeface="Arial" pitchFamily="34" charset="0"/>
            </a:endParaRPr>
          </a:p>
        </p:txBody>
      </p:sp>
      <p:sp>
        <p:nvSpPr>
          <p:cNvPr id="9" name="Rectangle 8"/>
          <p:cNvSpPr/>
          <p:nvPr/>
        </p:nvSpPr>
        <p:spPr>
          <a:xfrm>
            <a:off x="5572125" y="357188"/>
            <a:ext cx="3214688" cy="400050"/>
          </a:xfrm>
          <a:prstGeom prst="rect">
            <a:avLst/>
          </a:prstGeom>
          <a:gradFill>
            <a:gsLst>
              <a:gs pos="0">
                <a:srgbClr val="8488C4"/>
              </a:gs>
              <a:gs pos="53000">
                <a:srgbClr val="D4DEFF"/>
              </a:gs>
              <a:gs pos="83000">
                <a:srgbClr val="D4DEFF"/>
              </a:gs>
              <a:gs pos="100000">
                <a:srgbClr val="96AB94"/>
              </a:gs>
            </a:gsLst>
            <a:lin ang="5400000" scaled="0"/>
          </a:gradFill>
          <a:effectLst>
            <a:outerShdw blurRad="50800" dist="50800" dir="5400000" algn="ctr" rotWithShape="0">
              <a:schemeClr val="tx1"/>
            </a:outerShdw>
          </a:effectLst>
        </p:spPr>
        <p:txBody>
          <a:bodyPr>
            <a:spAutoFit/>
          </a:bodyPr>
          <a:lstStyle/>
          <a:p>
            <a:pPr marL="914400" indent="-914400" algn="r" fontAlgn="auto">
              <a:spcBef>
                <a:spcPts val="0"/>
              </a:spcBef>
              <a:spcAft>
                <a:spcPts val="0"/>
              </a:spcAft>
              <a:defRPr/>
            </a:pPr>
            <a:endParaRPr lang="en-US" sz="2000" b="1" dirty="0">
              <a:ln w="1905"/>
              <a:effectLst>
                <a:innerShdw blurRad="69850" dist="43180" dir="5400000">
                  <a:srgbClr val="000000">
                    <a:alpha val="65000"/>
                  </a:srgbClr>
                </a:innerShdw>
              </a:effectLst>
              <a:latin typeface="Arial" pitchFamily="34" charset="0"/>
            </a:endParaRPr>
          </a:p>
        </p:txBody>
      </p:sp>
      <p:sp>
        <p:nvSpPr>
          <p:cNvPr id="10" name="Rectangle 9"/>
          <p:cNvSpPr/>
          <p:nvPr/>
        </p:nvSpPr>
        <p:spPr>
          <a:xfrm>
            <a:off x="395288" y="214290"/>
            <a:ext cx="3286148" cy="642942"/>
          </a:xfrm>
          <a:prstGeom prst="rect">
            <a:avLst/>
          </a:prstGeom>
          <a:gradFill>
            <a:gsLst>
              <a:gs pos="0">
                <a:schemeClr val="accent1">
                  <a:tint val="66000"/>
                  <a:satMod val="160000"/>
                  <a:alpha val="0"/>
                </a:schemeClr>
              </a:gs>
              <a:gs pos="50000">
                <a:schemeClr val="accent1">
                  <a:tint val="44500"/>
                  <a:satMod val="160000"/>
                </a:schemeClr>
              </a:gs>
              <a:gs pos="100000">
                <a:schemeClr val="accent1">
                  <a:tint val="23500"/>
                  <a:satMod val="160000"/>
                </a:schemeClr>
              </a:gs>
            </a:gsLst>
            <a:lin ang="5400000" scaled="0"/>
          </a:gradFill>
          <a:ln>
            <a:solidFill>
              <a:schemeClr val="accent1">
                <a:shade val="50000"/>
                <a:alpha val="0"/>
              </a:schemeClr>
            </a:solidFill>
          </a:ln>
          <a:effectLst>
            <a:outerShdw blurRad="50800" dist="50800" dir="5400000" algn="ctr" rotWithShape="0">
              <a:schemeClr val="tx1"/>
            </a:outerShdw>
          </a:effectLst>
          <a:scene3d>
            <a:camera prst="orthographicFront"/>
            <a:lightRig rig="freezing" dir="t"/>
          </a:scene3d>
          <a:sp3d extrusionH="76200" contourW="12700" prstMaterial="metal">
            <a:extrusionClr>
              <a:schemeClr val="tx2">
                <a:lumMod val="60000"/>
                <a:lumOff val="40000"/>
              </a:schemeClr>
            </a:extrusionClr>
            <a:contourClr>
              <a:srgbClr val="0000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055" name="TextBox 11"/>
          <p:cNvSpPr txBox="1">
            <a:spLocks noChangeArrowheads="1"/>
          </p:cNvSpPr>
          <p:nvPr/>
        </p:nvSpPr>
        <p:spPr bwMode="auto">
          <a:xfrm>
            <a:off x="5643563" y="368300"/>
            <a:ext cx="3098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2000" b="1">
                <a:solidFill>
                  <a:srgbClr val="000000"/>
                </a:solidFill>
                <a:cs typeface="Arial" charset="0"/>
              </a:rPr>
              <a:t>Official Crime Statistics</a:t>
            </a:r>
          </a:p>
        </p:txBody>
      </p:sp>
      <p:graphicFrame>
        <p:nvGraphicFramePr>
          <p:cNvPr id="24" name="Diagram 23"/>
          <p:cNvGraphicFramePr/>
          <p:nvPr/>
        </p:nvGraphicFramePr>
        <p:xfrm>
          <a:off x="250825" y="1326338"/>
          <a:ext cx="8607455" cy="52459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 name="Rectangle 15"/>
          <p:cNvSpPr/>
          <p:nvPr/>
        </p:nvSpPr>
        <p:spPr>
          <a:xfrm rot="173829">
            <a:off x="3595688" y="5384800"/>
            <a:ext cx="1941512" cy="369888"/>
          </a:xfrm>
          <a:prstGeom prst="rect">
            <a:avLst/>
          </a:prstGeom>
        </p:spPr>
        <p:txBody>
          <a:bodyPr wrap="none">
            <a:spAutoFit/>
          </a:bodyPr>
          <a:lstStyle/>
          <a:p>
            <a:pPr>
              <a:defRPr/>
            </a:pPr>
            <a:r>
              <a:rPr lang="en-GB" b="1" dirty="0">
                <a:solidFill>
                  <a:srgbClr val="0000FF"/>
                </a:solidFill>
                <a:effectLst>
                  <a:outerShdw blurRad="50800" dist="50800" dir="3600000" algn="ctr" rotWithShape="0">
                    <a:schemeClr val="tx1"/>
                  </a:outerShdw>
                </a:effectLst>
                <a:latin typeface="Arial" pitchFamily="34" charset="0"/>
                <a:cs typeface="Arial" pitchFamily="34" charset="0"/>
              </a:rPr>
              <a:t>Under-reporting</a:t>
            </a:r>
            <a:endParaRPr lang="en-GB" dirty="0">
              <a:solidFill>
                <a:srgbClr val="0000FF"/>
              </a:solidFill>
              <a:effectLst>
                <a:outerShdw blurRad="50800" dist="50800" dir="3600000" algn="ctr" rotWithShape="0">
                  <a:schemeClr val="tx1"/>
                </a:outerShdw>
              </a:effectLst>
            </a:endParaRPr>
          </a:p>
        </p:txBody>
      </p:sp>
      <p:sp>
        <p:nvSpPr>
          <p:cNvPr id="2058" name="TextBox 12"/>
          <p:cNvSpPr txBox="1">
            <a:spLocks noChangeArrowheads="1"/>
          </p:cNvSpPr>
          <p:nvPr/>
        </p:nvSpPr>
        <p:spPr bwMode="auto">
          <a:xfrm>
            <a:off x="6072188" y="6577013"/>
            <a:ext cx="30718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400" dirty="0">
                <a:cs typeface="Arial" charset="0"/>
              </a:rPr>
              <a:t>©  </a:t>
            </a:r>
            <a:r>
              <a:rPr lang="en-GB" sz="1400" dirty="0" smtClean="0">
                <a:cs typeface="Arial" charset="0"/>
                <a:hlinkClick r:id="rId8"/>
              </a:rPr>
              <a:t>www.sociology.org.uk</a:t>
            </a:r>
            <a:r>
              <a:rPr lang="en-GB" sz="1400" dirty="0" smtClean="0">
                <a:cs typeface="Arial" charset="0"/>
              </a:rPr>
              <a:t>,  2009</a:t>
            </a:r>
            <a:endParaRPr lang="en-GB" sz="1400" dirty="0">
              <a:cs typeface="Arial" charset="0"/>
            </a:endParaRPr>
          </a:p>
        </p:txBody>
      </p:sp>
      <p:sp>
        <p:nvSpPr>
          <p:cNvPr id="13" name="TextBox 12"/>
          <p:cNvSpPr txBox="1"/>
          <p:nvPr/>
        </p:nvSpPr>
        <p:spPr>
          <a:xfrm>
            <a:off x="395288" y="357166"/>
            <a:ext cx="3105142" cy="400110"/>
          </a:xfrm>
          <a:prstGeom prst="rect">
            <a:avLst/>
          </a:prstGeom>
          <a:noFill/>
          <a:scene3d>
            <a:camera prst="orthographicFront"/>
            <a:lightRig rig="threePt" dir="t"/>
          </a:scene3d>
          <a:sp3d>
            <a:bevelT w="165100" prst="coolSlant"/>
          </a:sp3d>
        </p:spPr>
        <p:txBody>
          <a:bodyPr>
            <a:spAutoFit/>
          </a:bodyPr>
          <a:lstStyle/>
          <a:p>
            <a:pPr algn="ctr">
              <a:defRPr/>
            </a:pPr>
            <a:r>
              <a:rPr lang="en-GB" sz="2000" b="1" dirty="0">
                <a:latin typeface="Arial" pitchFamily="34" charset="0"/>
                <a:cs typeface="Arial" pitchFamily="34" charset="0"/>
              </a:rPr>
              <a:t>Crime and Deviance</a:t>
            </a:r>
            <a:endParaRPr lang="en-GB"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460</Words>
  <Application>Microsoft Office PowerPoint</Application>
  <PresentationFormat>On-screen Show (4:3)</PresentationFormat>
  <Paragraphs>31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Office Theme</vt:lpstr>
      <vt:lpstr>PowerPoint Presentation</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Chris.Livesey</dc:creator>
  <cp:lastModifiedBy>Chris.Livesey</cp:lastModifiedBy>
  <cp:revision>14</cp:revision>
  <dcterms:created xsi:type="dcterms:W3CDTF">2009-01-21T09:50:24Z</dcterms:created>
  <dcterms:modified xsi:type="dcterms:W3CDTF">2010-09-04T08:16:41Z</dcterms:modified>
</cp:coreProperties>
</file>