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p:scale>
          <a:sx n="77" d="100"/>
          <a:sy n="77" d="100"/>
        </p:scale>
        <p:origin x="-306"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FDF3A0-B0FD-471E-98DB-D3BD24D72D17}" type="doc">
      <dgm:prSet loTypeId="urn:microsoft.com/office/officeart/2005/8/layout/hList3" loCatId="list" qsTypeId="urn:microsoft.com/office/officeart/2005/8/quickstyle/3d7" qsCatId="3D" csTypeId="urn:microsoft.com/office/officeart/2005/8/colors/accent1_2" csCatId="accent1" phldr="1"/>
      <dgm:spPr>
        <a:scene3d>
          <a:camera prst="perspectiveLeft" zoom="91000"/>
          <a:lightRig rig="contrasting" dir="t"/>
        </a:scene3d>
      </dgm:spPr>
      <dgm:t>
        <a:bodyPr/>
        <a:lstStyle/>
        <a:p>
          <a:endParaRPr lang="en-GB"/>
        </a:p>
      </dgm:t>
    </dgm:pt>
    <dgm:pt modelId="{61DADDF6-6200-4A31-9417-97D582C01F57}">
      <dgm:prSet phldrT="[Text]" custT="1"/>
      <dgm:spPr>
        <a:gradFill rotWithShape="0">
          <a:gsLst>
            <a:gs pos="0">
              <a:srgbClr val="5E9EFF"/>
            </a:gs>
            <a:gs pos="39999">
              <a:srgbClr val="85C2FF"/>
            </a:gs>
            <a:gs pos="70000">
              <a:srgbClr val="C4D6EB"/>
            </a:gs>
            <a:gs pos="100000">
              <a:srgbClr val="FFEBFA"/>
            </a:gs>
          </a:gsLst>
          <a:lin ang="5400000" scaled="0"/>
        </a:gradFill>
        <a:sp3d extrusionH="50600" prstMaterial="dkEdge">
          <a:bevelT w="80600" h="80600"/>
          <a:bevelB w="80600" h="80600" prst="relaxedInset"/>
        </a:sp3d>
      </dgm:spPr>
      <dgm:t>
        <a:bodyPr/>
        <a:lstStyle/>
        <a:p>
          <a:r>
            <a:rPr lang="en-GB" sz="2800" b="1" dirty="0" smtClean="0">
              <a:solidFill>
                <a:schemeClr val="tx1"/>
              </a:solidFill>
              <a:effectLst>
                <a:outerShdw blurRad="50800" dist="50800" dir="12000000" algn="ctr" rotWithShape="0">
                  <a:srgbClr val="EDFF7F"/>
                </a:outerShdw>
              </a:effectLst>
              <a:latin typeface="Arial" pitchFamily="34" charset="0"/>
              <a:cs typeface="Arial" pitchFamily="34" charset="0"/>
            </a:rPr>
            <a:t>Official Crime statistics</a:t>
          </a:r>
          <a:endParaRPr lang="en-GB" sz="2800" dirty="0">
            <a:solidFill>
              <a:schemeClr val="tx1"/>
            </a:solidFill>
            <a:effectLst>
              <a:outerShdw blurRad="50800" dist="50800" dir="12000000" algn="ctr" rotWithShape="0">
                <a:srgbClr val="EDFF7F"/>
              </a:outerShdw>
            </a:effectLst>
          </a:endParaRPr>
        </a:p>
      </dgm:t>
    </dgm:pt>
    <dgm:pt modelId="{91115C6D-1975-45E5-8306-F52DB5F21EC9}" type="parTrans" cxnId="{EE440D9B-2ADD-4054-B843-F10BD37459AE}">
      <dgm:prSet/>
      <dgm:spPr/>
      <dgm:t>
        <a:bodyPr/>
        <a:lstStyle/>
        <a:p>
          <a:endParaRPr lang="en-GB"/>
        </a:p>
      </dgm:t>
    </dgm:pt>
    <dgm:pt modelId="{29607DBA-D4DA-4789-A3B3-F0DDBF51CE0D}" type="sibTrans" cxnId="{EE440D9B-2ADD-4054-B843-F10BD37459AE}">
      <dgm:prSet/>
      <dgm:spPr/>
      <dgm:t>
        <a:bodyPr/>
        <a:lstStyle/>
        <a:p>
          <a:endParaRPr lang="en-GB"/>
        </a:p>
      </dgm:t>
    </dgm:pt>
    <dgm:pt modelId="{5F4A4340-0955-4E3B-976F-0B1FEA0FAE81}">
      <dgm:prSet phldrT="[Text]" custT="1"/>
      <dgm:spPr>
        <a:blipFill rotWithShape="0">
          <a:blip xmlns:r="http://schemas.openxmlformats.org/officeDocument/2006/relationships" r:embed="rId1"/>
          <a:tile tx="0" ty="0" sx="100000" sy="100000" flip="none" algn="tl"/>
        </a:blipFill>
        <a:sp3d extrusionH="50600" prstMaterial="dkEdge">
          <a:bevelT w="101600" h="80600"/>
          <a:bevelB w="80600" h="80600" prst="relaxedInset"/>
        </a:sp3d>
      </dgm:spPr>
      <dgm:t>
        <a:bodyPr/>
        <a:lstStyle/>
        <a:p>
          <a:r>
            <a:rPr lang="en-GB" sz="2800" b="1" dirty="0" smtClean="0">
              <a:effectLst>
                <a:outerShdw blurRad="50800" dist="50800" dir="12000000" algn="ctr" rotWithShape="0">
                  <a:srgbClr val="FFFF00"/>
                </a:outerShdw>
              </a:effectLst>
              <a:latin typeface="Arial" pitchFamily="34" charset="0"/>
              <a:cs typeface="Arial" pitchFamily="34" charset="0"/>
            </a:rPr>
            <a:t>Victim</a:t>
          </a:r>
          <a:r>
            <a:rPr lang="en-GB" sz="3000" b="1" dirty="0" smtClean="0">
              <a:effectLst>
                <a:outerShdw blurRad="50800" dist="50800" dir="12000000" algn="ctr" rotWithShape="0">
                  <a:srgbClr val="FFFF00"/>
                </a:outerShdw>
              </a:effectLst>
              <a:latin typeface="Arial" pitchFamily="34" charset="0"/>
              <a:cs typeface="Arial" pitchFamily="34" charset="0"/>
            </a:rPr>
            <a:t> </a:t>
          </a:r>
          <a:r>
            <a:rPr lang="en-GB" sz="2800" b="1" dirty="0" smtClean="0">
              <a:effectLst>
                <a:outerShdw blurRad="50800" dist="50800" dir="12000000" algn="ctr" rotWithShape="0">
                  <a:srgbClr val="FFFF00"/>
                </a:outerShdw>
              </a:effectLst>
              <a:latin typeface="Arial" pitchFamily="34" charset="0"/>
              <a:cs typeface="Arial" pitchFamily="34" charset="0"/>
            </a:rPr>
            <a:t>Surveys</a:t>
          </a:r>
          <a:endParaRPr lang="en-GB" sz="2800" dirty="0">
            <a:effectLst>
              <a:outerShdw blurRad="50800" dist="50800" dir="12000000" algn="ctr" rotWithShape="0">
                <a:srgbClr val="FFFF00"/>
              </a:outerShdw>
            </a:effectLst>
          </a:endParaRPr>
        </a:p>
      </dgm:t>
    </dgm:pt>
    <dgm:pt modelId="{6F94242F-2F48-467C-A9D4-3937453795A9}" type="parTrans" cxnId="{8A9A44A4-D9B3-40DF-AF3D-E482036AD219}">
      <dgm:prSet/>
      <dgm:spPr/>
      <dgm:t>
        <a:bodyPr/>
        <a:lstStyle/>
        <a:p>
          <a:endParaRPr lang="en-GB"/>
        </a:p>
      </dgm:t>
    </dgm:pt>
    <dgm:pt modelId="{34C4F76E-5377-4296-8EA0-8E4583853199}" type="sibTrans" cxnId="{8A9A44A4-D9B3-40DF-AF3D-E482036AD219}">
      <dgm:prSet/>
      <dgm:spPr/>
      <dgm:t>
        <a:bodyPr/>
        <a:lstStyle/>
        <a:p>
          <a:endParaRPr lang="en-GB"/>
        </a:p>
      </dgm:t>
    </dgm:pt>
    <dgm:pt modelId="{0203C413-41DD-4855-96E8-B58312CB328C}">
      <dgm:prSet phldrT="[Text]" custT="1"/>
      <dgm:spPr>
        <a:blipFill rotWithShape="0">
          <a:blip xmlns:r="http://schemas.openxmlformats.org/officeDocument/2006/relationships" r:embed="rId2"/>
          <a:tile tx="0" ty="0" sx="100000" sy="100000" flip="none" algn="tl"/>
        </a:blipFill>
        <a:sp3d extrusionH="50600" prstMaterial="dkEdge">
          <a:bevelT w="101600" h="80600"/>
          <a:bevelB w="80600" h="80600" prst="relaxedInset"/>
        </a:sp3d>
      </dgm:spPr>
      <dgm:t>
        <a:bodyPr/>
        <a:lstStyle/>
        <a:p>
          <a:r>
            <a:rPr lang="en-GB" sz="2800" b="1" dirty="0" smtClean="0">
              <a:effectLst>
                <a:outerShdw blurRad="50800" dist="50800" dir="12000000" algn="ctr" rotWithShape="0">
                  <a:srgbClr val="FFFF00"/>
                </a:outerShdw>
              </a:effectLst>
              <a:latin typeface="Arial" pitchFamily="34" charset="0"/>
              <a:cs typeface="Arial" pitchFamily="34" charset="0"/>
            </a:rPr>
            <a:t>Self-Report Surveys</a:t>
          </a:r>
          <a:endParaRPr lang="en-GB" sz="2800" dirty="0">
            <a:effectLst>
              <a:outerShdw blurRad="50800" dist="50800" dir="12000000" algn="ctr" rotWithShape="0">
                <a:srgbClr val="FFFF00"/>
              </a:outerShdw>
            </a:effectLst>
          </a:endParaRPr>
        </a:p>
      </dgm:t>
    </dgm:pt>
    <dgm:pt modelId="{725016D7-D358-4556-A69D-8C1411CCDF9B}" type="parTrans" cxnId="{8BF336C5-B2B3-4A4A-999A-789B2B27914F}">
      <dgm:prSet/>
      <dgm:spPr/>
      <dgm:t>
        <a:bodyPr/>
        <a:lstStyle/>
        <a:p>
          <a:endParaRPr lang="en-GB"/>
        </a:p>
      </dgm:t>
    </dgm:pt>
    <dgm:pt modelId="{6D05FC48-36B1-442B-8A85-4FE5C0992D92}" type="sibTrans" cxnId="{8BF336C5-B2B3-4A4A-999A-789B2B27914F}">
      <dgm:prSet/>
      <dgm:spPr/>
      <dgm:t>
        <a:bodyPr/>
        <a:lstStyle/>
        <a:p>
          <a:endParaRPr lang="en-GB"/>
        </a:p>
      </dgm:t>
    </dgm:pt>
    <dgm:pt modelId="{CB3F4D9F-3CEA-4B1A-8D59-90F83A3D14A6}">
      <dgm:prSet phldrT="[Text]" custT="1"/>
      <dgm:spPr>
        <a:blipFill rotWithShape="0">
          <a:blip xmlns:r="http://schemas.openxmlformats.org/officeDocument/2006/relationships" r:embed="rId3"/>
          <a:tile tx="0" ty="0" sx="100000" sy="100000" flip="none" algn="tl"/>
        </a:blipFill>
        <a:sp3d extrusionH="50600" prstMaterial="dkEdge">
          <a:bevelT w="101600" h="80600"/>
          <a:bevelB w="80600" h="80600" prst="relaxedInset"/>
        </a:sp3d>
      </dgm:spPr>
      <dgm:t>
        <a:bodyPr/>
        <a:lstStyle/>
        <a:p>
          <a:r>
            <a:rPr lang="en-GB" sz="2800" b="1" dirty="0" smtClean="0">
              <a:effectLst>
                <a:outerShdw blurRad="50800" dist="50800" dir="12000000" algn="ctr" rotWithShape="0">
                  <a:srgbClr val="FFFF00"/>
                </a:outerShdw>
              </a:effectLst>
              <a:latin typeface="Arial" pitchFamily="34" charset="0"/>
              <a:cs typeface="Arial" pitchFamily="34" charset="0"/>
            </a:rPr>
            <a:t>Other Agencies </a:t>
          </a:r>
        </a:p>
        <a:p>
          <a:r>
            <a:rPr lang="en-GB" sz="2000" b="1" dirty="0" smtClean="0">
              <a:effectLst>
                <a:outerShdw blurRad="50800" dist="50800" dir="12000000" algn="ctr" rotWithShape="0">
                  <a:schemeClr val="bg1"/>
                </a:outerShdw>
              </a:effectLst>
              <a:latin typeface="Arial" pitchFamily="34" charset="0"/>
              <a:cs typeface="Arial" pitchFamily="34" charset="0"/>
            </a:rPr>
            <a:t>(e.g. hospitals)</a:t>
          </a:r>
          <a:endParaRPr lang="en-GB" sz="2000" dirty="0">
            <a:effectLst>
              <a:outerShdw blurRad="50800" dist="50800" dir="12000000" algn="ctr" rotWithShape="0">
                <a:schemeClr val="bg1"/>
              </a:outerShdw>
            </a:effectLst>
          </a:endParaRPr>
        </a:p>
      </dgm:t>
    </dgm:pt>
    <dgm:pt modelId="{DF029F7B-AE31-4A77-A069-F62E5869A0FB}" type="parTrans" cxnId="{AA985470-2F68-4B11-90F3-A9A29D77A474}">
      <dgm:prSet/>
      <dgm:spPr/>
      <dgm:t>
        <a:bodyPr/>
        <a:lstStyle/>
        <a:p>
          <a:endParaRPr lang="en-GB"/>
        </a:p>
      </dgm:t>
    </dgm:pt>
    <dgm:pt modelId="{E9ED674E-3DF5-44FD-915C-C3780D7B6144}" type="sibTrans" cxnId="{AA985470-2F68-4B11-90F3-A9A29D77A474}">
      <dgm:prSet/>
      <dgm:spPr/>
      <dgm:t>
        <a:bodyPr/>
        <a:lstStyle/>
        <a:p>
          <a:endParaRPr lang="en-GB"/>
        </a:p>
      </dgm:t>
    </dgm:pt>
    <dgm:pt modelId="{93DA195A-2974-4E92-A4FB-6B35EB1E1E5F}" type="pres">
      <dgm:prSet presAssocID="{ACFDF3A0-B0FD-471E-98DB-D3BD24D72D17}" presName="composite" presStyleCnt="0">
        <dgm:presLayoutVars>
          <dgm:chMax val="1"/>
          <dgm:dir/>
          <dgm:resizeHandles val="exact"/>
        </dgm:presLayoutVars>
      </dgm:prSet>
      <dgm:spPr/>
      <dgm:t>
        <a:bodyPr/>
        <a:lstStyle/>
        <a:p>
          <a:endParaRPr lang="en-GB"/>
        </a:p>
      </dgm:t>
    </dgm:pt>
    <dgm:pt modelId="{CCB5136E-23C5-4B07-AF1A-853B4E25DA57}" type="pres">
      <dgm:prSet presAssocID="{61DADDF6-6200-4A31-9417-97D582C01F57}" presName="roof" presStyleLbl="dkBgShp" presStyleIdx="0" presStyleCnt="2"/>
      <dgm:spPr/>
      <dgm:t>
        <a:bodyPr/>
        <a:lstStyle/>
        <a:p>
          <a:endParaRPr lang="en-GB"/>
        </a:p>
      </dgm:t>
    </dgm:pt>
    <dgm:pt modelId="{4A6EF3ED-596C-4858-A969-BA5662B2075A}" type="pres">
      <dgm:prSet presAssocID="{61DADDF6-6200-4A31-9417-97D582C01F57}" presName="pillars" presStyleCnt="0"/>
      <dgm:spPr>
        <a:sp3d prstMaterial="dkEdge">
          <a:bevelT/>
        </a:sp3d>
      </dgm:spPr>
    </dgm:pt>
    <dgm:pt modelId="{9C8325A5-08F9-4ABF-87B9-3D3066B250D6}" type="pres">
      <dgm:prSet presAssocID="{61DADDF6-6200-4A31-9417-97D582C01F57}" presName="pillar1" presStyleLbl="node1" presStyleIdx="0" presStyleCnt="3">
        <dgm:presLayoutVars>
          <dgm:bulletEnabled val="1"/>
        </dgm:presLayoutVars>
      </dgm:prSet>
      <dgm:spPr/>
      <dgm:t>
        <a:bodyPr/>
        <a:lstStyle/>
        <a:p>
          <a:endParaRPr lang="en-GB"/>
        </a:p>
      </dgm:t>
    </dgm:pt>
    <dgm:pt modelId="{B8F45DB4-5085-4F74-88FC-49CEA3FFAEBA}" type="pres">
      <dgm:prSet presAssocID="{0203C413-41DD-4855-96E8-B58312CB328C}" presName="pillarX" presStyleLbl="node1" presStyleIdx="1" presStyleCnt="3">
        <dgm:presLayoutVars>
          <dgm:bulletEnabled val="1"/>
        </dgm:presLayoutVars>
      </dgm:prSet>
      <dgm:spPr/>
      <dgm:t>
        <a:bodyPr/>
        <a:lstStyle/>
        <a:p>
          <a:endParaRPr lang="en-GB"/>
        </a:p>
      </dgm:t>
    </dgm:pt>
    <dgm:pt modelId="{4ED9494B-5B88-4A33-9B1C-7C73219EC9CD}" type="pres">
      <dgm:prSet presAssocID="{CB3F4D9F-3CEA-4B1A-8D59-90F83A3D14A6}" presName="pillarX" presStyleLbl="node1" presStyleIdx="2" presStyleCnt="3">
        <dgm:presLayoutVars>
          <dgm:bulletEnabled val="1"/>
        </dgm:presLayoutVars>
      </dgm:prSet>
      <dgm:spPr/>
      <dgm:t>
        <a:bodyPr/>
        <a:lstStyle/>
        <a:p>
          <a:endParaRPr lang="en-GB"/>
        </a:p>
      </dgm:t>
    </dgm:pt>
    <dgm:pt modelId="{16AB3309-D633-4368-94FB-206176D5273F}" type="pres">
      <dgm:prSet presAssocID="{61DADDF6-6200-4A31-9417-97D582C01F57}" presName="base" presStyleLbl="dkBgShp" presStyleIdx="1" presStyleCnt="2"/>
      <dgm:spPr>
        <a:gradFill rotWithShape="0">
          <a:gsLst>
            <a:gs pos="0">
              <a:srgbClr val="5E9EFF"/>
            </a:gs>
            <a:gs pos="39999">
              <a:srgbClr val="85C2FF"/>
            </a:gs>
            <a:gs pos="70000">
              <a:srgbClr val="C4D6EB"/>
            </a:gs>
            <a:gs pos="100000">
              <a:srgbClr val="FFEBFA"/>
            </a:gs>
          </a:gsLst>
          <a:lin ang="600000" scaled="0"/>
        </a:gradFill>
        <a:sp3d extrusionH="50600" prstMaterial="dkEdge">
          <a:bevelT w="80600" h="80600"/>
          <a:bevelB w="80600" h="80600" prst="relaxedInset"/>
        </a:sp3d>
      </dgm:spPr>
    </dgm:pt>
  </dgm:ptLst>
  <dgm:cxnLst>
    <dgm:cxn modelId="{EE440D9B-2ADD-4054-B843-F10BD37459AE}" srcId="{ACFDF3A0-B0FD-471E-98DB-D3BD24D72D17}" destId="{61DADDF6-6200-4A31-9417-97D582C01F57}" srcOrd="0" destOrd="0" parTransId="{91115C6D-1975-45E5-8306-F52DB5F21EC9}" sibTransId="{29607DBA-D4DA-4789-A3B3-F0DDBF51CE0D}"/>
    <dgm:cxn modelId="{4B116761-B053-4E19-9DCF-1A25D5936524}" type="presOf" srcId="{ACFDF3A0-B0FD-471E-98DB-D3BD24D72D17}" destId="{93DA195A-2974-4E92-A4FB-6B35EB1E1E5F}" srcOrd="0" destOrd="0" presId="urn:microsoft.com/office/officeart/2005/8/layout/hList3"/>
    <dgm:cxn modelId="{2A49361C-BE64-43D9-95E4-CC70E2CEF136}" type="presOf" srcId="{5F4A4340-0955-4E3B-976F-0B1FEA0FAE81}" destId="{9C8325A5-08F9-4ABF-87B9-3D3066B250D6}" srcOrd="0" destOrd="0" presId="urn:microsoft.com/office/officeart/2005/8/layout/hList3"/>
    <dgm:cxn modelId="{6072278D-1E2D-4E5B-8B45-933F9F0748D2}" type="presOf" srcId="{61DADDF6-6200-4A31-9417-97D582C01F57}" destId="{CCB5136E-23C5-4B07-AF1A-853B4E25DA57}" srcOrd="0" destOrd="0" presId="urn:microsoft.com/office/officeart/2005/8/layout/hList3"/>
    <dgm:cxn modelId="{AA985470-2F68-4B11-90F3-A9A29D77A474}" srcId="{61DADDF6-6200-4A31-9417-97D582C01F57}" destId="{CB3F4D9F-3CEA-4B1A-8D59-90F83A3D14A6}" srcOrd="2" destOrd="0" parTransId="{DF029F7B-AE31-4A77-A069-F62E5869A0FB}" sibTransId="{E9ED674E-3DF5-44FD-915C-C3780D7B6144}"/>
    <dgm:cxn modelId="{8A9A44A4-D9B3-40DF-AF3D-E482036AD219}" srcId="{61DADDF6-6200-4A31-9417-97D582C01F57}" destId="{5F4A4340-0955-4E3B-976F-0B1FEA0FAE81}" srcOrd="0" destOrd="0" parTransId="{6F94242F-2F48-467C-A9D4-3937453795A9}" sibTransId="{34C4F76E-5377-4296-8EA0-8E4583853199}"/>
    <dgm:cxn modelId="{C1F3E71D-5C0A-4DD7-83F4-DBF57D03E960}" type="presOf" srcId="{CB3F4D9F-3CEA-4B1A-8D59-90F83A3D14A6}" destId="{4ED9494B-5B88-4A33-9B1C-7C73219EC9CD}" srcOrd="0" destOrd="0" presId="urn:microsoft.com/office/officeart/2005/8/layout/hList3"/>
    <dgm:cxn modelId="{8BF336C5-B2B3-4A4A-999A-789B2B27914F}" srcId="{61DADDF6-6200-4A31-9417-97D582C01F57}" destId="{0203C413-41DD-4855-96E8-B58312CB328C}" srcOrd="1" destOrd="0" parTransId="{725016D7-D358-4556-A69D-8C1411CCDF9B}" sibTransId="{6D05FC48-36B1-442B-8A85-4FE5C0992D92}"/>
    <dgm:cxn modelId="{64E89EE1-54E5-4169-BD1F-21915809A947}" type="presOf" srcId="{0203C413-41DD-4855-96E8-B58312CB328C}" destId="{B8F45DB4-5085-4F74-88FC-49CEA3FFAEBA}" srcOrd="0" destOrd="0" presId="urn:microsoft.com/office/officeart/2005/8/layout/hList3"/>
    <dgm:cxn modelId="{6BDEE3C5-D9F7-4C2B-8C72-19EEABCE6581}" type="presParOf" srcId="{93DA195A-2974-4E92-A4FB-6B35EB1E1E5F}" destId="{CCB5136E-23C5-4B07-AF1A-853B4E25DA57}" srcOrd="0" destOrd="0" presId="urn:microsoft.com/office/officeart/2005/8/layout/hList3"/>
    <dgm:cxn modelId="{30202655-29D2-4CF9-BC0E-65362ADE98C3}" type="presParOf" srcId="{93DA195A-2974-4E92-A4FB-6B35EB1E1E5F}" destId="{4A6EF3ED-596C-4858-A969-BA5662B2075A}" srcOrd="1" destOrd="0" presId="urn:microsoft.com/office/officeart/2005/8/layout/hList3"/>
    <dgm:cxn modelId="{A99B6CC9-C0CE-424F-8E66-B094D2AE0B38}" type="presParOf" srcId="{4A6EF3ED-596C-4858-A969-BA5662B2075A}" destId="{9C8325A5-08F9-4ABF-87B9-3D3066B250D6}" srcOrd="0" destOrd="0" presId="urn:microsoft.com/office/officeart/2005/8/layout/hList3"/>
    <dgm:cxn modelId="{431114DB-4252-4C34-A7EB-1F59540F3E73}" type="presParOf" srcId="{4A6EF3ED-596C-4858-A969-BA5662B2075A}" destId="{B8F45DB4-5085-4F74-88FC-49CEA3FFAEBA}" srcOrd="1" destOrd="0" presId="urn:microsoft.com/office/officeart/2005/8/layout/hList3"/>
    <dgm:cxn modelId="{BFEDF0F2-5597-4E96-B370-DC0F552A21E2}" type="presParOf" srcId="{4A6EF3ED-596C-4858-A969-BA5662B2075A}" destId="{4ED9494B-5B88-4A33-9B1C-7C73219EC9CD}" srcOrd="2" destOrd="0" presId="urn:microsoft.com/office/officeart/2005/8/layout/hList3"/>
    <dgm:cxn modelId="{35D42289-77C3-455D-92E8-9191D6FF5CE5}" type="presParOf" srcId="{93DA195A-2974-4E92-A4FB-6B35EB1E1E5F}" destId="{16AB3309-D633-4368-94FB-206176D5273F}"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B5136E-23C5-4B07-AF1A-853B4E25DA57}">
      <dsp:nvSpPr>
        <dsp:cNvPr id="0" name=""/>
        <dsp:cNvSpPr/>
      </dsp:nvSpPr>
      <dsp:spPr>
        <a:xfrm>
          <a:off x="0" y="0"/>
          <a:ext cx="7643866" cy="1521629"/>
        </a:xfrm>
        <a:prstGeom prst="rect">
          <a:avLst/>
        </a:prstGeom>
        <a:gradFill rotWithShape="0">
          <a:gsLst>
            <a:gs pos="0">
              <a:srgbClr val="5E9EFF"/>
            </a:gs>
            <a:gs pos="39999">
              <a:srgbClr val="85C2FF"/>
            </a:gs>
            <a:gs pos="70000">
              <a:srgbClr val="C4D6EB"/>
            </a:gs>
            <a:gs pos="100000">
              <a:srgbClr val="FFEBFA"/>
            </a:gs>
          </a:gsLst>
          <a:lin ang="5400000" scaled="0"/>
        </a:gradFill>
        <a:ln>
          <a:noFill/>
        </a:ln>
        <a:effectLst/>
        <a:scene3d>
          <a:camera prst="perspectiveLeft" zoom="91000"/>
          <a:lightRig rig="contrasting" dir="t"/>
        </a:scene3d>
        <a:sp3d extrusionH="50600" prstMaterial="dkEdge">
          <a:bevelT w="80600" h="80600"/>
          <a:bevelB w="80600" h="80600" prst="relaxedInset"/>
        </a:sp3d>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solidFill>
                <a:schemeClr val="tx1"/>
              </a:solidFill>
              <a:effectLst>
                <a:outerShdw blurRad="50800" dist="50800" dir="12000000" algn="ctr" rotWithShape="0">
                  <a:srgbClr val="EDFF7F"/>
                </a:outerShdw>
              </a:effectLst>
              <a:latin typeface="Arial" pitchFamily="34" charset="0"/>
              <a:cs typeface="Arial" pitchFamily="34" charset="0"/>
            </a:rPr>
            <a:t>Official Crime statistics</a:t>
          </a:r>
          <a:endParaRPr lang="en-GB" sz="2800" kern="1200" dirty="0">
            <a:solidFill>
              <a:schemeClr val="tx1"/>
            </a:solidFill>
            <a:effectLst>
              <a:outerShdw blurRad="50800" dist="50800" dir="12000000" algn="ctr" rotWithShape="0">
                <a:srgbClr val="EDFF7F"/>
              </a:outerShdw>
            </a:effectLst>
          </a:endParaRPr>
        </a:p>
      </dsp:txBody>
      <dsp:txXfrm>
        <a:off x="0" y="0"/>
        <a:ext cx="7643866" cy="1521629"/>
      </dsp:txXfrm>
    </dsp:sp>
    <dsp:sp modelId="{9C8325A5-08F9-4ABF-87B9-3D3066B250D6}">
      <dsp:nvSpPr>
        <dsp:cNvPr id="0" name=""/>
        <dsp:cNvSpPr/>
      </dsp:nvSpPr>
      <dsp:spPr>
        <a:xfrm>
          <a:off x="3732" y="1521629"/>
          <a:ext cx="2545467" cy="3195421"/>
        </a:xfrm>
        <a:prstGeom prst="rect">
          <a:avLst/>
        </a:prstGeom>
        <a:blipFill rotWithShape="0">
          <a:blip xmlns:r="http://schemas.openxmlformats.org/officeDocument/2006/relationships" r:embed="rId1"/>
          <a:tile tx="0" ty="0" sx="100000" sy="100000" flip="none" algn="tl"/>
        </a:blipFill>
        <a:ln>
          <a:noFill/>
        </a:ln>
        <a:effectLst>
          <a:outerShdw blurRad="40000" dist="20000" dir="5400000" rotWithShape="0">
            <a:srgbClr val="000000">
              <a:alpha val="38000"/>
            </a:srgbClr>
          </a:outerShdw>
        </a:effectLst>
        <a:scene3d>
          <a:camera prst="perspectiveLeft" zoom="91000"/>
          <a:lightRig rig="contrasting" dir="t"/>
        </a:scene3d>
        <a:sp3d extrusionH="50600" prstMaterial="dkEdge">
          <a:bevelT w="101600" h="80600"/>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effectLst>
                <a:outerShdw blurRad="50800" dist="50800" dir="12000000" algn="ctr" rotWithShape="0">
                  <a:srgbClr val="FFFF00"/>
                </a:outerShdw>
              </a:effectLst>
              <a:latin typeface="Arial" pitchFamily="34" charset="0"/>
              <a:cs typeface="Arial" pitchFamily="34" charset="0"/>
            </a:rPr>
            <a:t>Victim</a:t>
          </a:r>
          <a:r>
            <a:rPr lang="en-GB" sz="3000" b="1" kern="1200" dirty="0" smtClean="0">
              <a:effectLst>
                <a:outerShdw blurRad="50800" dist="50800" dir="12000000" algn="ctr" rotWithShape="0">
                  <a:srgbClr val="FFFF00"/>
                </a:outerShdw>
              </a:effectLst>
              <a:latin typeface="Arial" pitchFamily="34" charset="0"/>
              <a:cs typeface="Arial" pitchFamily="34" charset="0"/>
            </a:rPr>
            <a:t> </a:t>
          </a:r>
          <a:r>
            <a:rPr lang="en-GB" sz="2800" b="1" kern="1200" dirty="0" smtClean="0">
              <a:effectLst>
                <a:outerShdw blurRad="50800" dist="50800" dir="12000000" algn="ctr" rotWithShape="0">
                  <a:srgbClr val="FFFF00"/>
                </a:outerShdw>
              </a:effectLst>
              <a:latin typeface="Arial" pitchFamily="34" charset="0"/>
              <a:cs typeface="Arial" pitchFamily="34" charset="0"/>
            </a:rPr>
            <a:t>Surveys</a:t>
          </a:r>
          <a:endParaRPr lang="en-GB" sz="2800" kern="1200" dirty="0">
            <a:effectLst>
              <a:outerShdw blurRad="50800" dist="50800" dir="12000000" algn="ctr" rotWithShape="0">
                <a:srgbClr val="FFFF00"/>
              </a:outerShdw>
            </a:effectLst>
          </a:endParaRPr>
        </a:p>
      </dsp:txBody>
      <dsp:txXfrm>
        <a:off x="3732" y="1521629"/>
        <a:ext cx="2545467" cy="3195421"/>
      </dsp:txXfrm>
    </dsp:sp>
    <dsp:sp modelId="{B8F45DB4-5085-4F74-88FC-49CEA3FFAEBA}">
      <dsp:nvSpPr>
        <dsp:cNvPr id="0" name=""/>
        <dsp:cNvSpPr/>
      </dsp:nvSpPr>
      <dsp:spPr>
        <a:xfrm>
          <a:off x="2549199" y="1521629"/>
          <a:ext cx="2545467" cy="3195421"/>
        </a:xfrm>
        <a:prstGeom prst="rect">
          <a:avLst/>
        </a:prstGeom>
        <a:blipFill rotWithShape="0">
          <a:blip xmlns:r="http://schemas.openxmlformats.org/officeDocument/2006/relationships" r:embed="rId2"/>
          <a:tile tx="0" ty="0" sx="100000" sy="100000" flip="none" algn="tl"/>
        </a:blipFill>
        <a:ln>
          <a:noFill/>
        </a:ln>
        <a:effectLst>
          <a:outerShdw blurRad="40000" dist="20000" dir="5400000" rotWithShape="0">
            <a:srgbClr val="000000">
              <a:alpha val="38000"/>
            </a:srgbClr>
          </a:outerShdw>
        </a:effectLst>
        <a:scene3d>
          <a:camera prst="perspectiveLeft" zoom="91000"/>
          <a:lightRig rig="contrasting" dir="t"/>
        </a:scene3d>
        <a:sp3d extrusionH="50600" prstMaterial="dkEdge">
          <a:bevelT w="101600" h="80600"/>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effectLst>
                <a:outerShdw blurRad="50800" dist="50800" dir="12000000" algn="ctr" rotWithShape="0">
                  <a:srgbClr val="FFFF00"/>
                </a:outerShdw>
              </a:effectLst>
              <a:latin typeface="Arial" pitchFamily="34" charset="0"/>
              <a:cs typeface="Arial" pitchFamily="34" charset="0"/>
            </a:rPr>
            <a:t>Self-Report Surveys</a:t>
          </a:r>
          <a:endParaRPr lang="en-GB" sz="2800" kern="1200" dirty="0">
            <a:effectLst>
              <a:outerShdw blurRad="50800" dist="50800" dir="12000000" algn="ctr" rotWithShape="0">
                <a:srgbClr val="FFFF00"/>
              </a:outerShdw>
            </a:effectLst>
          </a:endParaRPr>
        </a:p>
      </dsp:txBody>
      <dsp:txXfrm>
        <a:off x="2549199" y="1521629"/>
        <a:ext cx="2545467" cy="3195421"/>
      </dsp:txXfrm>
    </dsp:sp>
    <dsp:sp modelId="{4ED9494B-5B88-4A33-9B1C-7C73219EC9CD}">
      <dsp:nvSpPr>
        <dsp:cNvPr id="0" name=""/>
        <dsp:cNvSpPr/>
      </dsp:nvSpPr>
      <dsp:spPr>
        <a:xfrm>
          <a:off x="5094666" y="1521629"/>
          <a:ext cx="2545467" cy="3195421"/>
        </a:xfrm>
        <a:prstGeom prst="rect">
          <a:avLst/>
        </a:prstGeom>
        <a:blipFill rotWithShape="0">
          <a:blip xmlns:r="http://schemas.openxmlformats.org/officeDocument/2006/relationships" r:embed="rId3"/>
          <a:tile tx="0" ty="0" sx="100000" sy="100000" flip="none" algn="tl"/>
        </a:blipFill>
        <a:ln>
          <a:noFill/>
        </a:ln>
        <a:effectLst>
          <a:outerShdw blurRad="40000" dist="20000" dir="5400000" rotWithShape="0">
            <a:srgbClr val="000000">
              <a:alpha val="38000"/>
            </a:srgbClr>
          </a:outerShdw>
        </a:effectLst>
        <a:scene3d>
          <a:camera prst="perspectiveLeft" zoom="91000"/>
          <a:lightRig rig="contrasting" dir="t"/>
        </a:scene3d>
        <a:sp3d extrusionH="50600" prstMaterial="dkEdge">
          <a:bevelT w="101600" h="80600"/>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effectLst>
                <a:outerShdw blurRad="50800" dist="50800" dir="12000000" algn="ctr" rotWithShape="0">
                  <a:srgbClr val="FFFF00"/>
                </a:outerShdw>
              </a:effectLst>
              <a:latin typeface="Arial" pitchFamily="34" charset="0"/>
              <a:cs typeface="Arial" pitchFamily="34" charset="0"/>
            </a:rPr>
            <a:t>Other Agencies </a:t>
          </a:r>
        </a:p>
        <a:p>
          <a:pPr lvl="0" algn="ctr" defTabSz="1244600">
            <a:lnSpc>
              <a:spcPct val="90000"/>
            </a:lnSpc>
            <a:spcBef>
              <a:spcPct val="0"/>
            </a:spcBef>
            <a:spcAft>
              <a:spcPct val="35000"/>
            </a:spcAft>
          </a:pPr>
          <a:r>
            <a:rPr lang="en-GB" sz="2000" b="1" kern="1200" dirty="0" smtClean="0">
              <a:effectLst>
                <a:outerShdw blurRad="50800" dist="50800" dir="12000000" algn="ctr" rotWithShape="0">
                  <a:schemeClr val="bg1"/>
                </a:outerShdw>
              </a:effectLst>
              <a:latin typeface="Arial" pitchFamily="34" charset="0"/>
              <a:cs typeface="Arial" pitchFamily="34" charset="0"/>
            </a:rPr>
            <a:t>(e.g. hospitals)</a:t>
          </a:r>
          <a:endParaRPr lang="en-GB" sz="2000" kern="1200" dirty="0">
            <a:effectLst>
              <a:outerShdw blurRad="50800" dist="50800" dir="12000000" algn="ctr" rotWithShape="0">
                <a:schemeClr val="bg1"/>
              </a:outerShdw>
            </a:effectLst>
          </a:endParaRPr>
        </a:p>
      </dsp:txBody>
      <dsp:txXfrm>
        <a:off x="5094666" y="1521629"/>
        <a:ext cx="2545467" cy="3195421"/>
      </dsp:txXfrm>
    </dsp:sp>
    <dsp:sp modelId="{16AB3309-D633-4368-94FB-206176D5273F}">
      <dsp:nvSpPr>
        <dsp:cNvPr id="0" name=""/>
        <dsp:cNvSpPr/>
      </dsp:nvSpPr>
      <dsp:spPr>
        <a:xfrm>
          <a:off x="0" y="4717051"/>
          <a:ext cx="7643866" cy="355046"/>
        </a:xfrm>
        <a:prstGeom prst="rect">
          <a:avLst/>
        </a:prstGeom>
        <a:gradFill rotWithShape="0">
          <a:gsLst>
            <a:gs pos="0">
              <a:srgbClr val="5E9EFF"/>
            </a:gs>
            <a:gs pos="39999">
              <a:srgbClr val="85C2FF"/>
            </a:gs>
            <a:gs pos="70000">
              <a:srgbClr val="C4D6EB"/>
            </a:gs>
            <a:gs pos="100000">
              <a:srgbClr val="FFEBFA"/>
            </a:gs>
          </a:gsLst>
          <a:lin ang="600000" scaled="0"/>
        </a:gradFill>
        <a:ln>
          <a:noFill/>
        </a:ln>
        <a:effectLst/>
        <a:sp3d extrusionH="50600" prstMaterial="dkEdge">
          <a:bevelT w="80600" h="80600"/>
          <a:bevelB w="80600" h="80600" prst="relaxedInset"/>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C085FF9-52F2-4CEA-B2D7-B0E6D07D3AC8}" type="datetimeFigureOut">
              <a:rPr lang="en-US"/>
              <a:pPr>
                <a:defRPr/>
              </a:pPr>
              <a:t>9/4/2010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FBBF359-91A5-4B7D-A2C3-EEA0DF532B1A}" type="slidenum">
              <a:rPr lang="en-GB"/>
              <a:pPr>
                <a:defRPr/>
              </a:pPr>
              <a:t>‹#›</a:t>
            </a:fld>
            <a:endParaRPr lang="en-GB"/>
          </a:p>
        </p:txBody>
      </p:sp>
    </p:spTree>
    <p:extLst>
      <p:ext uri="{BB962C8B-B14F-4D97-AF65-F5344CB8AC3E}">
        <p14:creationId xmlns:p14="http://schemas.microsoft.com/office/powerpoint/2010/main" val="1199195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eaLnBrk="1" hangingPunct="1"/>
            <a:r>
              <a:rPr lang="en-GB" sz="1100" b="1" smtClean="0">
                <a:solidFill>
                  <a:srgbClr val="000000"/>
                </a:solidFill>
                <a:latin typeface="Arial" charset="0"/>
                <a:cs typeface="Arial" charset="0"/>
              </a:rPr>
              <a:t>Teaching Notes</a:t>
            </a:r>
          </a:p>
          <a:p>
            <a:pPr algn="ctr" eaLnBrk="1" hangingPunct="1"/>
            <a:endParaRPr lang="en-GB" sz="1100" b="1" smtClean="0">
              <a:solidFill>
                <a:srgbClr val="000000"/>
              </a:solidFill>
              <a:latin typeface="Arial" charset="0"/>
              <a:cs typeface="Arial" charset="0"/>
            </a:endParaRPr>
          </a:p>
          <a:p>
            <a:pPr algn="ctr" eaLnBrk="1" hangingPunct="1"/>
            <a:r>
              <a:rPr lang="en-GB" sz="1100" b="1" smtClean="0">
                <a:solidFill>
                  <a:srgbClr val="000000"/>
                </a:solidFill>
                <a:latin typeface="Arial" charset="0"/>
                <a:cs typeface="Arial" charset="0"/>
              </a:rPr>
              <a:t>Operationalising Crime</a:t>
            </a:r>
          </a:p>
          <a:p>
            <a:pPr eaLnBrk="1" hangingPunct="1"/>
            <a:endParaRPr lang="en-GB" sz="1100" smtClean="0">
              <a:solidFill>
                <a:srgbClr val="000000"/>
              </a:solidFill>
              <a:latin typeface="Arial" charset="0"/>
              <a:cs typeface="Arial" charset="0"/>
            </a:endParaRPr>
          </a:p>
          <a:p>
            <a:pPr eaLnBrk="1" hangingPunct="1"/>
            <a:r>
              <a:rPr lang="en-GB" sz="1100" smtClean="0">
                <a:solidFill>
                  <a:srgbClr val="000000"/>
                </a:solidFill>
                <a:latin typeface="Arial" charset="0"/>
                <a:cs typeface="Arial" charset="0"/>
              </a:rPr>
              <a:t>Young (2001) suggests four main ways to calculate and quantify the amount of crime in our society:</a:t>
            </a:r>
          </a:p>
          <a:p>
            <a:pPr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Official Crime statistics record crimes reported to the police and these twice-yearly government statistics include a variety of categories (robbery, fraud, violent and sexual offences for example) that constitute:</a:t>
            </a:r>
          </a:p>
          <a:p>
            <a:pPr eaLnBrk="1" hangingPunct="1"/>
            <a:endParaRPr lang="en-GB" sz="1100" smtClean="0">
              <a:solidFill>
                <a:srgbClr val="292526"/>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Victim Surveys record crimes people have experienced, but not necessarily reported to the police. This is often achieved, as with the government-sponsored British Crime Surveys (BCS), by interviewing people about either their personal experience of victimisation or their general awareness of criminal behaviour in an area. The BCS, for example, covers crime in England and Wales (bi-annually between 1982 - 2000 and annually since) and now involves interviewing around 50,000 people aged 16 or over. Their use in understanding criminal behaviour lies in two main areas:</a:t>
            </a:r>
          </a:p>
          <a:p>
            <a:pPr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Self-Report Surveys, usually based around interviews or anonymous questionnaires, ask people to admit to crimes they’ve committed in any given time period. Such surveys provide us with data about the social characteristics of offenders (their class and ethnic background, for example) that may be excluded from other survey methods.</a:t>
            </a:r>
          </a:p>
          <a:p>
            <a:pPr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Other Agencies: As Maguire (2002) notes, sources of “systematic information about</a:t>
            </a:r>
          </a:p>
          <a:p>
            <a:pPr eaLnBrk="1" hangingPunct="1"/>
            <a:r>
              <a:rPr lang="en-GB" sz="1100" smtClean="0">
                <a:solidFill>
                  <a:srgbClr val="000000"/>
                </a:solidFill>
                <a:latin typeface="Arial" charset="0"/>
                <a:cs typeface="Arial" charset="0"/>
              </a:rPr>
              <a:t>unreported crime” (from hospitals, for example) have been explored by government departments such as the Home Office, although these are not widely used by sociologists (as yet perhaps).</a:t>
            </a:r>
          </a:p>
          <a:p>
            <a:pPr eaLnBrk="1" hangingPunct="1">
              <a:spcBef>
                <a:spcPct val="0"/>
              </a:spcBef>
            </a:pPr>
            <a:endParaRPr lang="en-GB" sz="1100"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4657F2-D72D-4A34-AC65-7BAB0650EAE6}" type="slidenum">
              <a:rPr lang="en-GB" smtClean="0"/>
              <a:pPr fontAlgn="base">
                <a:spcBef>
                  <a:spcPct val="0"/>
                </a:spcBef>
                <a:spcAft>
                  <a:spcPct val="0"/>
                </a:spcAft>
                <a:defRPr/>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FCF8E4B-4697-466F-9B53-33B48620D85C}"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6A60B75-D960-4838-BCEE-8D5A13230760}" type="slidenum">
              <a:rPr lang="en-GB"/>
              <a:pPr>
                <a:defRPr/>
              </a:pPr>
              <a:t>‹#›</a:t>
            </a:fld>
            <a:endParaRPr lang="en-GB"/>
          </a:p>
        </p:txBody>
      </p:sp>
    </p:spTree>
    <p:extLst>
      <p:ext uri="{BB962C8B-B14F-4D97-AF65-F5344CB8AC3E}">
        <p14:creationId xmlns:p14="http://schemas.microsoft.com/office/powerpoint/2010/main" val="39669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61CBE71-6AF9-4BE3-AEE8-9D8F70ABD9B8}"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9EFDAE5-B042-45D7-B547-C3B0A2B31524}" type="slidenum">
              <a:rPr lang="en-GB"/>
              <a:pPr>
                <a:defRPr/>
              </a:pPr>
              <a:t>‹#›</a:t>
            </a:fld>
            <a:endParaRPr lang="en-GB"/>
          </a:p>
        </p:txBody>
      </p:sp>
    </p:spTree>
    <p:extLst>
      <p:ext uri="{BB962C8B-B14F-4D97-AF65-F5344CB8AC3E}">
        <p14:creationId xmlns:p14="http://schemas.microsoft.com/office/powerpoint/2010/main" val="1971197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3489C62-573E-4ADE-862B-CA47ABA1E370}"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E0D8E50-3FAE-44CA-B942-82B14736E90B}" type="slidenum">
              <a:rPr lang="en-GB"/>
              <a:pPr>
                <a:defRPr/>
              </a:pPr>
              <a:t>‹#›</a:t>
            </a:fld>
            <a:endParaRPr lang="en-GB"/>
          </a:p>
        </p:txBody>
      </p:sp>
    </p:spTree>
    <p:extLst>
      <p:ext uri="{BB962C8B-B14F-4D97-AF65-F5344CB8AC3E}">
        <p14:creationId xmlns:p14="http://schemas.microsoft.com/office/powerpoint/2010/main" val="698903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6B7CD15-45C3-4B5F-B6C7-DDA3565554C8}"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93FD3DB-E24C-4639-8C49-D54B71628776}" type="slidenum">
              <a:rPr lang="en-GB"/>
              <a:pPr>
                <a:defRPr/>
              </a:pPr>
              <a:t>‹#›</a:t>
            </a:fld>
            <a:endParaRPr lang="en-GB"/>
          </a:p>
        </p:txBody>
      </p:sp>
    </p:spTree>
    <p:extLst>
      <p:ext uri="{BB962C8B-B14F-4D97-AF65-F5344CB8AC3E}">
        <p14:creationId xmlns:p14="http://schemas.microsoft.com/office/powerpoint/2010/main" val="3549401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6287DEC-3847-47F0-BFE5-10E9B07F6BC4}"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7B2A8BE-EF0B-4866-83FF-BFC09728F8B8}" type="slidenum">
              <a:rPr lang="en-GB"/>
              <a:pPr>
                <a:defRPr/>
              </a:pPr>
              <a:t>‹#›</a:t>
            </a:fld>
            <a:endParaRPr lang="en-GB"/>
          </a:p>
        </p:txBody>
      </p:sp>
    </p:spTree>
    <p:extLst>
      <p:ext uri="{BB962C8B-B14F-4D97-AF65-F5344CB8AC3E}">
        <p14:creationId xmlns:p14="http://schemas.microsoft.com/office/powerpoint/2010/main" val="417807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14125C1-82ED-4FE1-9364-AF03B02FC963}"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1A07043-BFE3-4562-8A32-D9FFFD1C162D}" type="slidenum">
              <a:rPr lang="en-GB"/>
              <a:pPr>
                <a:defRPr/>
              </a:pPr>
              <a:t>‹#›</a:t>
            </a:fld>
            <a:endParaRPr lang="en-GB"/>
          </a:p>
        </p:txBody>
      </p:sp>
    </p:spTree>
    <p:extLst>
      <p:ext uri="{BB962C8B-B14F-4D97-AF65-F5344CB8AC3E}">
        <p14:creationId xmlns:p14="http://schemas.microsoft.com/office/powerpoint/2010/main" val="3246370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CA35444-0B39-46E1-BFD4-89D8BF56E8B3}" type="datetimeFigureOut">
              <a:rPr lang="en-US"/>
              <a:pPr>
                <a:defRPr/>
              </a:pPr>
              <a:t>9/4/2010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FBD7E2BB-2B67-4FD3-AF43-93EDE260C393}" type="slidenum">
              <a:rPr lang="en-GB"/>
              <a:pPr>
                <a:defRPr/>
              </a:pPr>
              <a:t>‹#›</a:t>
            </a:fld>
            <a:endParaRPr lang="en-GB"/>
          </a:p>
        </p:txBody>
      </p:sp>
    </p:spTree>
    <p:extLst>
      <p:ext uri="{BB962C8B-B14F-4D97-AF65-F5344CB8AC3E}">
        <p14:creationId xmlns:p14="http://schemas.microsoft.com/office/powerpoint/2010/main" val="1098375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22DC988-B4A6-40AB-BAD6-36E438DF06FF}" type="datetimeFigureOut">
              <a:rPr lang="en-US"/>
              <a:pPr>
                <a:defRPr/>
              </a:pPr>
              <a:t>9/4/2010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DB4A8FF5-E9E2-4327-9110-462E261EDA08}" type="slidenum">
              <a:rPr lang="en-GB"/>
              <a:pPr>
                <a:defRPr/>
              </a:pPr>
              <a:t>‹#›</a:t>
            </a:fld>
            <a:endParaRPr lang="en-GB"/>
          </a:p>
        </p:txBody>
      </p:sp>
    </p:spTree>
    <p:extLst>
      <p:ext uri="{BB962C8B-B14F-4D97-AF65-F5344CB8AC3E}">
        <p14:creationId xmlns:p14="http://schemas.microsoft.com/office/powerpoint/2010/main" val="7493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E918E7-8BDA-4310-8DDE-27F0E5F6EF46}" type="datetimeFigureOut">
              <a:rPr lang="en-US"/>
              <a:pPr>
                <a:defRPr/>
              </a:pPr>
              <a:t>9/4/2010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224C7C0-ED50-4FA8-96C3-8BFC850E94C7}" type="slidenum">
              <a:rPr lang="en-GB"/>
              <a:pPr>
                <a:defRPr/>
              </a:pPr>
              <a:t>‹#›</a:t>
            </a:fld>
            <a:endParaRPr lang="en-GB"/>
          </a:p>
        </p:txBody>
      </p:sp>
    </p:spTree>
    <p:extLst>
      <p:ext uri="{BB962C8B-B14F-4D97-AF65-F5344CB8AC3E}">
        <p14:creationId xmlns:p14="http://schemas.microsoft.com/office/powerpoint/2010/main" val="226474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2F06C0A-3229-4258-BFBC-79BF979C4162}"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A579D4D-F517-4A0A-A431-8CE083F81055}" type="slidenum">
              <a:rPr lang="en-GB"/>
              <a:pPr>
                <a:defRPr/>
              </a:pPr>
              <a:t>‹#›</a:t>
            </a:fld>
            <a:endParaRPr lang="en-GB"/>
          </a:p>
        </p:txBody>
      </p:sp>
    </p:spTree>
    <p:extLst>
      <p:ext uri="{BB962C8B-B14F-4D97-AF65-F5344CB8AC3E}">
        <p14:creationId xmlns:p14="http://schemas.microsoft.com/office/powerpoint/2010/main" val="4128678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A94B79C-F4AD-40AE-A1FE-D037AB73DD87}"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2542DB4-C666-4349-9E17-300834BABB52}" type="slidenum">
              <a:rPr lang="en-GB"/>
              <a:pPr>
                <a:defRPr/>
              </a:pPr>
              <a:t>‹#›</a:t>
            </a:fld>
            <a:endParaRPr lang="en-GB"/>
          </a:p>
        </p:txBody>
      </p:sp>
    </p:spTree>
    <p:extLst>
      <p:ext uri="{BB962C8B-B14F-4D97-AF65-F5344CB8AC3E}">
        <p14:creationId xmlns:p14="http://schemas.microsoft.com/office/powerpoint/2010/main" val="365538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46F5089-3C61-487A-AB3F-A0A5C0D7DDD1}" type="datetimeFigureOut">
              <a:rPr lang="en-US"/>
              <a:pPr>
                <a:defRPr/>
              </a:pPr>
              <a:t>9/4/2010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94176A-04D4-4851-A813-FAB3CE7CB56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ociology.org.uk/"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2844" y="1071546"/>
            <a:ext cx="8858312" cy="557216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sz="2400" dirty="0">
              <a:solidFill>
                <a:schemeClr val="tx1"/>
              </a:solidFill>
              <a:latin typeface="Arial" pitchFamily="34" charset="0"/>
            </a:endParaRPr>
          </a:p>
        </p:txBody>
      </p:sp>
      <p:sp>
        <p:nvSpPr>
          <p:cNvPr id="9" name="Rectangle 8"/>
          <p:cNvSpPr/>
          <p:nvPr/>
        </p:nvSpPr>
        <p:spPr>
          <a:xfrm>
            <a:off x="5643563" y="357188"/>
            <a:ext cx="3143250"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395288" y="214290"/>
            <a:ext cx="3286148" cy="642942"/>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055" name="TextBox 11"/>
          <p:cNvSpPr txBox="1">
            <a:spLocks noChangeArrowheads="1"/>
          </p:cNvSpPr>
          <p:nvPr/>
        </p:nvSpPr>
        <p:spPr bwMode="auto">
          <a:xfrm>
            <a:off x="5715000" y="368300"/>
            <a:ext cx="3027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000" b="1">
                <a:solidFill>
                  <a:srgbClr val="000000"/>
                </a:solidFill>
                <a:cs typeface="Arial" charset="0"/>
              </a:rPr>
              <a:t>Operationalising Crime</a:t>
            </a:r>
          </a:p>
        </p:txBody>
      </p:sp>
      <p:graphicFrame>
        <p:nvGraphicFramePr>
          <p:cNvPr id="18" name="Diagram 17"/>
          <p:cNvGraphicFramePr/>
          <p:nvPr/>
        </p:nvGraphicFramePr>
        <p:xfrm>
          <a:off x="571472" y="1214422"/>
          <a:ext cx="7643866"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57" name="TextBox 12"/>
          <p:cNvSpPr txBox="1">
            <a:spLocks noChangeArrowheads="1"/>
          </p:cNvSpPr>
          <p:nvPr/>
        </p:nvSpPr>
        <p:spPr bwMode="auto">
          <a:xfrm>
            <a:off x="6072188" y="6577013"/>
            <a:ext cx="3071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400" dirty="0">
                <a:cs typeface="Arial" charset="0"/>
              </a:rPr>
              <a:t>©  </a:t>
            </a:r>
            <a:r>
              <a:rPr lang="en-GB" sz="1400" dirty="0" smtClean="0">
                <a:cs typeface="Arial" charset="0"/>
                <a:hlinkClick r:id="rId8"/>
              </a:rPr>
              <a:t>www.sociology.org.uk</a:t>
            </a:r>
            <a:r>
              <a:rPr lang="en-GB" sz="1400" dirty="0" smtClean="0">
                <a:cs typeface="Arial" charset="0"/>
              </a:rPr>
              <a:t>,  </a:t>
            </a:r>
            <a:r>
              <a:rPr lang="en-GB" sz="1400" dirty="0">
                <a:cs typeface="Arial" charset="0"/>
              </a:rPr>
              <a:t>2009</a:t>
            </a:r>
          </a:p>
        </p:txBody>
      </p:sp>
      <p:sp>
        <p:nvSpPr>
          <p:cNvPr id="13" name="TextBox 12"/>
          <p:cNvSpPr txBox="1"/>
          <p:nvPr/>
        </p:nvSpPr>
        <p:spPr>
          <a:xfrm>
            <a:off x="395288" y="357166"/>
            <a:ext cx="3105142" cy="400110"/>
          </a:xfrm>
          <a:prstGeom prst="rect">
            <a:avLst/>
          </a:prstGeom>
          <a:noFill/>
          <a:scene3d>
            <a:camera prst="orthographicFront"/>
            <a:lightRig rig="threePt" dir="t"/>
          </a:scene3d>
          <a:sp3d>
            <a:bevelT w="165100" prst="coolSlant"/>
          </a:sp3d>
        </p:spPr>
        <p:txBody>
          <a:bodyPr>
            <a:spAutoFit/>
          </a:bodyPr>
          <a:lstStyle/>
          <a:p>
            <a:pPr algn="ctr">
              <a:defRPr/>
            </a:pPr>
            <a:r>
              <a:rPr lang="en-GB" sz="2000" b="1" dirty="0">
                <a:latin typeface="Arial" pitchFamily="34" charset="0"/>
                <a:cs typeface="Arial" pitchFamily="34" charset="0"/>
              </a:rPr>
              <a:t>Crime and Deviance</a:t>
            </a:r>
            <a:endParaRPr lang="en-GB"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291</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Office Theme</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Chris.Livesey</dc:creator>
  <cp:lastModifiedBy>Chris.Livesey</cp:lastModifiedBy>
  <cp:revision>13</cp:revision>
  <dcterms:created xsi:type="dcterms:W3CDTF">2009-01-21T09:50:24Z</dcterms:created>
  <dcterms:modified xsi:type="dcterms:W3CDTF">2010-09-04T08:14:23Z</dcterms:modified>
</cp:coreProperties>
</file>