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1" autoAdjust="0"/>
  </p:normalViewPr>
  <p:slideViewPr>
    <p:cSldViewPr>
      <p:cViewPr>
        <p:scale>
          <a:sx n="77" d="100"/>
          <a:sy n="77" d="100"/>
        </p:scale>
        <p:origin x="-306"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CE9B62-F593-476C-8C2A-6120794346D3}" type="doc">
      <dgm:prSet loTypeId="urn:microsoft.com/office/officeart/2005/8/layout/target2" loCatId="relationship" qsTypeId="urn:microsoft.com/office/officeart/2005/8/quickstyle/3d8" qsCatId="3D" csTypeId="urn:microsoft.com/office/officeart/2005/8/colors/accent1_2" csCatId="accent1" phldr="1"/>
      <dgm:spPr/>
      <dgm:t>
        <a:bodyPr/>
        <a:lstStyle/>
        <a:p>
          <a:endParaRPr lang="en-GB"/>
        </a:p>
      </dgm:t>
    </dgm:pt>
    <dgm:pt modelId="{CD8EEFBF-27B6-460B-9B68-4D2DE38E6A48}">
      <dgm:prSet custT="1"/>
      <dgm:spPr/>
      <dgm:t>
        <a:bodyPr/>
        <a:lstStyle/>
        <a:p>
          <a:r>
            <a:rPr lang="en-GB" sz="3600" b="1" dirty="0" smtClean="0">
              <a:effectLst>
                <a:outerShdw blurRad="50800" dist="50800" dir="5400000" algn="ctr" rotWithShape="0">
                  <a:schemeClr val="tx1"/>
                </a:outerShdw>
              </a:effectLst>
              <a:latin typeface="Arial"/>
            </a:rPr>
            <a:t>Opportunity Structures</a:t>
          </a:r>
          <a:endParaRPr lang="en-GB" sz="3600" dirty="0">
            <a:effectLst>
              <a:outerShdw blurRad="50800" dist="50800" dir="5400000" algn="ctr" rotWithShape="0">
                <a:schemeClr val="tx1"/>
              </a:outerShdw>
            </a:effectLst>
          </a:endParaRPr>
        </a:p>
      </dgm:t>
    </dgm:pt>
    <dgm:pt modelId="{2A56D3E3-040B-484B-AACD-0F8B70F2E713}" type="parTrans" cxnId="{4C94FA10-C89B-4330-A610-27AC14877808}">
      <dgm:prSet/>
      <dgm:spPr/>
      <dgm:t>
        <a:bodyPr/>
        <a:lstStyle/>
        <a:p>
          <a:endParaRPr lang="en-GB"/>
        </a:p>
      </dgm:t>
    </dgm:pt>
    <dgm:pt modelId="{671A5971-D854-452E-A862-7B45ACCE4C40}" type="sibTrans" cxnId="{4C94FA10-C89B-4330-A610-27AC14877808}">
      <dgm:prSet/>
      <dgm:spPr/>
      <dgm:t>
        <a:bodyPr/>
        <a:lstStyle/>
        <a:p>
          <a:endParaRPr lang="en-GB"/>
        </a:p>
      </dgm:t>
    </dgm:pt>
    <dgm:pt modelId="{C8014D64-20F4-438A-A5D4-E78325E1A798}">
      <dgm:prSet phldrT="[Text]">
        <dgm:style>
          <a:lnRef idx="1">
            <a:schemeClr val="accent2"/>
          </a:lnRef>
          <a:fillRef idx="2">
            <a:schemeClr val="accent2"/>
          </a:fillRef>
          <a:effectRef idx="1">
            <a:schemeClr val="accent2"/>
          </a:effectRef>
          <a:fontRef idx="minor">
            <a:schemeClr val="dk1"/>
          </a:fontRef>
        </dgm:style>
      </dgm:prSet>
      <dgm:spPr>
        <a:sp3d z="152400" extrusionH="63500" prstMaterial="dkEdge">
          <a:bevelT/>
        </a:sp3d>
      </dgm:spPr>
      <dgm:t>
        <a:bodyPr/>
        <a:lstStyle/>
        <a:p>
          <a:r>
            <a:rPr lang="en-GB" b="1" dirty="0" smtClean="0">
              <a:latin typeface="Arial" pitchFamily="34" charset="0"/>
              <a:cs typeface="Arial" pitchFamily="34" charset="0"/>
            </a:rPr>
            <a:t>Opportunity</a:t>
          </a:r>
          <a:endParaRPr lang="en-GB" dirty="0">
            <a:latin typeface="Arial" pitchFamily="34" charset="0"/>
            <a:cs typeface="Arial" pitchFamily="34" charset="0"/>
          </a:endParaRPr>
        </a:p>
      </dgm:t>
    </dgm:pt>
    <dgm:pt modelId="{73C5D583-E356-46AF-8699-EFABDE0E52B5}" type="parTrans" cxnId="{805FCD41-E6BF-48BC-B605-44B377DACC8E}">
      <dgm:prSet/>
      <dgm:spPr/>
      <dgm:t>
        <a:bodyPr/>
        <a:lstStyle/>
        <a:p>
          <a:endParaRPr lang="en-GB"/>
        </a:p>
      </dgm:t>
    </dgm:pt>
    <dgm:pt modelId="{CBAAB283-3CA1-4311-9AD9-1526B151319D}" type="sibTrans" cxnId="{805FCD41-E6BF-48BC-B605-44B377DACC8E}">
      <dgm:prSet/>
      <dgm:spPr/>
      <dgm:t>
        <a:bodyPr/>
        <a:lstStyle/>
        <a:p>
          <a:endParaRPr lang="en-GB"/>
        </a:p>
      </dgm:t>
    </dgm:pt>
    <dgm:pt modelId="{720F2203-FF07-47BB-9506-9E6646984FB2}">
      <dgm:prSet phldrT="[Text]" custT="1">
        <dgm:style>
          <a:lnRef idx="1">
            <a:schemeClr val="accent3"/>
          </a:lnRef>
          <a:fillRef idx="2">
            <a:schemeClr val="accent3"/>
          </a:fillRef>
          <a:effectRef idx="1">
            <a:schemeClr val="accent3"/>
          </a:effectRef>
          <a:fontRef idx="minor">
            <a:schemeClr val="dk1"/>
          </a:fontRef>
        </dgm:style>
      </dgm:prSet>
      <dgm:spPr>
        <a:sp3d z="152400" extrusionH="63500" prstMaterial="dkEdge">
          <a:bevelT/>
        </a:sp3d>
      </dgm:spPr>
      <dgm:t>
        <a:bodyPr/>
        <a:lstStyle/>
        <a:p>
          <a:r>
            <a:rPr lang="en-GB" sz="2400" b="1" dirty="0" smtClean="0">
              <a:latin typeface="Arial" pitchFamily="34" charset="0"/>
              <a:cs typeface="Arial" pitchFamily="34" charset="0"/>
            </a:rPr>
            <a:t>Social</a:t>
          </a:r>
        </a:p>
        <a:p>
          <a:r>
            <a:rPr lang="en-GB" sz="2400" b="1" dirty="0" smtClean="0">
              <a:latin typeface="Arial" pitchFamily="34" charset="0"/>
              <a:cs typeface="Arial" pitchFamily="34" charset="0"/>
            </a:rPr>
            <a:t>Status </a:t>
          </a:r>
          <a:endParaRPr lang="en-GB" sz="2400" dirty="0">
            <a:latin typeface="Arial" pitchFamily="34" charset="0"/>
            <a:cs typeface="Arial" pitchFamily="34" charset="0"/>
          </a:endParaRPr>
        </a:p>
      </dgm:t>
    </dgm:pt>
    <dgm:pt modelId="{12398025-B902-42C9-B72A-65CCBFB52FCE}" type="parTrans" cxnId="{FF9DF747-1062-49F7-A924-72D99AC61ABB}">
      <dgm:prSet/>
      <dgm:spPr/>
      <dgm:t>
        <a:bodyPr/>
        <a:lstStyle/>
        <a:p>
          <a:endParaRPr lang="en-GB"/>
        </a:p>
      </dgm:t>
    </dgm:pt>
    <dgm:pt modelId="{8041C55A-C069-40B6-959A-BE5ACE642A8E}" type="sibTrans" cxnId="{FF9DF747-1062-49F7-A924-72D99AC61ABB}">
      <dgm:prSet/>
      <dgm:spPr/>
      <dgm:t>
        <a:bodyPr/>
        <a:lstStyle/>
        <a:p>
          <a:endParaRPr lang="en-GB"/>
        </a:p>
      </dgm:t>
    </dgm:pt>
    <dgm:pt modelId="{FAD762D1-4741-4E3A-BA4D-CBC6419653DD}">
      <dgm:prSet phldrT="[Text]"/>
      <dgm:spPr/>
      <dgm:t>
        <a:bodyPr/>
        <a:lstStyle/>
        <a:p>
          <a:r>
            <a:rPr lang="en-GB" b="1" dirty="0" smtClean="0">
              <a:effectLst>
                <a:outerShdw blurRad="50800" dist="50800" dir="5400000" algn="ctr" rotWithShape="0">
                  <a:schemeClr val="tx1"/>
                </a:outerShdw>
              </a:effectLst>
              <a:latin typeface="Arial" pitchFamily="34" charset="0"/>
              <a:cs typeface="Arial" pitchFamily="34" charset="0"/>
            </a:rPr>
            <a:t>Lifestyles and socialisation </a:t>
          </a:r>
          <a:endParaRPr lang="en-GB" dirty="0">
            <a:effectLst>
              <a:outerShdw blurRad="50800" dist="50800" dir="5400000" algn="ctr" rotWithShape="0">
                <a:schemeClr val="tx1"/>
              </a:outerShdw>
            </a:effectLst>
            <a:latin typeface="Arial" pitchFamily="34" charset="0"/>
            <a:cs typeface="Arial" pitchFamily="34" charset="0"/>
          </a:endParaRPr>
        </a:p>
      </dgm:t>
    </dgm:pt>
    <dgm:pt modelId="{B21CA4D5-483F-44B7-85B2-633E150E7522}" type="parTrans" cxnId="{53285095-1C38-439A-9B12-F94D5D3D46FB}">
      <dgm:prSet/>
      <dgm:spPr/>
      <dgm:t>
        <a:bodyPr/>
        <a:lstStyle/>
        <a:p>
          <a:endParaRPr lang="en-GB"/>
        </a:p>
      </dgm:t>
    </dgm:pt>
    <dgm:pt modelId="{EF104A32-EAE3-4EBF-B9DC-6757C6FA0415}" type="sibTrans" cxnId="{53285095-1C38-439A-9B12-F94D5D3D46FB}">
      <dgm:prSet/>
      <dgm:spPr/>
      <dgm:t>
        <a:bodyPr/>
        <a:lstStyle/>
        <a:p>
          <a:endParaRPr lang="en-GB"/>
        </a:p>
      </dgm:t>
    </dgm:pt>
    <dgm:pt modelId="{54D31874-CBBA-4B1F-9D31-B9B262B42CA1}">
      <dgm:prSet phldrT="[Text]" custT="1">
        <dgm:style>
          <a:lnRef idx="1">
            <a:schemeClr val="dk1"/>
          </a:lnRef>
          <a:fillRef idx="2">
            <a:schemeClr val="dk1"/>
          </a:fillRef>
          <a:effectRef idx="1">
            <a:schemeClr val="dk1"/>
          </a:effectRef>
          <a:fontRef idx="minor">
            <a:schemeClr val="dk1"/>
          </a:fontRef>
        </dgm:style>
      </dgm:prSet>
      <dgm:spPr>
        <a:effectLst>
          <a:outerShdw blurRad="50800" dist="38100" dir="2700000" algn="tl" rotWithShape="0">
            <a:prstClr val="black">
              <a:alpha val="40000"/>
            </a:prstClr>
          </a:outerShdw>
        </a:effectLst>
        <a:sp3d z="152400" extrusionH="63500" prstMaterial="dkEdge">
          <a:bevelT/>
        </a:sp3d>
      </dgm:spPr>
      <dgm:t>
        <a:bodyPr/>
        <a:lstStyle/>
        <a:p>
          <a:r>
            <a:rPr lang="en-GB" sz="1600" b="1" dirty="0" smtClean="0">
              <a:latin typeface="Arial" pitchFamily="34" charset="0"/>
              <a:cs typeface="Arial" pitchFamily="34" charset="0"/>
            </a:rPr>
            <a:t>Economics </a:t>
          </a:r>
          <a:endParaRPr lang="en-GB" sz="1600" dirty="0">
            <a:latin typeface="Arial" pitchFamily="34" charset="0"/>
            <a:cs typeface="Arial" pitchFamily="34" charset="0"/>
          </a:endParaRPr>
        </a:p>
      </dgm:t>
    </dgm:pt>
    <dgm:pt modelId="{C7C05C69-3138-462E-8468-513B7E413882}" type="parTrans" cxnId="{84684D13-5C51-4DD0-BDB2-9E68684C3DD7}">
      <dgm:prSet/>
      <dgm:spPr/>
      <dgm:t>
        <a:bodyPr/>
        <a:lstStyle/>
        <a:p>
          <a:endParaRPr lang="en-GB"/>
        </a:p>
      </dgm:t>
    </dgm:pt>
    <dgm:pt modelId="{E4FD2DA0-9FC4-472F-B520-3A62D1DE9D35}" type="sibTrans" cxnId="{84684D13-5C51-4DD0-BDB2-9E68684C3DD7}">
      <dgm:prSet/>
      <dgm:spPr/>
      <dgm:t>
        <a:bodyPr/>
        <a:lstStyle/>
        <a:p>
          <a:endParaRPr lang="en-GB"/>
        </a:p>
      </dgm:t>
    </dgm:pt>
    <dgm:pt modelId="{5111C7CE-5AEA-4D20-BAB2-645F0F303983}">
      <dgm:prSet phldrT="[Text]" custT="1">
        <dgm:style>
          <a:lnRef idx="1">
            <a:schemeClr val="accent4"/>
          </a:lnRef>
          <a:fillRef idx="2">
            <a:schemeClr val="accent4"/>
          </a:fillRef>
          <a:effectRef idx="1">
            <a:schemeClr val="accent4"/>
          </a:effectRef>
          <a:fontRef idx="minor">
            <a:schemeClr val="dk1"/>
          </a:fontRef>
        </dgm:style>
      </dgm:prSet>
      <dgm:spPr>
        <a:sp3d z="152400" extrusionH="63500" prstMaterial="dkEdge">
          <a:bevelT/>
        </a:sp3d>
      </dgm:spPr>
      <dgm:t>
        <a:bodyPr/>
        <a:lstStyle/>
        <a:p>
          <a:r>
            <a:rPr lang="en-GB" sz="1500" b="1" dirty="0" smtClean="0">
              <a:latin typeface="Arial"/>
            </a:rPr>
            <a:t>Stereotyping</a:t>
          </a:r>
          <a:endParaRPr lang="en-GB" sz="1500" dirty="0"/>
        </a:p>
      </dgm:t>
    </dgm:pt>
    <dgm:pt modelId="{F2639D6A-2653-460E-A42C-FFB4E0E2E4D0}" type="parTrans" cxnId="{E50302D1-256E-4768-A2E0-1955416D8EF6}">
      <dgm:prSet/>
      <dgm:spPr/>
      <dgm:t>
        <a:bodyPr/>
        <a:lstStyle/>
        <a:p>
          <a:endParaRPr lang="en-GB"/>
        </a:p>
      </dgm:t>
    </dgm:pt>
    <dgm:pt modelId="{3A141E22-DDAD-4061-BD64-2A0BD678E3C0}" type="sibTrans" cxnId="{E50302D1-256E-4768-A2E0-1955416D8EF6}">
      <dgm:prSet/>
      <dgm:spPr/>
      <dgm:t>
        <a:bodyPr/>
        <a:lstStyle/>
        <a:p>
          <a:endParaRPr lang="en-GB"/>
        </a:p>
      </dgm:t>
    </dgm:pt>
    <dgm:pt modelId="{E8263306-850A-4F76-8060-48E5A0B920C9}">
      <dgm:prSet phldrT="[Text]"/>
      <dgm:spPr/>
      <dgm:t>
        <a:bodyPr/>
        <a:lstStyle/>
        <a:p>
          <a:r>
            <a:rPr lang="en-GB" b="1" i="0" dirty="0" smtClean="0">
              <a:effectLst>
                <a:outerShdw blurRad="50800" dist="50800" dir="5400000" algn="ctr" rotWithShape="0">
                  <a:schemeClr val="tx1"/>
                </a:outerShdw>
              </a:effectLst>
              <a:latin typeface="Arial" pitchFamily="34" charset="0"/>
              <a:cs typeface="Arial" pitchFamily="34" charset="0"/>
            </a:rPr>
            <a:t>Policing strategies</a:t>
          </a:r>
          <a:endParaRPr lang="en-GB" i="0" dirty="0">
            <a:effectLst>
              <a:outerShdw blurRad="50800" dist="50800" dir="5400000" algn="ctr" rotWithShape="0">
                <a:schemeClr val="tx1"/>
              </a:outerShdw>
            </a:effectLst>
            <a:latin typeface="Arial" pitchFamily="34" charset="0"/>
            <a:cs typeface="Arial" pitchFamily="34" charset="0"/>
          </a:endParaRPr>
        </a:p>
      </dgm:t>
    </dgm:pt>
    <dgm:pt modelId="{34B584DE-75A0-40D8-A69B-7B2B3901A84C}" type="parTrans" cxnId="{8D9A7EFA-1672-4C4D-97A4-1F03B4D5ABC0}">
      <dgm:prSet/>
      <dgm:spPr/>
      <dgm:t>
        <a:bodyPr/>
        <a:lstStyle/>
        <a:p>
          <a:endParaRPr lang="en-GB"/>
        </a:p>
      </dgm:t>
    </dgm:pt>
    <dgm:pt modelId="{9925D5F9-3A81-4FAA-A971-7DC19012F091}" type="sibTrans" cxnId="{8D9A7EFA-1672-4C4D-97A4-1F03B4D5ABC0}">
      <dgm:prSet/>
      <dgm:spPr/>
      <dgm:t>
        <a:bodyPr/>
        <a:lstStyle/>
        <a:p>
          <a:endParaRPr lang="en-GB"/>
        </a:p>
      </dgm:t>
    </dgm:pt>
    <dgm:pt modelId="{4CFCCD29-A672-407A-9E2D-36C63A9A5D03}">
      <dgm:prSet phldrT="[Text]" custT="1">
        <dgm:style>
          <a:lnRef idx="1">
            <a:schemeClr val="accent5"/>
          </a:lnRef>
          <a:fillRef idx="2">
            <a:schemeClr val="accent5"/>
          </a:fillRef>
          <a:effectRef idx="1">
            <a:schemeClr val="accent5"/>
          </a:effectRef>
          <a:fontRef idx="minor">
            <a:schemeClr val="dk1"/>
          </a:fontRef>
        </dgm:style>
      </dgm:prSet>
      <dgm:spPr>
        <a:sp3d z="152400" extrusionH="63500" prstMaterial="dkEdge">
          <a:bevelT/>
        </a:sp3d>
      </dgm:spPr>
      <dgm:t>
        <a:bodyPr/>
        <a:lstStyle/>
        <a:p>
          <a:r>
            <a:rPr lang="en-GB" sz="2000" b="1" dirty="0" smtClean="0">
              <a:latin typeface="Arial"/>
            </a:rPr>
            <a:t>Spatial targeting </a:t>
          </a:r>
          <a:endParaRPr lang="en-GB" sz="2000" dirty="0"/>
        </a:p>
      </dgm:t>
    </dgm:pt>
    <dgm:pt modelId="{97A5F2AD-6467-425A-8D24-22C789699237}" type="parTrans" cxnId="{7D7D7335-15C7-40D4-B768-3DF7BB95C76F}">
      <dgm:prSet/>
      <dgm:spPr/>
      <dgm:t>
        <a:bodyPr/>
        <a:lstStyle/>
        <a:p>
          <a:endParaRPr lang="en-GB"/>
        </a:p>
      </dgm:t>
    </dgm:pt>
    <dgm:pt modelId="{590719A5-568C-48EE-897F-D68369B8C4AE}" type="sibTrans" cxnId="{7D7D7335-15C7-40D4-B768-3DF7BB95C76F}">
      <dgm:prSet/>
      <dgm:spPr/>
      <dgm:t>
        <a:bodyPr/>
        <a:lstStyle/>
        <a:p>
          <a:endParaRPr lang="en-GB"/>
        </a:p>
      </dgm:t>
    </dgm:pt>
    <dgm:pt modelId="{A1AE0348-A52E-41E3-AF6D-85A047EB7606}">
      <dgm:prSet custT="1">
        <dgm:style>
          <a:lnRef idx="1">
            <a:schemeClr val="accent6"/>
          </a:lnRef>
          <a:fillRef idx="2">
            <a:schemeClr val="accent6"/>
          </a:fillRef>
          <a:effectRef idx="1">
            <a:schemeClr val="accent6"/>
          </a:effectRef>
          <a:fontRef idx="minor">
            <a:schemeClr val="dk1"/>
          </a:fontRef>
        </dgm:style>
      </dgm:prSet>
      <dgm:spPr>
        <a:sp3d z="152400" extrusionH="63500" prstMaterial="dkEdge">
          <a:bevelT/>
        </a:sp3d>
      </dgm:spPr>
      <dgm:t>
        <a:bodyPr/>
        <a:lstStyle/>
        <a:p>
          <a:r>
            <a:rPr lang="en-GB" sz="2000" b="1" dirty="0" smtClean="0">
              <a:latin typeface="Arial" pitchFamily="34" charset="0"/>
              <a:cs typeface="Arial" pitchFamily="34" charset="0"/>
            </a:rPr>
            <a:t>Social Visibility </a:t>
          </a:r>
          <a:endParaRPr lang="en-GB" sz="2000" dirty="0">
            <a:latin typeface="Arial" pitchFamily="34" charset="0"/>
            <a:cs typeface="Arial" pitchFamily="34" charset="0"/>
          </a:endParaRPr>
        </a:p>
      </dgm:t>
    </dgm:pt>
    <dgm:pt modelId="{5CCAE8D9-C5BB-4730-80A5-9169BA808D3F}" type="parTrans" cxnId="{FC0BAE94-C06F-4DEC-9A8B-08BCBCED0157}">
      <dgm:prSet/>
      <dgm:spPr/>
      <dgm:t>
        <a:bodyPr/>
        <a:lstStyle/>
        <a:p>
          <a:endParaRPr lang="en-GB"/>
        </a:p>
      </dgm:t>
    </dgm:pt>
    <dgm:pt modelId="{36402B75-6521-4BF4-B590-B4A5C3250D1A}" type="sibTrans" cxnId="{FC0BAE94-C06F-4DEC-9A8B-08BCBCED0157}">
      <dgm:prSet/>
      <dgm:spPr/>
      <dgm:t>
        <a:bodyPr/>
        <a:lstStyle/>
        <a:p>
          <a:endParaRPr lang="en-GB"/>
        </a:p>
      </dgm:t>
    </dgm:pt>
    <dgm:pt modelId="{BF85D2D1-1284-442C-8BF9-C8BCDD2E44F6}" type="pres">
      <dgm:prSet presAssocID="{49CE9B62-F593-476C-8C2A-6120794346D3}" presName="Name0" presStyleCnt="0">
        <dgm:presLayoutVars>
          <dgm:chMax val="3"/>
          <dgm:chPref val="1"/>
          <dgm:dir/>
          <dgm:animLvl val="lvl"/>
          <dgm:resizeHandles/>
        </dgm:presLayoutVars>
      </dgm:prSet>
      <dgm:spPr/>
      <dgm:t>
        <a:bodyPr/>
        <a:lstStyle/>
        <a:p>
          <a:endParaRPr lang="en-GB"/>
        </a:p>
      </dgm:t>
    </dgm:pt>
    <dgm:pt modelId="{E314B4E3-95BB-4683-BD51-FE119F075738}" type="pres">
      <dgm:prSet presAssocID="{49CE9B62-F593-476C-8C2A-6120794346D3}" presName="outerBox" presStyleCnt="0"/>
      <dgm:spPr/>
      <dgm:t>
        <a:bodyPr/>
        <a:lstStyle/>
        <a:p>
          <a:endParaRPr lang="en-GB"/>
        </a:p>
      </dgm:t>
    </dgm:pt>
    <dgm:pt modelId="{2F79904A-924B-4220-8587-A332E1B2F85E}" type="pres">
      <dgm:prSet presAssocID="{49CE9B62-F593-476C-8C2A-6120794346D3}" presName="outerBoxParent" presStyleLbl="node1" presStyleIdx="0" presStyleCnt="3" custLinFactNeighborX="24610" custLinFactNeighborY="8789"/>
      <dgm:spPr/>
      <dgm:t>
        <a:bodyPr/>
        <a:lstStyle/>
        <a:p>
          <a:endParaRPr lang="en-GB"/>
        </a:p>
      </dgm:t>
    </dgm:pt>
    <dgm:pt modelId="{2FBCFBBD-62B7-4E57-9867-D02038FCA5F2}" type="pres">
      <dgm:prSet presAssocID="{49CE9B62-F593-476C-8C2A-6120794346D3}" presName="outerBoxChildren" presStyleCnt="0"/>
      <dgm:spPr/>
      <dgm:t>
        <a:bodyPr/>
        <a:lstStyle/>
        <a:p>
          <a:endParaRPr lang="en-GB"/>
        </a:p>
      </dgm:t>
    </dgm:pt>
    <dgm:pt modelId="{7461C861-22BC-4BD7-A4C7-4C959C57E94D}" type="pres">
      <dgm:prSet presAssocID="{C8014D64-20F4-438A-A5D4-E78325E1A798}" presName="oChild" presStyleLbl="fgAcc1" presStyleIdx="0" presStyleCnt="6">
        <dgm:presLayoutVars>
          <dgm:bulletEnabled val="1"/>
        </dgm:presLayoutVars>
      </dgm:prSet>
      <dgm:spPr/>
      <dgm:t>
        <a:bodyPr/>
        <a:lstStyle/>
        <a:p>
          <a:endParaRPr lang="en-GB"/>
        </a:p>
      </dgm:t>
    </dgm:pt>
    <dgm:pt modelId="{54A3A7A7-F814-434F-AC41-B0A32C29D1F7}" type="pres">
      <dgm:prSet presAssocID="{CBAAB283-3CA1-4311-9AD9-1526B151319D}" presName="outerSibTrans" presStyleCnt="0"/>
      <dgm:spPr/>
      <dgm:t>
        <a:bodyPr/>
        <a:lstStyle/>
        <a:p>
          <a:endParaRPr lang="en-GB"/>
        </a:p>
      </dgm:t>
    </dgm:pt>
    <dgm:pt modelId="{E01E52D4-9267-440B-B7B5-1EBDE4C29BDD}" type="pres">
      <dgm:prSet presAssocID="{720F2203-FF07-47BB-9506-9E6646984FB2}" presName="oChild" presStyleLbl="fgAcc1" presStyleIdx="1" presStyleCnt="6">
        <dgm:presLayoutVars>
          <dgm:bulletEnabled val="1"/>
        </dgm:presLayoutVars>
      </dgm:prSet>
      <dgm:spPr/>
      <dgm:t>
        <a:bodyPr/>
        <a:lstStyle/>
        <a:p>
          <a:endParaRPr lang="en-GB"/>
        </a:p>
      </dgm:t>
    </dgm:pt>
    <dgm:pt modelId="{90425EDD-6617-43B2-A642-92D34F7B153A}" type="pres">
      <dgm:prSet presAssocID="{49CE9B62-F593-476C-8C2A-6120794346D3}" presName="middleBox" presStyleCnt="0"/>
      <dgm:spPr/>
      <dgm:t>
        <a:bodyPr/>
        <a:lstStyle/>
        <a:p>
          <a:endParaRPr lang="en-GB"/>
        </a:p>
      </dgm:t>
    </dgm:pt>
    <dgm:pt modelId="{BA34554A-50C6-4620-9BBD-2AFA1222D9C0}" type="pres">
      <dgm:prSet presAssocID="{49CE9B62-F593-476C-8C2A-6120794346D3}" presName="middleBoxParent" presStyleLbl="node1" presStyleIdx="1" presStyleCnt="3"/>
      <dgm:spPr/>
      <dgm:t>
        <a:bodyPr/>
        <a:lstStyle/>
        <a:p>
          <a:endParaRPr lang="en-GB"/>
        </a:p>
      </dgm:t>
    </dgm:pt>
    <dgm:pt modelId="{8F4A5973-2E8F-4AB9-AABC-9C98985DE6FE}" type="pres">
      <dgm:prSet presAssocID="{49CE9B62-F593-476C-8C2A-6120794346D3}" presName="middleBoxChildren" presStyleCnt="0"/>
      <dgm:spPr/>
      <dgm:t>
        <a:bodyPr/>
        <a:lstStyle/>
        <a:p>
          <a:endParaRPr lang="en-GB"/>
        </a:p>
      </dgm:t>
    </dgm:pt>
    <dgm:pt modelId="{943F9BB4-A9C7-4E74-833C-21F481693779}" type="pres">
      <dgm:prSet presAssocID="{54D31874-CBBA-4B1F-9D31-B9B262B42CA1}" presName="mChild" presStyleLbl="fgAcc1" presStyleIdx="2" presStyleCnt="6">
        <dgm:presLayoutVars>
          <dgm:bulletEnabled val="1"/>
        </dgm:presLayoutVars>
      </dgm:prSet>
      <dgm:spPr/>
      <dgm:t>
        <a:bodyPr/>
        <a:lstStyle/>
        <a:p>
          <a:endParaRPr lang="en-GB"/>
        </a:p>
      </dgm:t>
    </dgm:pt>
    <dgm:pt modelId="{FE4B3DBA-7AE4-411F-AD36-0B181A0A0A79}" type="pres">
      <dgm:prSet presAssocID="{E4FD2DA0-9FC4-472F-B520-3A62D1DE9D35}" presName="middleSibTrans" presStyleCnt="0"/>
      <dgm:spPr/>
      <dgm:t>
        <a:bodyPr/>
        <a:lstStyle/>
        <a:p>
          <a:endParaRPr lang="en-GB"/>
        </a:p>
      </dgm:t>
    </dgm:pt>
    <dgm:pt modelId="{3098747A-E43E-40A0-9E3A-B9E28C543A63}" type="pres">
      <dgm:prSet presAssocID="{5111C7CE-5AEA-4D20-BAB2-645F0F303983}" presName="mChild" presStyleLbl="fgAcc1" presStyleIdx="3" presStyleCnt="6">
        <dgm:presLayoutVars>
          <dgm:bulletEnabled val="1"/>
        </dgm:presLayoutVars>
      </dgm:prSet>
      <dgm:spPr/>
      <dgm:t>
        <a:bodyPr/>
        <a:lstStyle/>
        <a:p>
          <a:endParaRPr lang="en-GB"/>
        </a:p>
      </dgm:t>
    </dgm:pt>
    <dgm:pt modelId="{2F1000A8-C31D-434B-BBBB-DDFF0DE45EE8}" type="pres">
      <dgm:prSet presAssocID="{49CE9B62-F593-476C-8C2A-6120794346D3}" presName="centerBox" presStyleCnt="0"/>
      <dgm:spPr/>
      <dgm:t>
        <a:bodyPr/>
        <a:lstStyle/>
        <a:p>
          <a:endParaRPr lang="en-GB"/>
        </a:p>
      </dgm:t>
    </dgm:pt>
    <dgm:pt modelId="{8D7D56B2-760A-42F6-95D1-6BCD79E12D9D}" type="pres">
      <dgm:prSet presAssocID="{49CE9B62-F593-476C-8C2A-6120794346D3}" presName="centerBoxParent" presStyleLbl="node1" presStyleIdx="2" presStyleCnt="3"/>
      <dgm:spPr/>
      <dgm:t>
        <a:bodyPr/>
        <a:lstStyle/>
        <a:p>
          <a:endParaRPr lang="en-GB"/>
        </a:p>
      </dgm:t>
    </dgm:pt>
    <dgm:pt modelId="{A2DF5CAC-D28E-46B3-A8FF-E2BB44759EE4}" type="pres">
      <dgm:prSet presAssocID="{49CE9B62-F593-476C-8C2A-6120794346D3}" presName="centerBoxChildren" presStyleCnt="0"/>
      <dgm:spPr/>
      <dgm:t>
        <a:bodyPr/>
        <a:lstStyle/>
        <a:p>
          <a:endParaRPr lang="en-GB"/>
        </a:p>
      </dgm:t>
    </dgm:pt>
    <dgm:pt modelId="{2CC3F651-E7EA-455A-8D69-CA960089D738}" type="pres">
      <dgm:prSet presAssocID="{4CFCCD29-A672-407A-9E2D-36C63A9A5D03}" presName="cChild" presStyleLbl="fgAcc1" presStyleIdx="4" presStyleCnt="6">
        <dgm:presLayoutVars>
          <dgm:bulletEnabled val="1"/>
        </dgm:presLayoutVars>
      </dgm:prSet>
      <dgm:spPr/>
      <dgm:t>
        <a:bodyPr/>
        <a:lstStyle/>
        <a:p>
          <a:endParaRPr lang="en-GB"/>
        </a:p>
      </dgm:t>
    </dgm:pt>
    <dgm:pt modelId="{BAAEECDE-1090-4EE3-B397-69D24C3AEFA2}" type="pres">
      <dgm:prSet presAssocID="{590719A5-568C-48EE-897F-D68369B8C4AE}" presName="centerSibTrans" presStyleCnt="0"/>
      <dgm:spPr/>
      <dgm:t>
        <a:bodyPr/>
        <a:lstStyle/>
        <a:p>
          <a:endParaRPr lang="en-GB"/>
        </a:p>
      </dgm:t>
    </dgm:pt>
    <dgm:pt modelId="{77E4839C-1DF1-4F6A-9615-7E549A1D6897}" type="pres">
      <dgm:prSet presAssocID="{A1AE0348-A52E-41E3-AF6D-85A047EB7606}" presName="cChild" presStyleLbl="fgAcc1" presStyleIdx="5" presStyleCnt="6">
        <dgm:presLayoutVars>
          <dgm:bulletEnabled val="1"/>
        </dgm:presLayoutVars>
      </dgm:prSet>
      <dgm:spPr/>
      <dgm:t>
        <a:bodyPr/>
        <a:lstStyle/>
        <a:p>
          <a:endParaRPr lang="en-GB"/>
        </a:p>
      </dgm:t>
    </dgm:pt>
  </dgm:ptLst>
  <dgm:cxnLst>
    <dgm:cxn modelId="{805FCD41-E6BF-48BC-B605-44B377DACC8E}" srcId="{CD8EEFBF-27B6-460B-9B68-4D2DE38E6A48}" destId="{C8014D64-20F4-438A-A5D4-E78325E1A798}" srcOrd="0" destOrd="0" parTransId="{73C5D583-E356-46AF-8699-EFABDE0E52B5}" sibTransId="{CBAAB283-3CA1-4311-9AD9-1526B151319D}"/>
    <dgm:cxn modelId="{5AAE8D86-C7FC-4D82-8020-D301EDE0E0AE}" type="presOf" srcId="{CD8EEFBF-27B6-460B-9B68-4D2DE38E6A48}" destId="{2F79904A-924B-4220-8587-A332E1B2F85E}" srcOrd="0" destOrd="0" presId="urn:microsoft.com/office/officeart/2005/8/layout/target2"/>
    <dgm:cxn modelId="{9BEACFA0-254B-4EF2-9FEF-09DC7BB2DD23}" type="presOf" srcId="{E8263306-850A-4F76-8060-48E5A0B920C9}" destId="{8D7D56B2-760A-42F6-95D1-6BCD79E12D9D}" srcOrd="0" destOrd="0" presId="urn:microsoft.com/office/officeart/2005/8/layout/target2"/>
    <dgm:cxn modelId="{53285095-1C38-439A-9B12-F94D5D3D46FB}" srcId="{49CE9B62-F593-476C-8C2A-6120794346D3}" destId="{FAD762D1-4741-4E3A-BA4D-CBC6419653DD}" srcOrd="1" destOrd="0" parTransId="{B21CA4D5-483F-44B7-85B2-633E150E7522}" sibTransId="{EF104A32-EAE3-4EBF-B9DC-6757C6FA0415}"/>
    <dgm:cxn modelId="{8D9A7EFA-1672-4C4D-97A4-1F03B4D5ABC0}" srcId="{49CE9B62-F593-476C-8C2A-6120794346D3}" destId="{E8263306-850A-4F76-8060-48E5A0B920C9}" srcOrd="2" destOrd="0" parTransId="{34B584DE-75A0-40D8-A69B-7B2B3901A84C}" sibTransId="{9925D5F9-3A81-4FAA-A971-7DC19012F091}"/>
    <dgm:cxn modelId="{40720C7F-0ACE-4E61-9451-53397A76F634}" type="presOf" srcId="{49CE9B62-F593-476C-8C2A-6120794346D3}" destId="{BF85D2D1-1284-442C-8BF9-C8BCDD2E44F6}" srcOrd="0" destOrd="0" presId="urn:microsoft.com/office/officeart/2005/8/layout/target2"/>
    <dgm:cxn modelId="{D4680301-8116-4E5C-8D14-60FA2C5BC8DB}" type="presOf" srcId="{C8014D64-20F4-438A-A5D4-E78325E1A798}" destId="{7461C861-22BC-4BD7-A4C7-4C959C57E94D}" srcOrd="0" destOrd="0" presId="urn:microsoft.com/office/officeart/2005/8/layout/target2"/>
    <dgm:cxn modelId="{3DFC89EC-5435-4426-8E74-7FDDF22B448B}" type="presOf" srcId="{4CFCCD29-A672-407A-9E2D-36C63A9A5D03}" destId="{2CC3F651-E7EA-455A-8D69-CA960089D738}" srcOrd="0" destOrd="0" presId="urn:microsoft.com/office/officeart/2005/8/layout/target2"/>
    <dgm:cxn modelId="{7D7D7335-15C7-40D4-B768-3DF7BB95C76F}" srcId="{E8263306-850A-4F76-8060-48E5A0B920C9}" destId="{4CFCCD29-A672-407A-9E2D-36C63A9A5D03}" srcOrd="0" destOrd="0" parTransId="{97A5F2AD-6467-425A-8D24-22C789699237}" sibTransId="{590719A5-568C-48EE-897F-D68369B8C4AE}"/>
    <dgm:cxn modelId="{FF9DF747-1062-49F7-A924-72D99AC61ABB}" srcId="{CD8EEFBF-27B6-460B-9B68-4D2DE38E6A48}" destId="{720F2203-FF07-47BB-9506-9E6646984FB2}" srcOrd="1" destOrd="0" parTransId="{12398025-B902-42C9-B72A-65CCBFB52FCE}" sibTransId="{8041C55A-C069-40B6-959A-BE5ACE642A8E}"/>
    <dgm:cxn modelId="{4C94FA10-C89B-4330-A610-27AC14877808}" srcId="{49CE9B62-F593-476C-8C2A-6120794346D3}" destId="{CD8EEFBF-27B6-460B-9B68-4D2DE38E6A48}" srcOrd="0" destOrd="0" parTransId="{2A56D3E3-040B-484B-AACD-0F8B70F2E713}" sibTransId="{671A5971-D854-452E-A862-7B45ACCE4C40}"/>
    <dgm:cxn modelId="{F665C8DA-A4FB-4A97-A7A7-B8A6D83C9981}" type="presOf" srcId="{720F2203-FF07-47BB-9506-9E6646984FB2}" destId="{E01E52D4-9267-440B-B7B5-1EBDE4C29BDD}" srcOrd="0" destOrd="0" presId="urn:microsoft.com/office/officeart/2005/8/layout/target2"/>
    <dgm:cxn modelId="{E50302D1-256E-4768-A2E0-1955416D8EF6}" srcId="{FAD762D1-4741-4E3A-BA4D-CBC6419653DD}" destId="{5111C7CE-5AEA-4D20-BAB2-645F0F303983}" srcOrd="1" destOrd="0" parTransId="{F2639D6A-2653-460E-A42C-FFB4E0E2E4D0}" sibTransId="{3A141E22-DDAD-4061-BD64-2A0BD678E3C0}"/>
    <dgm:cxn modelId="{FC0BAE94-C06F-4DEC-9A8B-08BCBCED0157}" srcId="{E8263306-850A-4F76-8060-48E5A0B920C9}" destId="{A1AE0348-A52E-41E3-AF6D-85A047EB7606}" srcOrd="1" destOrd="0" parTransId="{5CCAE8D9-C5BB-4730-80A5-9169BA808D3F}" sibTransId="{36402B75-6521-4BF4-B590-B4A5C3250D1A}"/>
    <dgm:cxn modelId="{FFD92B77-41A4-43B7-A7C4-562CCE90C232}" type="presOf" srcId="{54D31874-CBBA-4B1F-9D31-B9B262B42CA1}" destId="{943F9BB4-A9C7-4E74-833C-21F481693779}" srcOrd="0" destOrd="0" presId="urn:microsoft.com/office/officeart/2005/8/layout/target2"/>
    <dgm:cxn modelId="{468A4BBA-8FA9-4B2D-B781-C2F356A7FB6D}" type="presOf" srcId="{A1AE0348-A52E-41E3-AF6D-85A047EB7606}" destId="{77E4839C-1DF1-4F6A-9615-7E549A1D6897}" srcOrd="0" destOrd="0" presId="urn:microsoft.com/office/officeart/2005/8/layout/target2"/>
    <dgm:cxn modelId="{3C3BFBAE-1954-4F46-9250-631F45FCC575}" type="presOf" srcId="{FAD762D1-4741-4E3A-BA4D-CBC6419653DD}" destId="{BA34554A-50C6-4620-9BBD-2AFA1222D9C0}" srcOrd="0" destOrd="0" presId="urn:microsoft.com/office/officeart/2005/8/layout/target2"/>
    <dgm:cxn modelId="{675AC3F5-4DA0-4C4F-BD40-F0A1824D5A9B}" type="presOf" srcId="{5111C7CE-5AEA-4D20-BAB2-645F0F303983}" destId="{3098747A-E43E-40A0-9E3A-B9E28C543A63}" srcOrd="0" destOrd="0" presId="urn:microsoft.com/office/officeart/2005/8/layout/target2"/>
    <dgm:cxn modelId="{84684D13-5C51-4DD0-BDB2-9E68684C3DD7}" srcId="{FAD762D1-4741-4E3A-BA4D-CBC6419653DD}" destId="{54D31874-CBBA-4B1F-9D31-B9B262B42CA1}" srcOrd="0" destOrd="0" parTransId="{C7C05C69-3138-462E-8468-513B7E413882}" sibTransId="{E4FD2DA0-9FC4-472F-B520-3A62D1DE9D35}"/>
    <dgm:cxn modelId="{ADFD1EA0-DD70-49A5-A30F-5E9CAA71F2EF}" type="presParOf" srcId="{BF85D2D1-1284-442C-8BF9-C8BCDD2E44F6}" destId="{E314B4E3-95BB-4683-BD51-FE119F075738}" srcOrd="0" destOrd="0" presId="urn:microsoft.com/office/officeart/2005/8/layout/target2"/>
    <dgm:cxn modelId="{3304EA99-6C85-4430-BD1A-87FFCFD89EB6}" type="presParOf" srcId="{E314B4E3-95BB-4683-BD51-FE119F075738}" destId="{2F79904A-924B-4220-8587-A332E1B2F85E}" srcOrd="0" destOrd="0" presId="urn:microsoft.com/office/officeart/2005/8/layout/target2"/>
    <dgm:cxn modelId="{3E95E5D3-452F-4391-AA7A-6A6EB2B23808}" type="presParOf" srcId="{E314B4E3-95BB-4683-BD51-FE119F075738}" destId="{2FBCFBBD-62B7-4E57-9867-D02038FCA5F2}" srcOrd="1" destOrd="0" presId="urn:microsoft.com/office/officeart/2005/8/layout/target2"/>
    <dgm:cxn modelId="{DC410E3F-26E3-4D55-A2D4-5782DC9D6025}" type="presParOf" srcId="{2FBCFBBD-62B7-4E57-9867-D02038FCA5F2}" destId="{7461C861-22BC-4BD7-A4C7-4C959C57E94D}" srcOrd="0" destOrd="0" presId="urn:microsoft.com/office/officeart/2005/8/layout/target2"/>
    <dgm:cxn modelId="{14995768-5D8E-4010-A5E3-390CF8A2AD91}" type="presParOf" srcId="{2FBCFBBD-62B7-4E57-9867-D02038FCA5F2}" destId="{54A3A7A7-F814-434F-AC41-B0A32C29D1F7}" srcOrd="1" destOrd="0" presId="urn:microsoft.com/office/officeart/2005/8/layout/target2"/>
    <dgm:cxn modelId="{A6F9FEBB-E2B3-4FE3-A61C-2B79F702FDE9}" type="presParOf" srcId="{2FBCFBBD-62B7-4E57-9867-D02038FCA5F2}" destId="{E01E52D4-9267-440B-B7B5-1EBDE4C29BDD}" srcOrd="2" destOrd="0" presId="urn:microsoft.com/office/officeart/2005/8/layout/target2"/>
    <dgm:cxn modelId="{2ED1B86E-1809-4EFF-B719-25066564E63D}" type="presParOf" srcId="{BF85D2D1-1284-442C-8BF9-C8BCDD2E44F6}" destId="{90425EDD-6617-43B2-A642-92D34F7B153A}" srcOrd="1" destOrd="0" presId="urn:microsoft.com/office/officeart/2005/8/layout/target2"/>
    <dgm:cxn modelId="{4CE18FAB-9C79-4AA0-8E38-F6B8F44DCDDB}" type="presParOf" srcId="{90425EDD-6617-43B2-A642-92D34F7B153A}" destId="{BA34554A-50C6-4620-9BBD-2AFA1222D9C0}" srcOrd="0" destOrd="0" presId="urn:microsoft.com/office/officeart/2005/8/layout/target2"/>
    <dgm:cxn modelId="{3E052F88-AAB5-499B-B45B-EAC9A34B4FBB}" type="presParOf" srcId="{90425EDD-6617-43B2-A642-92D34F7B153A}" destId="{8F4A5973-2E8F-4AB9-AABC-9C98985DE6FE}" srcOrd="1" destOrd="0" presId="urn:microsoft.com/office/officeart/2005/8/layout/target2"/>
    <dgm:cxn modelId="{CB749E99-7BBD-486B-BB54-3DF0E501EFDC}" type="presParOf" srcId="{8F4A5973-2E8F-4AB9-AABC-9C98985DE6FE}" destId="{943F9BB4-A9C7-4E74-833C-21F481693779}" srcOrd="0" destOrd="0" presId="urn:microsoft.com/office/officeart/2005/8/layout/target2"/>
    <dgm:cxn modelId="{FA730B27-ABDC-43EE-93E2-469388C60EE1}" type="presParOf" srcId="{8F4A5973-2E8F-4AB9-AABC-9C98985DE6FE}" destId="{FE4B3DBA-7AE4-411F-AD36-0B181A0A0A79}" srcOrd="1" destOrd="0" presId="urn:microsoft.com/office/officeart/2005/8/layout/target2"/>
    <dgm:cxn modelId="{CDD68339-B872-4EB1-BDEF-BFB3A2767EF6}" type="presParOf" srcId="{8F4A5973-2E8F-4AB9-AABC-9C98985DE6FE}" destId="{3098747A-E43E-40A0-9E3A-B9E28C543A63}" srcOrd="2" destOrd="0" presId="urn:microsoft.com/office/officeart/2005/8/layout/target2"/>
    <dgm:cxn modelId="{269229BD-2CB9-4606-83AE-1E3AE02D2278}" type="presParOf" srcId="{BF85D2D1-1284-442C-8BF9-C8BCDD2E44F6}" destId="{2F1000A8-C31D-434B-BBBB-DDFF0DE45EE8}" srcOrd="2" destOrd="0" presId="urn:microsoft.com/office/officeart/2005/8/layout/target2"/>
    <dgm:cxn modelId="{DE45F7F7-B7DA-4247-9E70-FA41CD80B425}" type="presParOf" srcId="{2F1000A8-C31D-434B-BBBB-DDFF0DE45EE8}" destId="{8D7D56B2-760A-42F6-95D1-6BCD79E12D9D}" srcOrd="0" destOrd="0" presId="urn:microsoft.com/office/officeart/2005/8/layout/target2"/>
    <dgm:cxn modelId="{42EDC803-DDB0-480A-B1FB-9E8C201C00F1}" type="presParOf" srcId="{2F1000A8-C31D-434B-BBBB-DDFF0DE45EE8}" destId="{A2DF5CAC-D28E-46B3-A8FF-E2BB44759EE4}" srcOrd="1" destOrd="0" presId="urn:microsoft.com/office/officeart/2005/8/layout/target2"/>
    <dgm:cxn modelId="{B2787192-3E7B-4D6C-B67B-3F321834A6AC}" type="presParOf" srcId="{A2DF5CAC-D28E-46B3-A8FF-E2BB44759EE4}" destId="{2CC3F651-E7EA-455A-8D69-CA960089D738}" srcOrd="0" destOrd="0" presId="urn:microsoft.com/office/officeart/2005/8/layout/target2"/>
    <dgm:cxn modelId="{B4E4F58B-C5CD-4227-86C0-950669996177}" type="presParOf" srcId="{A2DF5CAC-D28E-46B3-A8FF-E2BB44759EE4}" destId="{BAAEECDE-1090-4EE3-B397-69D24C3AEFA2}" srcOrd="1" destOrd="0" presId="urn:microsoft.com/office/officeart/2005/8/layout/target2"/>
    <dgm:cxn modelId="{F3E6F4B2-E7AE-444C-8706-B2EDD36ED608}" type="presParOf" srcId="{A2DF5CAC-D28E-46B3-A8FF-E2BB44759EE4}" destId="{77E4839C-1DF1-4F6A-9615-7E549A1D6897}" srcOrd="2" destOrd="0" presId="urn:microsoft.com/office/officeart/2005/8/layout/targe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79904A-924B-4220-8587-A332E1B2F85E}">
      <dsp:nvSpPr>
        <dsp:cNvPr id="0" name=""/>
        <dsp:cNvSpPr/>
      </dsp:nvSpPr>
      <dsp:spPr>
        <a:xfrm>
          <a:off x="0" y="0"/>
          <a:ext cx="8678892" cy="5357850"/>
        </a:xfrm>
        <a:prstGeom prst="roundRect">
          <a:avLst>
            <a:gd name="adj" fmla="val 85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37160" tIns="137160" rIns="137160" bIns="4158287" numCol="1" spcCol="1270" anchor="t" anchorCtr="0">
          <a:noAutofit/>
        </a:bodyPr>
        <a:lstStyle/>
        <a:p>
          <a:pPr lvl="0" algn="l" defTabSz="1600200">
            <a:lnSpc>
              <a:spcPct val="90000"/>
            </a:lnSpc>
            <a:spcBef>
              <a:spcPct val="0"/>
            </a:spcBef>
            <a:spcAft>
              <a:spcPct val="35000"/>
            </a:spcAft>
          </a:pPr>
          <a:r>
            <a:rPr lang="en-GB" sz="3600" b="1" kern="1200" dirty="0" smtClean="0">
              <a:effectLst>
                <a:outerShdw blurRad="50800" dist="50800" dir="5400000" algn="ctr" rotWithShape="0">
                  <a:schemeClr val="tx1"/>
                </a:outerShdw>
              </a:effectLst>
              <a:latin typeface="Arial"/>
            </a:rPr>
            <a:t>Opportunity Structures</a:t>
          </a:r>
          <a:endParaRPr lang="en-GB" sz="3600" kern="1200" dirty="0">
            <a:effectLst>
              <a:outerShdw blurRad="50800" dist="50800" dir="5400000" algn="ctr" rotWithShape="0">
                <a:schemeClr val="tx1"/>
              </a:outerShdw>
            </a:effectLst>
          </a:endParaRPr>
        </a:p>
      </dsp:txBody>
      <dsp:txXfrm>
        <a:off x="133387" y="133387"/>
        <a:ext cx="8412118" cy="5091076"/>
      </dsp:txXfrm>
    </dsp:sp>
    <dsp:sp modelId="{7461C861-22BC-4BD7-A4C7-4C959C57E94D}">
      <dsp:nvSpPr>
        <dsp:cNvPr id="0" name=""/>
        <dsp:cNvSpPr/>
      </dsp:nvSpPr>
      <dsp:spPr>
        <a:xfrm>
          <a:off x="216972" y="1339462"/>
          <a:ext cx="1301833" cy="1842284"/>
        </a:xfrm>
        <a:prstGeom prst="roundRect">
          <a:avLst>
            <a:gd name="adj" fmla="val 10500"/>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a:sp3d z="152400" extrusionH="63500" prstMaterial="dkEdge">
          <a:bevelT/>
        </a:sp3d>
      </dsp:spPr>
      <dsp:style>
        <a:lnRef idx="1">
          <a:schemeClr val="accent2"/>
        </a:lnRef>
        <a:fillRef idx="2">
          <a:schemeClr val="accent2"/>
        </a:fillRef>
        <a:effectRef idx="1">
          <a:schemeClr val="accent2"/>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dirty="0" smtClean="0">
              <a:latin typeface="Arial" pitchFamily="34" charset="0"/>
              <a:cs typeface="Arial" pitchFamily="34" charset="0"/>
            </a:rPr>
            <a:t>Opportunity</a:t>
          </a:r>
          <a:endParaRPr lang="en-GB" sz="1500" kern="1200" dirty="0">
            <a:latin typeface="Arial" pitchFamily="34" charset="0"/>
            <a:cs typeface="Arial" pitchFamily="34" charset="0"/>
          </a:endParaRPr>
        </a:p>
      </dsp:txBody>
      <dsp:txXfrm>
        <a:off x="257008" y="1379498"/>
        <a:ext cx="1221761" cy="1762212"/>
      </dsp:txXfrm>
    </dsp:sp>
    <dsp:sp modelId="{E01E52D4-9267-440B-B7B5-1EBDE4C29BDD}">
      <dsp:nvSpPr>
        <dsp:cNvPr id="0" name=""/>
        <dsp:cNvSpPr/>
      </dsp:nvSpPr>
      <dsp:spPr>
        <a:xfrm>
          <a:off x="216972" y="3245694"/>
          <a:ext cx="1301833" cy="1842284"/>
        </a:xfrm>
        <a:prstGeom prst="roundRect">
          <a:avLst>
            <a:gd name="adj" fmla="val 10500"/>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p3d z="152400" extrusionH="63500" prstMaterial="dkEdge">
          <a:bevelT/>
        </a:sp3d>
      </dsp:spPr>
      <dsp:style>
        <a:lnRef idx="1">
          <a:schemeClr val="accent3"/>
        </a:lnRef>
        <a:fillRef idx="2">
          <a:schemeClr val="accent3"/>
        </a:fillRef>
        <a:effectRef idx="1">
          <a:schemeClr val="accent3"/>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b="1" kern="1200" dirty="0" smtClean="0">
              <a:latin typeface="Arial" pitchFamily="34" charset="0"/>
              <a:cs typeface="Arial" pitchFamily="34" charset="0"/>
            </a:rPr>
            <a:t>Social</a:t>
          </a:r>
        </a:p>
        <a:p>
          <a:pPr lvl="0" algn="ctr" defTabSz="1066800">
            <a:lnSpc>
              <a:spcPct val="90000"/>
            </a:lnSpc>
            <a:spcBef>
              <a:spcPct val="0"/>
            </a:spcBef>
            <a:spcAft>
              <a:spcPct val="35000"/>
            </a:spcAft>
          </a:pPr>
          <a:r>
            <a:rPr lang="en-GB" sz="2400" b="1" kern="1200" dirty="0" smtClean="0">
              <a:latin typeface="Arial" pitchFamily="34" charset="0"/>
              <a:cs typeface="Arial" pitchFamily="34" charset="0"/>
            </a:rPr>
            <a:t>Status </a:t>
          </a:r>
          <a:endParaRPr lang="en-GB" sz="2400" kern="1200" dirty="0">
            <a:latin typeface="Arial" pitchFamily="34" charset="0"/>
            <a:cs typeface="Arial" pitchFamily="34" charset="0"/>
          </a:endParaRPr>
        </a:p>
      </dsp:txBody>
      <dsp:txXfrm>
        <a:off x="257008" y="3285730"/>
        <a:ext cx="1221761" cy="1762212"/>
      </dsp:txXfrm>
    </dsp:sp>
    <dsp:sp modelId="{BA34554A-50C6-4620-9BBD-2AFA1222D9C0}">
      <dsp:nvSpPr>
        <dsp:cNvPr id="0" name=""/>
        <dsp:cNvSpPr/>
      </dsp:nvSpPr>
      <dsp:spPr>
        <a:xfrm>
          <a:off x="1735778" y="1339462"/>
          <a:ext cx="6726142" cy="3750495"/>
        </a:xfrm>
        <a:prstGeom prst="roundRect">
          <a:avLst>
            <a:gd name="adj" fmla="val 105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40970" tIns="140970" rIns="140970" bIns="2381564" numCol="1" spcCol="1270" anchor="t" anchorCtr="0">
          <a:noAutofit/>
        </a:bodyPr>
        <a:lstStyle/>
        <a:p>
          <a:pPr lvl="0" algn="l" defTabSz="1644650">
            <a:lnSpc>
              <a:spcPct val="90000"/>
            </a:lnSpc>
            <a:spcBef>
              <a:spcPct val="0"/>
            </a:spcBef>
            <a:spcAft>
              <a:spcPct val="35000"/>
            </a:spcAft>
          </a:pPr>
          <a:r>
            <a:rPr lang="en-GB" sz="3700" b="1" kern="1200" dirty="0" smtClean="0">
              <a:effectLst>
                <a:outerShdw blurRad="50800" dist="50800" dir="5400000" algn="ctr" rotWithShape="0">
                  <a:schemeClr val="tx1"/>
                </a:outerShdw>
              </a:effectLst>
              <a:latin typeface="Arial" pitchFamily="34" charset="0"/>
              <a:cs typeface="Arial" pitchFamily="34" charset="0"/>
            </a:rPr>
            <a:t>Lifestyles and socialisation </a:t>
          </a:r>
          <a:endParaRPr lang="en-GB" sz="3700" kern="1200" dirty="0">
            <a:effectLst>
              <a:outerShdw blurRad="50800" dist="50800" dir="5400000" algn="ctr" rotWithShape="0">
                <a:schemeClr val="tx1"/>
              </a:outerShdw>
            </a:effectLst>
            <a:latin typeface="Arial" pitchFamily="34" charset="0"/>
            <a:cs typeface="Arial" pitchFamily="34" charset="0"/>
          </a:endParaRPr>
        </a:p>
      </dsp:txBody>
      <dsp:txXfrm>
        <a:off x="1851119" y="1454803"/>
        <a:ext cx="6495460" cy="3519813"/>
      </dsp:txXfrm>
    </dsp:sp>
    <dsp:sp modelId="{943F9BB4-A9C7-4E74-833C-21F481693779}">
      <dsp:nvSpPr>
        <dsp:cNvPr id="0" name=""/>
        <dsp:cNvSpPr/>
      </dsp:nvSpPr>
      <dsp:spPr>
        <a:xfrm>
          <a:off x="1903932" y="2652135"/>
          <a:ext cx="1345228" cy="1045624"/>
        </a:xfrm>
        <a:prstGeom prst="roundRect">
          <a:avLst>
            <a:gd name="adj" fmla="val 105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50800" dist="38100" dir="2700000" algn="tl" rotWithShape="0">
            <a:prstClr val="black">
              <a:alpha val="40000"/>
            </a:prstClr>
          </a:outerShdw>
        </a:effectLst>
        <a:sp3d z="152400" extrusionH="63500" prstMaterial="dkEdge">
          <a:bevelT/>
        </a:sp3d>
      </dsp:spPr>
      <dsp:style>
        <a:lnRef idx="1">
          <a:schemeClr val="dk1"/>
        </a:lnRef>
        <a:fillRef idx="2">
          <a:schemeClr val="dk1"/>
        </a:fillRef>
        <a:effectRef idx="1">
          <a:schemeClr val="dk1"/>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dirty="0" smtClean="0">
              <a:latin typeface="Arial" pitchFamily="34" charset="0"/>
              <a:cs typeface="Arial" pitchFamily="34" charset="0"/>
            </a:rPr>
            <a:t>Economics </a:t>
          </a:r>
          <a:endParaRPr lang="en-GB" sz="1600" kern="1200" dirty="0">
            <a:latin typeface="Arial" pitchFamily="34" charset="0"/>
            <a:cs typeface="Arial" pitchFamily="34" charset="0"/>
          </a:endParaRPr>
        </a:p>
      </dsp:txBody>
      <dsp:txXfrm>
        <a:off x="1936089" y="2684292"/>
        <a:ext cx="1280914" cy="981310"/>
      </dsp:txXfrm>
    </dsp:sp>
    <dsp:sp modelId="{3098747A-E43E-40A0-9E3A-B9E28C543A63}">
      <dsp:nvSpPr>
        <dsp:cNvPr id="0" name=""/>
        <dsp:cNvSpPr/>
      </dsp:nvSpPr>
      <dsp:spPr>
        <a:xfrm>
          <a:off x="1903932" y="3760881"/>
          <a:ext cx="1345228" cy="1045624"/>
        </a:xfrm>
        <a:prstGeom prst="roundRect">
          <a:avLst>
            <a:gd name="adj" fmla="val 10500"/>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p3d z="152400" extrusionH="63500" prstMaterial="dkEdge">
          <a:bevelT/>
        </a:sp3d>
      </dsp:spPr>
      <dsp:style>
        <a:lnRef idx="1">
          <a:schemeClr val="accent4"/>
        </a:lnRef>
        <a:fillRef idx="2">
          <a:schemeClr val="accent4"/>
        </a:fillRef>
        <a:effectRef idx="1">
          <a:schemeClr val="accent4"/>
        </a:effectRef>
        <a:fontRef idx="minor">
          <a:schemeClr val="dk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dirty="0" smtClean="0">
              <a:latin typeface="Arial"/>
            </a:rPr>
            <a:t>Stereotyping</a:t>
          </a:r>
          <a:endParaRPr lang="en-GB" sz="1500" kern="1200" dirty="0"/>
        </a:p>
      </dsp:txBody>
      <dsp:txXfrm>
        <a:off x="1936089" y="3793038"/>
        <a:ext cx="1280914" cy="981310"/>
      </dsp:txXfrm>
    </dsp:sp>
    <dsp:sp modelId="{8D7D56B2-760A-42F6-95D1-6BCD79E12D9D}">
      <dsp:nvSpPr>
        <dsp:cNvPr id="0" name=""/>
        <dsp:cNvSpPr/>
      </dsp:nvSpPr>
      <dsp:spPr>
        <a:xfrm>
          <a:off x="3428162" y="2678925"/>
          <a:ext cx="4816785" cy="2143140"/>
        </a:xfrm>
        <a:prstGeom prst="roundRect">
          <a:avLst>
            <a:gd name="adj" fmla="val 10500"/>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140970" tIns="140970" rIns="140970" bIns="1209683" numCol="1" spcCol="1270" anchor="t" anchorCtr="0">
          <a:noAutofit/>
        </a:bodyPr>
        <a:lstStyle/>
        <a:p>
          <a:pPr lvl="0" algn="l" defTabSz="1644650">
            <a:lnSpc>
              <a:spcPct val="90000"/>
            </a:lnSpc>
            <a:spcBef>
              <a:spcPct val="0"/>
            </a:spcBef>
            <a:spcAft>
              <a:spcPct val="35000"/>
            </a:spcAft>
          </a:pPr>
          <a:r>
            <a:rPr lang="en-GB" sz="3700" b="1" i="0" kern="1200" dirty="0" smtClean="0">
              <a:effectLst>
                <a:outerShdw blurRad="50800" dist="50800" dir="5400000" algn="ctr" rotWithShape="0">
                  <a:schemeClr val="tx1"/>
                </a:outerShdw>
              </a:effectLst>
              <a:latin typeface="Arial" pitchFamily="34" charset="0"/>
              <a:cs typeface="Arial" pitchFamily="34" charset="0"/>
            </a:rPr>
            <a:t>Policing strategies</a:t>
          </a:r>
          <a:endParaRPr lang="en-GB" sz="3700" i="0" kern="1200" dirty="0">
            <a:effectLst>
              <a:outerShdw blurRad="50800" dist="50800" dir="5400000" algn="ctr" rotWithShape="0">
                <a:schemeClr val="tx1"/>
              </a:outerShdw>
            </a:effectLst>
            <a:latin typeface="Arial" pitchFamily="34" charset="0"/>
            <a:cs typeface="Arial" pitchFamily="34" charset="0"/>
          </a:endParaRPr>
        </a:p>
      </dsp:txBody>
      <dsp:txXfrm>
        <a:off x="3494071" y="2744834"/>
        <a:ext cx="4684967" cy="2011322"/>
      </dsp:txXfrm>
    </dsp:sp>
    <dsp:sp modelId="{2CC3F651-E7EA-455A-8D69-CA960089D738}">
      <dsp:nvSpPr>
        <dsp:cNvPr id="0" name=""/>
        <dsp:cNvSpPr/>
      </dsp:nvSpPr>
      <dsp:spPr>
        <a:xfrm>
          <a:off x="3548582" y="3643338"/>
          <a:ext cx="2254457" cy="964413"/>
        </a:xfrm>
        <a:prstGeom prst="roundRect">
          <a:avLst>
            <a:gd name="adj" fmla="val 105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a:sp3d z="152400" extrusionH="63500" prstMaterial="dkEdge">
          <a:bevelT/>
        </a:sp3d>
      </dsp:spPr>
      <dsp:style>
        <a:lnRef idx="1">
          <a:schemeClr val="accent5"/>
        </a:lnRef>
        <a:fillRef idx="2">
          <a:schemeClr val="accent5"/>
        </a:fillRef>
        <a:effectRef idx="1">
          <a:schemeClr val="accent5"/>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latin typeface="Arial"/>
            </a:rPr>
            <a:t>Spatial targeting </a:t>
          </a:r>
          <a:endParaRPr lang="en-GB" sz="2000" kern="1200" dirty="0"/>
        </a:p>
      </dsp:txBody>
      <dsp:txXfrm>
        <a:off x="3578241" y="3672997"/>
        <a:ext cx="2195139" cy="905095"/>
      </dsp:txXfrm>
    </dsp:sp>
    <dsp:sp modelId="{77E4839C-1DF1-4F6A-9615-7E549A1D6897}">
      <dsp:nvSpPr>
        <dsp:cNvPr id="0" name=""/>
        <dsp:cNvSpPr/>
      </dsp:nvSpPr>
      <dsp:spPr>
        <a:xfrm>
          <a:off x="5867178" y="3643338"/>
          <a:ext cx="2254457" cy="964413"/>
        </a:xfrm>
        <a:prstGeom prst="roundRect">
          <a:avLst>
            <a:gd name="adj" fmla="val 105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p3d z="152400" extrusionH="63500" prstMaterial="dkEdge">
          <a:bevelT/>
        </a:sp3d>
      </dsp:spPr>
      <dsp:style>
        <a:lnRef idx="1">
          <a:schemeClr val="accent6"/>
        </a:lnRef>
        <a:fillRef idx="2">
          <a:schemeClr val="accent6"/>
        </a:fillRef>
        <a:effectRef idx="1">
          <a:schemeClr val="accent6"/>
        </a:effectRef>
        <a:fontRef idx="minor">
          <a:schemeClr val="dk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b="1" kern="1200" dirty="0" smtClean="0">
              <a:latin typeface="Arial" pitchFamily="34" charset="0"/>
              <a:cs typeface="Arial" pitchFamily="34" charset="0"/>
            </a:rPr>
            <a:t>Social Visibility </a:t>
          </a:r>
          <a:endParaRPr lang="en-GB" sz="2000" kern="1200" dirty="0">
            <a:latin typeface="Arial" pitchFamily="34" charset="0"/>
            <a:cs typeface="Arial" pitchFamily="34" charset="0"/>
          </a:endParaRPr>
        </a:p>
      </dsp:txBody>
      <dsp:txXfrm>
        <a:off x="5896837" y="3672997"/>
        <a:ext cx="2195139" cy="905095"/>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FFE142ED-9775-4CD4-A121-74E54F20D730}" type="datetimeFigureOut">
              <a:rPr lang="en-US"/>
              <a:pPr>
                <a:defRPr/>
              </a:pPr>
              <a:t>9/4/2010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81D7894-2FF3-4D4E-87BA-A43152E9365F}" type="slidenum">
              <a:rPr lang="en-GB"/>
              <a:pPr>
                <a:defRPr/>
              </a:pPr>
              <a:t>‹#›</a:t>
            </a:fld>
            <a:endParaRPr lang="en-GB"/>
          </a:p>
        </p:txBody>
      </p:sp>
    </p:spTree>
    <p:extLst>
      <p:ext uri="{BB962C8B-B14F-4D97-AF65-F5344CB8AC3E}">
        <p14:creationId xmlns:p14="http://schemas.microsoft.com/office/powerpoint/2010/main" val="9779772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eaLnBrk="1" hangingPunct="1">
              <a:spcBef>
                <a:spcPct val="0"/>
              </a:spcBef>
            </a:pPr>
            <a:r>
              <a:rPr lang="en-GB" sz="1100" b="1" smtClean="0">
                <a:latin typeface="Arial" charset="0"/>
                <a:cs typeface="Arial" charset="0"/>
              </a:rPr>
              <a:t>Teaching Notes</a:t>
            </a:r>
          </a:p>
          <a:p>
            <a:pPr algn="ctr" eaLnBrk="1" hangingPunct="1">
              <a:spcBef>
                <a:spcPct val="0"/>
              </a:spcBef>
            </a:pPr>
            <a:endParaRPr lang="en-GB" sz="1100" b="1" smtClean="0">
              <a:latin typeface="Arial" charset="0"/>
              <a:cs typeface="Arial" charset="0"/>
            </a:endParaRPr>
          </a:p>
          <a:p>
            <a:pPr algn="ctr" eaLnBrk="1" hangingPunct="1">
              <a:spcBef>
                <a:spcPct val="0"/>
              </a:spcBef>
            </a:pPr>
            <a:r>
              <a:rPr lang="en-GB" sz="1100" b="1" smtClean="0">
                <a:latin typeface="Arial" charset="0"/>
                <a:cs typeface="Arial" charset="0"/>
              </a:rPr>
              <a:t>Social Distribution of Crime: Concepts can be applied to Class, Age, Gender, Ethnicity and Region</a:t>
            </a:r>
          </a:p>
          <a:p>
            <a:pPr eaLnBrk="1" hangingPunct="1">
              <a:spcBef>
                <a:spcPct val="0"/>
              </a:spcBef>
            </a:pPr>
            <a:endParaRPr lang="en-GB" sz="1100" smtClean="0">
              <a:latin typeface="Arial" charset="0"/>
              <a:cs typeface="Arial" charset="0"/>
            </a:endParaRPr>
          </a:p>
          <a:p>
            <a:pPr eaLnBrk="1" hangingPunct="1">
              <a:spcBef>
                <a:spcPct val="0"/>
              </a:spcBef>
            </a:pPr>
            <a:r>
              <a:rPr lang="en-GB" sz="1100" b="1" smtClean="0">
                <a:latin typeface="Arial" charset="0"/>
                <a:cs typeface="Arial" charset="0"/>
              </a:rPr>
              <a:t>Example</a:t>
            </a:r>
            <a:r>
              <a:rPr lang="en-GB" sz="1100" smtClean="0">
                <a:latin typeface="Arial" charset="0"/>
                <a:cs typeface="Arial" charset="0"/>
              </a:rPr>
              <a:t>:</a:t>
            </a:r>
          </a:p>
          <a:p>
            <a:pPr eaLnBrk="1" hangingPunct="1">
              <a:spcBef>
                <a:spcPct val="0"/>
              </a:spcBef>
            </a:pPr>
            <a:endParaRPr lang="en-GB" sz="1100" smtClean="0">
              <a:latin typeface="Arial" charset="0"/>
              <a:cs typeface="Arial" charset="0"/>
            </a:endParaRPr>
          </a:p>
          <a:p>
            <a:pPr eaLnBrk="1" hangingPunct="1"/>
            <a:r>
              <a:rPr lang="en-GB" sz="1100" b="1" smtClean="0">
                <a:latin typeface="Arial" charset="0"/>
                <a:cs typeface="Arial" charset="0"/>
              </a:rPr>
              <a:t>Social Class</a:t>
            </a:r>
            <a:r>
              <a:rPr lang="en-GB" sz="1100" smtClean="0">
                <a:latin typeface="Arial" charset="0"/>
                <a:cs typeface="Arial" charset="0"/>
              </a:rPr>
              <a:t>: Although, as </a:t>
            </a:r>
            <a:r>
              <a:rPr lang="en-GB" sz="1100" b="1" smtClean="0">
                <a:latin typeface="Arial" charset="0"/>
                <a:cs typeface="Arial" charset="0"/>
              </a:rPr>
              <a:t>Young</a:t>
            </a:r>
            <a:r>
              <a:rPr lang="en-GB" sz="1100" smtClean="0">
                <a:latin typeface="Arial" charset="0"/>
                <a:cs typeface="Arial" charset="0"/>
              </a:rPr>
              <a:t> (1994) notes, self report studies question the (simple) association between class and crime (partly because they tend to pick up on a wide range of relatively trivial forms of deviance), the general thrust of sociological research shows a number of correlations between class and more serious forms of offending. The majority of convicted offenders are drawn from the working class, for example, and different classes tend to commit different types of offence (crimes such as fraud, for example, are mainly middle-class crimes). One reason for this is:</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Opportunity Structures</a:t>
            </a:r>
            <a:r>
              <a:rPr lang="en-GB" sz="1100" smtClean="0">
                <a:latin typeface="Arial" charset="0"/>
                <a:cs typeface="Arial" charset="0"/>
              </a:rPr>
              <a:t>: Where people are differently placed (in the workforce for example) they have greater or lesser criminal opportunities. Corporate crime, for example, is largely carried out by the higher classes (the working class are not, by definition, in positions of sufficient power and trust to carry out elaborate frauds). However, all classes have the same basic:</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Opportunities</a:t>
            </a:r>
            <a:r>
              <a:rPr lang="en-GB" sz="1100" smtClean="0">
                <a:latin typeface="Arial" charset="0"/>
                <a:cs typeface="Arial" charset="0"/>
              </a:rPr>
              <a:t> to commit a wide variety of offences (from street violence and theft to armed robbery). This suggests we need alternative ways to explain the predominantly working-class nature of these offences - such as: </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Lifestyle</a:t>
            </a:r>
            <a:r>
              <a:rPr lang="en-GB" sz="1100" smtClean="0">
                <a:latin typeface="Arial" charset="0"/>
                <a:cs typeface="Arial" charset="0"/>
              </a:rPr>
              <a:t> and </a:t>
            </a:r>
            <a:r>
              <a:rPr lang="en-GB" sz="1100" b="1" smtClean="0">
                <a:latin typeface="Arial" charset="0"/>
                <a:cs typeface="Arial" charset="0"/>
              </a:rPr>
              <a:t>socialisation</a:t>
            </a:r>
            <a:r>
              <a:rPr lang="en-GB" sz="1100" smtClean="0">
                <a:latin typeface="Arial" charset="0"/>
                <a:cs typeface="Arial" charset="0"/>
              </a:rPr>
              <a:t>: Given that crime statistics show young people have the highest rates of offending, middle class youth are less likely to be involved in “lifestyle offending” that relates to various forms of street crime - partly for:</a:t>
            </a:r>
          </a:p>
          <a:p>
            <a:pPr eaLnBrk="1" hangingPunct="1"/>
            <a:r>
              <a:rPr lang="en-GB" sz="1100" smtClean="0">
                <a:latin typeface="Arial" charset="0"/>
                <a:cs typeface="Arial" charset="0"/>
              </a:rPr>
              <a:t> </a:t>
            </a:r>
          </a:p>
          <a:p>
            <a:pPr eaLnBrk="1" hangingPunct="1"/>
            <a:r>
              <a:rPr lang="en-GB" sz="1100" smtClean="0">
                <a:latin typeface="Arial" charset="0"/>
                <a:cs typeface="Arial" charset="0"/>
              </a:rPr>
              <a:t> </a:t>
            </a:r>
            <a:r>
              <a:rPr lang="en-GB" sz="1100" b="1" smtClean="0">
                <a:latin typeface="Arial" charset="0"/>
                <a:cs typeface="Arial" charset="0"/>
              </a:rPr>
              <a:t>Status reasons</a:t>
            </a:r>
            <a:r>
              <a:rPr lang="en-GB" sz="1100" smtClean="0">
                <a:latin typeface="Arial" charset="0"/>
                <a:cs typeface="Arial" charset="0"/>
              </a:rPr>
              <a:t> - a criminal record is likely to affect potential career opportunities and partly for:</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Economic reasons</a:t>
            </a:r>
            <a:r>
              <a:rPr lang="en-GB" sz="1100" smtClean="0">
                <a:latin typeface="Arial" charset="0"/>
                <a:cs typeface="Arial" charset="0"/>
              </a:rPr>
              <a:t> - middle class youth are less likely to pursue crime as a source of income.</a:t>
            </a:r>
          </a:p>
          <a:p>
            <a:pPr eaLnBrk="1" hangingPunct="1"/>
            <a:r>
              <a:rPr lang="en-GB" sz="1100" smtClean="0">
                <a:latin typeface="Arial" charset="0"/>
                <a:cs typeface="Arial" charset="0"/>
              </a:rPr>
              <a:t> </a:t>
            </a:r>
          </a:p>
          <a:p>
            <a:pPr eaLnBrk="1" hangingPunct="1"/>
            <a:r>
              <a:rPr lang="en-GB" sz="1100" smtClean="0">
                <a:latin typeface="Arial" charset="0"/>
                <a:cs typeface="Arial" charset="0"/>
              </a:rPr>
              <a:t>We could also include here a range of sociological theories concerning the relationship between crime and primary / secondary socialisation (from </a:t>
            </a:r>
            <a:r>
              <a:rPr lang="en-GB" sz="1100" b="1" smtClean="0">
                <a:latin typeface="Arial" charset="0"/>
                <a:cs typeface="Arial" charset="0"/>
              </a:rPr>
              <a:t>Merton’s</a:t>
            </a:r>
            <a:r>
              <a:rPr lang="en-GB" sz="1100" smtClean="0">
                <a:latin typeface="Arial" charset="0"/>
                <a:cs typeface="Arial" charset="0"/>
              </a:rPr>
              <a:t> Strain Theory, through differential association and subcultural theory to New Right and administrative criminological explanations). However, an alternative explanation involves changing the focus from the social characteristics of </a:t>
            </a:r>
            <a:r>
              <a:rPr lang="en-GB" sz="1100" i="1" smtClean="0">
                <a:latin typeface="Arial" charset="0"/>
                <a:cs typeface="Arial" charset="0"/>
              </a:rPr>
              <a:t>offenders</a:t>
            </a:r>
            <a:r>
              <a:rPr lang="en-GB" sz="1100" smtClean="0">
                <a:latin typeface="Arial" charset="0"/>
                <a:cs typeface="Arial" charset="0"/>
              </a:rPr>
              <a:t> to the activities of:</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Social control agencies</a:t>
            </a:r>
            <a:r>
              <a:rPr lang="en-GB" sz="1100" smtClean="0">
                <a:latin typeface="Arial" charset="0"/>
                <a:cs typeface="Arial" charset="0"/>
              </a:rPr>
              <a:t> and their perception and treatment of different social classes. </a:t>
            </a:r>
            <a:r>
              <a:rPr lang="en-GB" sz="1100" i="1" smtClean="0">
                <a:latin typeface="Arial" charset="0"/>
                <a:cs typeface="Arial" charset="0"/>
              </a:rPr>
              <a:t>Policing strategies</a:t>
            </a:r>
            <a:r>
              <a:rPr lang="en-GB" sz="1100" smtClean="0">
                <a:latin typeface="Arial" charset="0"/>
                <a:cs typeface="Arial" charset="0"/>
              </a:rPr>
              <a:t>, for example, covers a number of related areas:</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Spatial targeting</a:t>
            </a:r>
            <a:r>
              <a:rPr lang="en-GB" sz="1100" smtClean="0">
                <a:latin typeface="Arial" charset="0"/>
                <a:cs typeface="Arial" charset="0"/>
              </a:rPr>
              <a:t> focuses police resources on areas and individuals where crime rates have, historically, been highest (which, in effect, usually means spaces mainly occupied by the working classes - clubs, pubs, estates or designated 'crime hotspots'). </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Stereotyping</a:t>
            </a:r>
            <a:r>
              <a:rPr lang="en-GB" sz="1100" smtClean="0">
                <a:latin typeface="Arial" charset="0"/>
                <a:cs typeface="Arial" charset="0"/>
              </a:rPr>
              <a:t>: There is an element of </a:t>
            </a:r>
            <a:r>
              <a:rPr lang="en-GB" sz="1100" i="1" smtClean="0">
                <a:latin typeface="Arial" charset="0"/>
                <a:cs typeface="Arial" charset="0"/>
              </a:rPr>
              <a:t>self-fulfilling prophecy</a:t>
            </a:r>
            <a:r>
              <a:rPr lang="en-GB" sz="1100" smtClean="0">
                <a:latin typeface="Arial" charset="0"/>
                <a:cs typeface="Arial" charset="0"/>
              </a:rPr>
              <a:t> in this type of targeting (“high crime” areas are policed, therefore, more people are arrested which creates “high crime” areas…) which spills over into:</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Labelling theory</a:t>
            </a:r>
            <a:r>
              <a:rPr lang="en-GB" sz="1100" smtClean="0">
                <a:latin typeface="Arial" charset="0"/>
                <a:cs typeface="Arial" charset="0"/>
              </a:rPr>
              <a:t>:  </a:t>
            </a:r>
            <a:r>
              <a:rPr lang="en-GB" sz="1100" b="1" smtClean="0">
                <a:latin typeface="Arial" charset="0"/>
                <a:cs typeface="Arial" charset="0"/>
              </a:rPr>
              <a:t>Mooney </a:t>
            </a:r>
            <a:r>
              <a:rPr lang="en-GB" sz="1100" smtClean="0">
                <a:latin typeface="Arial" charset="0"/>
                <a:cs typeface="Arial" charset="0"/>
              </a:rPr>
              <a:t>and</a:t>
            </a:r>
            <a:r>
              <a:rPr lang="en-GB" sz="1100" b="1" smtClean="0">
                <a:latin typeface="Arial" charset="0"/>
                <a:cs typeface="Arial" charset="0"/>
              </a:rPr>
              <a:t> Young</a:t>
            </a:r>
            <a:r>
              <a:rPr lang="en-GB" sz="1100" smtClean="0">
                <a:latin typeface="Arial" charset="0"/>
                <a:cs typeface="Arial" charset="0"/>
              </a:rPr>
              <a:t> (1999), for example, note how working-class ethnic groups are likely to be targeted on the basis of </a:t>
            </a:r>
            <a:r>
              <a:rPr lang="en-GB" sz="1100" i="1" smtClean="0">
                <a:latin typeface="Arial" charset="0"/>
                <a:cs typeface="Arial" charset="0"/>
              </a:rPr>
              <a:t>institutional police racism</a:t>
            </a:r>
            <a:r>
              <a:rPr lang="en-GB" sz="1100" smtClean="0">
                <a:latin typeface="Arial" charset="0"/>
                <a:cs typeface="Arial" charset="0"/>
              </a:rPr>
              <a:t> as well as the sort of routine police practices just noted. </a:t>
            </a:r>
          </a:p>
          <a:p>
            <a:pPr eaLnBrk="1" hangingPunct="1"/>
            <a:r>
              <a:rPr lang="en-GB" sz="1100" smtClean="0">
                <a:latin typeface="Arial" charset="0"/>
                <a:cs typeface="Arial" charset="0"/>
              </a:rPr>
              <a:t> </a:t>
            </a:r>
          </a:p>
          <a:p>
            <a:pPr eaLnBrk="1" hangingPunct="1"/>
            <a:r>
              <a:rPr lang="en-GB" sz="1100" smtClean="0">
                <a:latin typeface="Arial" charset="0"/>
                <a:cs typeface="Arial" charset="0"/>
              </a:rPr>
              <a:t>A further aspect to labelling is that some forms of crime may not be defined as crimes at all. These include forms of petty theft (using the company's photocopier for personal work), as well as more complex and serious forms of (middle class) crime. Computer crime, for example, tends to be underestimated in crime statistics because, as we’ve seen, even when it is detected a company may prefer to sack the offender rather than involve the police. </a:t>
            </a:r>
          </a:p>
          <a:p>
            <a:pPr eaLnBrk="1" hangingPunct="1"/>
            <a:r>
              <a:rPr lang="en-GB" sz="1100" smtClean="0">
                <a:latin typeface="Arial" charset="0"/>
                <a:cs typeface="Arial" charset="0"/>
              </a:rPr>
              <a:t> </a:t>
            </a:r>
          </a:p>
          <a:p>
            <a:pPr eaLnBrk="1" hangingPunct="1"/>
            <a:r>
              <a:rPr lang="en-GB" sz="1100" b="1" smtClean="0">
                <a:latin typeface="Arial" charset="0"/>
                <a:cs typeface="Arial" charset="0"/>
              </a:rPr>
              <a:t>Social Visibility</a:t>
            </a:r>
            <a:r>
              <a:rPr lang="en-GB" sz="1100" smtClean="0">
                <a:latin typeface="Arial" charset="0"/>
                <a:cs typeface="Arial" charset="0"/>
              </a:rPr>
              <a:t> is also a factor here. Working class crime, for example, tends towards high visibility - in situations with clear victims, witnesses and little attempt to hide criminal behaviour, detection and conviction rates are likely to be higher. </a:t>
            </a:r>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BE5B545-42E9-4F64-A597-C4DDD26EBBD1}" type="slidenum">
              <a:rPr lang="en-GB" smtClean="0"/>
              <a:pPr fontAlgn="base">
                <a:spcBef>
                  <a:spcPct val="0"/>
                </a:spcBef>
                <a:spcAft>
                  <a:spcPct val="0"/>
                </a:spcAft>
                <a:defRPr/>
              </a:pPr>
              <a:t>1</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78E0DF26-B1A8-4AB3-8E16-B2E168D94716}"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04029FF-8878-4FEF-B01B-2AAB524C899D}" type="slidenum">
              <a:rPr lang="en-GB"/>
              <a:pPr>
                <a:defRPr/>
              </a:pPr>
              <a:t>‹#›</a:t>
            </a:fld>
            <a:endParaRPr lang="en-GB"/>
          </a:p>
        </p:txBody>
      </p:sp>
    </p:spTree>
    <p:extLst>
      <p:ext uri="{BB962C8B-B14F-4D97-AF65-F5344CB8AC3E}">
        <p14:creationId xmlns:p14="http://schemas.microsoft.com/office/powerpoint/2010/main" val="2400195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5850A08-52F1-46BD-AADC-419B612AF17D}"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3F0A93B-4756-438A-B53C-30E6A2965E14}" type="slidenum">
              <a:rPr lang="en-GB"/>
              <a:pPr>
                <a:defRPr/>
              </a:pPr>
              <a:t>‹#›</a:t>
            </a:fld>
            <a:endParaRPr lang="en-GB"/>
          </a:p>
        </p:txBody>
      </p:sp>
    </p:spTree>
    <p:extLst>
      <p:ext uri="{BB962C8B-B14F-4D97-AF65-F5344CB8AC3E}">
        <p14:creationId xmlns:p14="http://schemas.microsoft.com/office/powerpoint/2010/main" val="197668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2362078-9F85-4AE6-9823-513EAB5BB82D}"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C69371A9-B9AE-4209-80A1-D3F19D81719B}" type="slidenum">
              <a:rPr lang="en-GB"/>
              <a:pPr>
                <a:defRPr/>
              </a:pPr>
              <a:t>‹#›</a:t>
            </a:fld>
            <a:endParaRPr lang="en-GB"/>
          </a:p>
        </p:txBody>
      </p:sp>
    </p:spTree>
    <p:extLst>
      <p:ext uri="{BB962C8B-B14F-4D97-AF65-F5344CB8AC3E}">
        <p14:creationId xmlns:p14="http://schemas.microsoft.com/office/powerpoint/2010/main" val="2332900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41C47E9E-BC52-47D6-B5A6-788B372E7632}"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E5084AF-D464-4EF6-A7FC-DB9EDA5764F7}" type="slidenum">
              <a:rPr lang="en-GB"/>
              <a:pPr>
                <a:defRPr/>
              </a:pPr>
              <a:t>‹#›</a:t>
            </a:fld>
            <a:endParaRPr lang="en-GB"/>
          </a:p>
        </p:txBody>
      </p:sp>
    </p:spTree>
    <p:extLst>
      <p:ext uri="{BB962C8B-B14F-4D97-AF65-F5344CB8AC3E}">
        <p14:creationId xmlns:p14="http://schemas.microsoft.com/office/powerpoint/2010/main" val="4112753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A3DACF4-EB45-4EEA-A2F5-0CBBBCCE7997}" type="datetimeFigureOut">
              <a:rPr lang="en-US"/>
              <a:pPr>
                <a:defRPr/>
              </a:pPr>
              <a:t>9/4/2010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7E0AA73-7BE3-4978-A498-463238F144F5}" type="slidenum">
              <a:rPr lang="en-GB"/>
              <a:pPr>
                <a:defRPr/>
              </a:pPr>
              <a:t>‹#›</a:t>
            </a:fld>
            <a:endParaRPr lang="en-GB"/>
          </a:p>
        </p:txBody>
      </p:sp>
    </p:spTree>
    <p:extLst>
      <p:ext uri="{BB962C8B-B14F-4D97-AF65-F5344CB8AC3E}">
        <p14:creationId xmlns:p14="http://schemas.microsoft.com/office/powerpoint/2010/main" val="1265165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528F68D-C7BE-45C6-91D4-C6EE8F73E4DF}"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B0F0699-5D40-49E7-A908-58DC02C14D1E}" type="slidenum">
              <a:rPr lang="en-GB"/>
              <a:pPr>
                <a:defRPr/>
              </a:pPr>
              <a:t>‹#›</a:t>
            </a:fld>
            <a:endParaRPr lang="en-GB"/>
          </a:p>
        </p:txBody>
      </p:sp>
    </p:spTree>
    <p:extLst>
      <p:ext uri="{BB962C8B-B14F-4D97-AF65-F5344CB8AC3E}">
        <p14:creationId xmlns:p14="http://schemas.microsoft.com/office/powerpoint/2010/main" val="4091597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37DD5D0-AC68-47C0-B4FB-A4E78759D6F7}" type="datetimeFigureOut">
              <a:rPr lang="en-US"/>
              <a:pPr>
                <a:defRPr/>
              </a:pPr>
              <a:t>9/4/2010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B656DEFC-68BF-4341-85BC-0AC35CB8B784}" type="slidenum">
              <a:rPr lang="en-GB"/>
              <a:pPr>
                <a:defRPr/>
              </a:pPr>
              <a:t>‹#›</a:t>
            </a:fld>
            <a:endParaRPr lang="en-GB"/>
          </a:p>
        </p:txBody>
      </p:sp>
    </p:spTree>
    <p:extLst>
      <p:ext uri="{BB962C8B-B14F-4D97-AF65-F5344CB8AC3E}">
        <p14:creationId xmlns:p14="http://schemas.microsoft.com/office/powerpoint/2010/main" val="1279321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47F98C29-05AE-4B9D-AA4D-9FF421C7B546}" type="datetimeFigureOut">
              <a:rPr lang="en-US"/>
              <a:pPr>
                <a:defRPr/>
              </a:pPr>
              <a:t>9/4/2010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344F5424-DF0F-47D0-AEC9-4F8D2942D3D7}" type="slidenum">
              <a:rPr lang="en-GB"/>
              <a:pPr>
                <a:defRPr/>
              </a:pPr>
              <a:t>‹#›</a:t>
            </a:fld>
            <a:endParaRPr lang="en-GB"/>
          </a:p>
        </p:txBody>
      </p:sp>
    </p:spTree>
    <p:extLst>
      <p:ext uri="{BB962C8B-B14F-4D97-AF65-F5344CB8AC3E}">
        <p14:creationId xmlns:p14="http://schemas.microsoft.com/office/powerpoint/2010/main" val="4134236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E07957E-8C1C-4699-B715-A36CD61ECA0E}" type="datetimeFigureOut">
              <a:rPr lang="en-US"/>
              <a:pPr>
                <a:defRPr/>
              </a:pPr>
              <a:t>9/4/2010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7D6A700B-5BAE-46AC-8E9E-DE37506C2897}" type="slidenum">
              <a:rPr lang="en-GB"/>
              <a:pPr>
                <a:defRPr/>
              </a:pPr>
              <a:t>‹#›</a:t>
            </a:fld>
            <a:endParaRPr lang="en-GB"/>
          </a:p>
        </p:txBody>
      </p:sp>
    </p:spTree>
    <p:extLst>
      <p:ext uri="{BB962C8B-B14F-4D97-AF65-F5344CB8AC3E}">
        <p14:creationId xmlns:p14="http://schemas.microsoft.com/office/powerpoint/2010/main" val="387236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6609075-08FB-48A4-B04D-10050CF0D1E9}"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02FF11A-37A6-43E4-81A9-67CE5EC3AB80}" type="slidenum">
              <a:rPr lang="en-GB"/>
              <a:pPr>
                <a:defRPr/>
              </a:pPr>
              <a:t>‹#›</a:t>
            </a:fld>
            <a:endParaRPr lang="en-GB"/>
          </a:p>
        </p:txBody>
      </p:sp>
    </p:spTree>
    <p:extLst>
      <p:ext uri="{BB962C8B-B14F-4D97-AF65-F5344CB8AC3E}">
        <p14:creationId xmlns:p14="http://schemas.microsoft.com/office/powerpoint/2010/main" val="385039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3A32D5-E510-4280-ADAC-04646D48EC90}" type="datetimeFigureOut">
              <a:rPr lang="en-US"/>
              <a:pPr>
                <a:defRPr/>
              </a:pPr>
              <a:t>9/4/2010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2616A27-A10E-455A-8AEF-E377629DF342}" type="slidenum">
              <a:rPr lang="en-GB"/>
              <a:pPr>
                <a:defRPr/>
              </a:pPr>
              <a:t>‹#›</a:t>
            </a:fld>
            <a:endParaRPr lang="en-GB"/>
          </a:p>
        </p:txBody>
      </p:sp>
    </p:spTree>
    <p:extLst>
      <p:ext uri="{BB962C8B-B14F-4D97-AF65-F5344CB8AC3E}">
        <p14:creationId xmlns:p14="http://schemas.microsoft.com/office/powerpoint/2010/main" val="2088762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C38D5C84-ED9D-4ED0-BF55-05D653A610EE}" type="datetimeFigureOut">
              <a:rPr lang="en-US"/>
              <a:pPr>
                <a:defRPr/>
              </a:pPr>
              <a:t>9/4/2010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C403369-081F-4549-860E-579C80D14D3C}"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ociology.org.uk/"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42844" y="1071546"/>
            <a:ext cx="8858312" cy="5572164"/>
          </a:xfrm>
          <a:prstGeom prst="rect">
            <a:avLst/>
          </a:prstGeom>
          <a:solidFill>
            <a:schemeClr val="tx2">
              <a:lumMod val="60000"/>
              <a:lumOff val="40000"/>
              <a:alpha val="50000"/>
            </a:schemeClr>
          </a:solidFill>
          <a:ln>
            <a:noFill/>
          </a:ln>
          <a:effectLst>
            <a:innerShdw blurRad="63500" dist="50800" dir="8100000">
              <a:schemeClr val="tx1">
                <a:alpha val="50000"/>
              </a:scheme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2400" dirty="0">
              <a:solidFill>
                <a:schemeClr val="tx1"/>
              </a:solidFill>
              <a:latin typeface="Arial" pitchFamily="34" charset="0"/>
            </a:endParaRPr>
          </a:p>
        </p:txBody>
      </p:sp>
      <p:sp>
        <p:nvSpPr>
          <p:cNvPr id="9" name="Rectangle 8"/>
          <p:cNvSpPr/>
          <p:nvPr/>
        </p:nvSpPr>
        <p:spPr>
          <a:xfrm>
            <a:off x="6072188" y="357188"/>
            <a:ext cx="2714625" cy="400050"/>
          </a:xfrm>
          <a:prstGeom prst="rect">
            <a:avLst/>
          </a:prstGeom>
          <a:gradFill>
            <a:gsLst>
              <a:gs pos="0">
                <a:srgbClr val="8488C4"/>
              </a:gs>
              <a:gs pos="53000">
                <a:srgbClr val="D4DEFF"/>
              </a:gs>
              <a:gs pos="83000">
                <a:srgbClr val="D4DEFF"/>
              </a:gs>
              <a:gs pos="100000">
                <a:srgbClr val="96AB94"/>
              </a:gs>
            </a:gsLst>
            <a:lin ang="5400000" scaled="0"/>
          </a:gradFill>
          <a:effectLst>
            <a:outerShdw blurRad="50800" dist="50800" dir="5400000" algn="ctr" rotWithShape="0">
              <a:schemeClr val="tx1"/>
            </a:outerShdw>
          </a:effectLst>
        </p:spPr>
        <p:txBody>
          <a:bodyPr>
            <a:spAutoFit/>
          </a:bodyPr>
          <a:lstStyle/>
          <a:p>
            <a:pPr marL="914400" indent="-914400" algn="r" fontAlgn="auto">
              <a:spcBef>
                <a:spcPts val="0"/>
              </a:spcBef>
              <a:spcAft>
                <a:spcPts val="0"/>
              </a:spcAft>
              <a:defRPr/>
            </a:pPr>
            <a:endParaRPr lang="en-US" sz="2000" b="1" dirty="0">
              <a:ln w="1905"/>
              <a:effectLst>
                <a:innerShdw blurRad="69850" dist="43180" dir="5400000">
                  <a:srgbClr val="000000">
                    <a:alpha val="65000"/>
                  </a:srgbClr>
                </a:innerShdw>
              </a:effectLst>
              <a:latin typeface="Arial" pitchFamily="34" charset="0"/>
            </a:endParaRPr>
          </a:p>
        </p:txBody>
      </p:sp>
      <p:sp>
        <p:nvSpPr>
          <p:cNvPr id="10" name="Rectangle 9"/>
          <p:cNvSpPr/>
          <p:nvPr/>
        </p:nvSpPr>
        <p:spPr>
          <a:xfrm>
            <a:off x="395288" y="214290"/>
            <a:ext cx="3286148" cy="642942"/>
          </a:xfrm>
          <a:prstGeom prst="rect">
            <a:avLst/>
          </a:prstGeom>
          <a:gradFill>
            <a:gsLst>
              <a:gs pos="0">
                <a:schemeClr val="accent1">
                  <a:tint val="66000"/>
                  <a:satMod val="160000"/>
                  <a:alpha val="0"/>
                </a:schemeClr>
              </a:gs>
              <a:gs pos="50000">
                <a:schemeClr val="accent1">
                  <a:tint val="44500"/>
                  <a:satMod val="160000"/>
                </a:schemeClr>
              </a:gs>
              <a:gs pos="100000">
                <a:schemeClr val="accent1">
                  <a:tint val="23500"/>
                  <a:satMod val="160000"/>
                </a:schemeClr>
              </a:gs>
            </a:gsLst>
            <a:lin ang="5400000" scaled="0"/>
          </a:gradFill>
          <a:ln>
            <a:solidFill>
              <a:schemeClr val="accent1">
                <a:shade val="50000"/>
                <a:alpha val="0"/>
              </a:schemeClr>
            </a:solidFill>
          </a:ln>
          <a:effectLst>
            <a:outerShdw blurRad="50800" dist="50800" dir="5400000" algn="ctr" rotWithShape="0">
              <a:schemeClr val="tx1"/>
            </a:outerShdw>
          </a:effectLst>
          <a:scene3d>
            <a:camera prst="orthographicFront"/>
            <a:lightRig rig="freezing" dir="t"/>
          </a:scene3d>
          <a:sp3d extrusionH="76200" contourW="12700" prstMaterial="metal">
            <a:extrusionClr>
              <a:schemeClr val="tx2">
                <a:lumMod val="60000"/>
                <a:lumOff val="40000"/>
              </a:schemeClr>
            </a:extrusionClr>
            <a:contourClr>
              <a:srgbClr val="0000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055" name="TextBox 11"/>
          <p:cNvSpPr txBox="1">
            <a:spLocks noChangeArrowheads="1"/>
          </p:cNvSpPr>
          <p:nvPr/>
        </p:nvSpPr>
        <p:spPr bwMode="auto">
          <a:xfrm>
            <a:off x="6143625" y="368300"/>
            <a:ext cx="25987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000" b="1">
                <a:solidFill>
                  <a:srgbClr val="000000"/>
                </a:solidFill>
                <a:cs typeface="Arial" charset="0"/>
              </a:rPr>
              <a:t>Social Distributions</a:t>
            </a:r>
          </a:p>
        </p:txBody>
      </p:sp>
      <p:graphicFrame>
        <p:nvGraphicFramePr>
          <p:cNvPr id="15" name="Diagram 14"/>
          <p:cNvGraphicFramePr/>
          <p:nvPr/>
        </p:nvGraphicFramePr>
        <p:xfrm>
          <a:off x="250825" y="1142984"/>
          <a:ext cx="8678893" cy="5357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57" name="TextBox 12"/>
          <p:cNvSpPr txBox="1">
            <a:spLocks noChangeArrowheads="1"/>
          </p:cNvSpPr>
          <p:nvPr/>
        </p:nvSpPr>
        <p:spPr bwMode="auto">
          <a:xfrm>
            <a:off x="6072188" y="6577013"/>
            <a:ext cx="30718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1400" dirty="0">
                <a:cs typeface="Arial" charset="0"/>
              </a:rPr>
              <a:t>©  </a:t>
            </a:r>
            <a:r>
              <a:rPr lang="en-GB" sz="1400" dirty="0">
                <a:cs typeface="Arial" charset="0"/>
                <a:hlinkClick r:id="rId8"/>
              </a:rPr>
              <a:t>www.sociology.org.uk</a:t>
            </a:r>
            <a:r>
              <a:rPr lang="en-GB" sz="1400" dirty="0">
                <a:cs typeface="Arial" charset="0"/>
              </a:rPr>
              <a:t>,  2009</a:t>
            </a:r>
            <a:endParaRPr lang="en-GB" sz="1400" dirty="0">
              <a:cs typeface="Arial" charset="0"/>
            </a:endParaRPr>
          </a:p>
        </p:txBody>
      </p:sp>
      <p:sp>
        <p:nvSpPr>
          <p:cNvPr id="13" name="TextBox 12"/>
          <p:cNvSpPr txBox="1"/>
          <p:nvPr/>
        </p:nvSpPr>
        <p:spPr>
          <a:xfrm>
            <a:off x="395288" y="357166"/>
            <a:ext cx="3105142" cy="400110"/>
          </a:xfrm>
          <a:prstGeom prst="rect">
            <a:avLst/>
          </a:prstGeom>
          <a:noFill/>
          <a:scene3d>
            <a:camera prst="orthographicFront"/>
            <a:lightRig rig="threePt" dir="t"/>
          </a:scene3d>
          <a:sp3d>
            <a:bevelT w="165100" prst="coolSlant"/>
          </a:sp3d>
        </p:spPr>
        <p:txBody>
          <a:bodyPr>
            <a:spAutoFit/>
          </a:bodyPr>
          <a:lstStyle/>
          <a:p>
            <a:pPr algn="ctr">
              <a:defRPr/>
            </a:pPr>
            <a:r>
              <a:rPr lang="en-GB" sz="2000" b="1" dirty="0">
                <a:latin typeface="Arial" pitchFamily="34" charset="0"/>
                <a:cs typeface="Arial" pitchFamily="34" charset="0"/>
              </a:rPr>
              <a:t>Crime and Deviance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158</Words>
  <Application>Microsoft Office PowerPoint</Application>
  <PresentationFormat>On-screen Show (4:3)</PresentationFormat>
  <Paragraphs>45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Chris.Livesey</dc:creator>
  <cp:lastModifiedBy>Chris.Livesey</cp:lastModifiedBy>
  <cp:revision>15</cp:revision>
  <dcterms:created xsi:type="dcterms:W3CDTF">2009-01-21T09:50:24Z</dcterms:created>
  <dcterms:modified xsi:type="dcterms:W3CDTF">2010-09-04T08:15:15Z</dcterms:modified>
</cp:coreProperties>
</file>