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71" autoAdjust="0"/>
  </p:normalViewPr>
  <p:slideViewPr>
    <p:cSldViewPr showGuides="1">
      <p:cViewPr varScale="1">
        <p:scale>
          <a:sx n="70" d="100"/>
          <a:sy n="70" d="100"/>
        </p:scale>
        <p:origin x="-516" y="-96"/>
      </p:cViewPr>
      <p:guideLst>
        <p:guide orient="horz"/>
        <p:guide pos="532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8A801-3FA4-4C62-A8FC-B0F9E0B85CB4}" type="datetimeFigureOut">
              <a:rPr lang="en-US" smtClean="0"/>
              <a:pPr/>
              <a:t>9/13/2010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682E-3C99-41B3-BD9D-70B75C06C4C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xing-21.jpg"/>
          <p:cNvPicPr>
            <a:picLocks noChangeAspect="1"/>
          </p:cNvPicPr>
          <p:nvPr/>
        </p:nvPicPr>
        <p:blipFill>
          <a:blip r:embed="rId5">
            <a:grayscl/>
            <a:lum bright="51000" contrast="-66000"/>
          </a:blip>
          <a:stretch>
            <a:fillRect/>
          </a:stretch>
        </p:blipFill>
        <p:spPr>
          <a:xfrm>
            <a:off x="0" y="0"/>
            <a:ext cx="9144000" cy="6849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00107"/>
            <a:ext cx="9144000" cy="10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Right Realism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7860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Vs.</a:t>
            </a:r>
            <a:endParaRPr lang="en-GB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7200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  <a:endParaRPr lang="en-GB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pic>
        <p:nvPicPr>
          <p:cNvPr id="12" name="crowd2.wav">
            <a:hlinkClick r:id="" action="ppaction://media"/>
          </p:cNvPr>
          <p:cNvPicPr>
            <a:picLocks noRot="1" noChangeAspect="1"/>
          </p:cNvPicPr>
          <p:nvPr>
            <a:wavAudioFile r:embed="rId1" name="crowd2.wav"/>
          </p:nvPr>
        </p:nvPicPr>
        <p:blipFill>
          <a:blip r:embed="rId6"/>
          <a:stretch>
            <a:fillRect/>
          </a:stretch>
        </p:blipFill>
        <p:spPr>
          <a:xfrm>
            <a:off x="8572528" y="214290"/>
            <a:ext cx="304800" cy="304800"/>
          </a:xfrm>
          <a:prstGeom prst="rect">
            <a:avLst/>
          </a:prstGeom>
        </p:spPr>
      </p:pic>
      <p:pic>
        <p:nvPicPr>
          <p:cNvPr id="13" name="bell.wav">
            <a:hlinkClick r:id="" action="ppaction://media"/>
          </p:cNvPr>
          <p:cNvPicPr>
            <a:picLocks noRot="1" noChangeAspect="1"/>
          </p:cNvPicPr>
          <p:nvPr>
            <a:wavAudioFile r:embed="rId2" name="bell.wav"/>
          </p:nvPr>
        </p:nvPicPr>
        <p:blipFill>
          <a:blip r:embed="rId7"/>
          <a:stretch>
            <a:fillRect/>
          </a:stretch>
        </p:blipFill>
        <p:spPr>
          <a:xfrm>
            <a:off x="642910" y="6215082"/>
            <a:ext cx="304800" cy="304800"/>
          </a:xfrm>
          <a:prstGeom prst="rect">
            <a:avLst/>
          </a:prstGeom>
        </p:spPr>
      </p:pic>
      <p:pic>
        <p:nvPicPr>
          <p:cNvPr id="8" name="EXPLODE.WAV">
            <a:hlinkClick r:id="" action="ppaction://media"/>
          </p:cNvPr>
          <p:cNvPicPr>
            <a:picLocks noRot="1" noChangeAspect="1"/>
          </p:cNvPicPr>
          <p:nvPr>
            <a:wavAudioFile r:embed="rId3" name="EXPLODE.WAV"/>
          </p:nvPr>
        </p:nvPicPr>
        <p:blipFill>
          <a:blip r:embed="rId8"/>
          <a:stretch>
            <a:fillRect/>
          </a:stretch>
        </p:blipFill>
        <p:spPr>
          <a:xfrm>
            <a:off x="1785918" y="500042"/>
            <a:ext cx="304800" cy="304800"/>
          </a:xfrm>
          <a:prstGeom prst="rect">
            <a:avLst/>
          </a:prstGeom>
        </p:spPr>
      </p:pic>
      <p:pic>
        <p:nvPicPr>
          <p:cNvPr id="9" name="EXPLODE.WAV">
            <a:hlinkClick r:id="" action="ppaction://media"/>
          </p:cNvPr>
          <p:cNvPicPr>
            <a:picLocks noRot="1" noChangeAspect="1"/>
          </p:cNvPicPr>
          <p:nvPr>
            <a:wavAudioFile r:embed="rId3" name="EXPLODE.WAV"/>
          </p:nvPr>
        </p:nvPicPr>
        <p:blipFill>
          <a:blip r:embed="rId8"/>
          <a:stretch>
            <a:fillRect/>
          </a:stretch>
        </p:blipFill>
        <p:spPr>
          <a:xfrm>
            <a:off x="7286644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1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74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710"/>
                            </p:stCondLst>
                            <p:childTnLst>
                              <p:par>
                                <p:cTn id="18" presetID="19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1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346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864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2.96296E-6 L -0.17326 -0.1182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864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7.40741E-7 L 0.23628 0.1687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rime scene.jpg"/>
          <p:cNvPicPr>
            <a:picLocks noChangeAspect="1"/>
          </p:cNvPicPr>
          <p:nvPr/>
        </p:nvPicPr>
        <p:blipFill>
          <a:blip r:embed="rId3">
            <a:lum bright="51000" contrast="-66000"/>
          </a:blip>
          <a:stretch>
            <a:fillRect/>
          </a:stretch>
        </p:blipFill>
        <p:spPr>
          <a:xfrm>
            <a:off x="0" y="0"/>
            <a:ext cx="9210949" cy="6858000"/>
          </a:xfrm>
          <a:prstGeom prst="rect">
            <a:avLst/>
          </a:prstGeom>
        </p:spPr>
      </p:pic>
      <p:pic>
        <p:nvPicPr>
          <p:cNvPr id="7" name="OC_Podcast_C&amp;D_Edgework.wav">
            <a:hlinkClick r:id="" action="ppaction://media"/>
          </p:cNvPr>
          <p:cNvPicPr>
            <a:picLocks noRot="1" noChangeAspect="1"/>
          </p:cNvPicPr>
          <p:nvPr>
            <a:wavAudioFile r:embed="rId1" name="OC_Podcast_C&amp;D_Edgework.wav"/>
          </p:nvPr>
        </p:nvPicPr>
        <p:blipFill>
          <a:blip r:embed="rId4"/>
          <a:stretch>
            <a:fillRect/>
          </a:stretch>
        </p:blipFill>
        <p:spPr>
          <a:xfrm>
            <a:off x="8072462" y="0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6182" y="500042"/>
            <a:ext cx="5357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Right Realism </a:t>
            </a:r>
          </a:p>
        </p:txBody>
      </p:sp>
      <p:pic>
        <p:nvPicPr>
          <p:cNvPr id="1026" name="Picture 2" descr="C:\DOCUME~1\Chris\LOCALS~1\Temp\men with toque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357298"/>
            <a:ext cx="3086100" cy="4572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4357686" y="5857892"/>
            <a:ext cx="428628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rial" pitchFamily="34" charset="0"/>
                <a:cs typeface="Arial" pitchFamily="34" charset="0"/>
              </a:rPr>
              <a:t>Wilson and Kelling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DOCUME~1\Chris\LOCALS~1\Temp\accountan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1143000"/>
            <a:ext cx="2438400" cy="4572000"/>
          </a:xfrm>
          <a:prstGeom prst="rect">
            <a:avLst/>
          </a:prstGeom>
          <a:noFill/>
        </p:spPr>
      </p:pic>
      <p:pic>
        <p:nvPicPr>
          <p:cNvPr id="10" name="Picture 9" descr="sale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5800"/>
            <a:ext cx="4242816" cy="548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2" descr="sale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296543">
            <a:off x="6249043" y="1103716"/>
            <a:ext cx="1789758" cy="4182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sale3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88BA49"/>
              </a:clrFrom>
              <a:clrTo>
                <a:srgbClr val="88BA49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14678" y="2000240"/>
            <a:ext cx="4141678" cy="3746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4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7" presetClass="exit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xit" presetSubtype="4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rime scene.jpg"/>
          <p:cNvPicPr>
            <a:picLocks noChangeAspect="1"/>
          </p:cNvPicPr>
          <p:nvPr/>
        </p:nvPicPr>
        <p:blipFill>
          <a:blip r:embed="rId2">
            <a:lum bright="51000" contrast="-66000"/>
          </a:blip>
          <a:stretch>
            <a:fillRect/>
          </a:stretch>
        </p:blipFill>
        <p:spPr>
          <a:xfrm>
            <a:off x="0" y="0"/>
            <a:ext cx="9210949" cy="6858000"/>
          </a:xfrm>
          <a:prstGeom prst="rect">
            <a:avLst/>
          </a:prstGeom>
        </p:spPr>
      </p:pic>
      <p:pic>
        <p:nvPicPr>
          <p:cNvPr id="18" name="Picture 17" descr="dark_alle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86909" cy="6858001"/>
          </a:xfrm>
          <a:prstGeom prst="rect">
            <a:avLst/>
          </a:prstGeom>
        </p:spPr>
      </p:pic>
      <p:pic>
        <p:nvPicPr>
          <p:cNvPr id="19" name="Picture 18" descr="dark_alley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322623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357686" y="571480"/>
            <a:ext cx="4643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Right Realism </a:t>
            </a:r>
          </a:p>
        </p:txBody>
      </p:sp>
      <p:pic>
        <p:nvPicPr>
          <p:cNvPr id="8" name="Picture 7" descr="realism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470" y="2285992"/>
            <a:ext cx="7200000" cy="449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realism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39762">
            <a:off x="538641" y="467353"/>
            <a:ext cx="3048000" cy="237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realism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06778">
            <a:off x="4005799" y="1753608"/>
            <a:ext cx="33051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realsim12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4" y="2902466"/>
            <a:ext cx="554850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7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dge1.jpg"/>
          <p:cNvPicPr>
            <a:picLocks noChangeAspect="1"/>
          </p:cNvPicPr>
          <p:nvPr/>
        </p:nvPicPr>
        <p:blipFill>
          <a:blip r:embed="rId2">
            <a:lum bright="51000" contrast="-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0726" y="357166"/>
            <a:ext cx="3571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  <a:endParaRPr lang="en-GB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0694" y="5857892"/>
            <a:ext cx="3286148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Stephen Lyng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Chris\My Documents\Sociology\Publishers\Online Classroom\Channels\Deviance\PowerPoint\danger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247774"/>
            <a:ext cx="2857501" cy="4362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Documents and Settings\Chris\My Documents\Sociology\Publishers\Online Classroom\Channels\Deviance\PowerPoint\danger6.jpg"/>
          <p:cNvPicPr>
            <a:picLocks noChangeAspect="1" noChangeArrowheads="1"/>
          </p:cNvPicPr>
          <p:nvPr/>
        </p:nvPicPr>
        <p:blipFill>
          <a:blip r:embed="rId4"/>
          <a:srcRect l="23459"/>
          <a:stretch>
            <a:fillRect/>
          </a:stretch>
        </p:blipFill>
        <p:spPr bwMode="auto">
          <a:xfrm>
            <a:off x="1075651" y="355599"/>
            <a:ext cx="3496349" cy="307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Chris\My Documents\Sociology\Publishers\Online Classroom\Channels\Deviance\PowerPoint\danger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643314"/>
            <a:ext cx="4592441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danger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A8B8C7"/>
              </a:clrFrom>
              <a:clrTo>
                <a:srgbClr val="A8B8C7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1928794" y="-660400"/>
            <a:ext cx="419100" cy="660400"/>
          </a:xfrm>
          <a:prstGeom prst="rect">
            <a:avLst/>
          </a:prstGeom>
        </p:spPr>
      </p:pic>
      <p:pic>
        <p:nvPicPr>
          <p:cNvPr id="14" name="Picture 13" descr="danger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A9BACC"/>
              </a:clrFrom>
              <a:clrTo>
                <a:srgbClr val="A9BAC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7620" y="6858000"/>
            <a:ext cx="2405058" cy="23749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731579"/>
            <a:ext cx="5715008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Arial" pitchFamily="34" charset="0"/>
                <a:cs typeface="Arial" pitchFamily="34" charset="0"/>
              </a:rPr>
              <a:t>“A desire to escape from the institutional order of </a:t>
            </a:r>
          </a:p>
          <a:p>
            <a:pPr algn="ctr"/>
            <a:r>
              <a:rPr lang="en-GB" sz="4000" b="1" dirty="0" smtClean="0">
                <a:latin typeface="Arial" pitchFamily="34" charset="0"/>
                <a:cs typeface="Arial" pitchFamily="34" charset="0"/>
              </a:rPr>
              <a:t>contemporary life”</a:t>
            </a:r>
            <a:endParaRPr lang="en-GB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4.16667E-6 -1.85185E-6 L 0.17952 1.157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5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1.85185E-6 C 0.07621 -0.32014 0.15243 -0.63959 0.14028 -0.86181 C 0.12812 -1.08403 -0.03264 -1.25046 -0.07274 -1.33426 C -0.11285 -1.41875 -0.10642 -1.39259 -0.1 -1.36713 " pathEditMode="relative" rAng="0" ptsTypes="aaaA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7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dge1.jpg"/>
          <p:cNvPicPr>
            <a:picLocks noChangeAspect="1"/>
          </p:cNvPicPr>
          <p:nvPr/>
        </p:nvPicPr>
        <p:blipFill>
          <a:blip r:embed="rId2">
            <a:lum bright="51000" contrast="-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0726" y="357166"/>
            <a:ext cx="3571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  <a:endParaRPr lang="en-GB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2228671"/>
            <a:ext cx="407196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Arial" pitchFamily="34" charset="0"/>
                <a:cs typeface="Arial" pitchFamily="34" charset="0"/>
              </a:rPr>
              <a:t>Psychological</a:t>
            </a:r>
            <a:endParaRPr lang="en-GB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3762893"/>
            <a:ext cx="25003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Challenge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2728737"/>
            <a:ext cx="407196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Arial" pitchFamily="34" charset="0"/>
                <a:cs typeface="Arial" pitchFamily="34" charset="0"/>
              </a:rPr>
              <a:t>Sociological</a:t>
            </a:r>
            <a:endParaRPr lang="en-GB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0166" y="5072074"/>
            <a:ext cx="257176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Overcome </a:t>
            </a:r>
          </a:p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Fear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57686" y="4354305"/>
            <a:ext cx="185738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Control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768" y="4714884"/>
            <a:ext cx="171451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Power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6314" y="5786454"/>
            <a:ext cx="371477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Self-confidence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214546" y="1142984"/>
            <a:ext cx="1500198" cy="100013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607323" y="3393281"/>
            <a:ext cx="64294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2357422" y="4000504"/>
            <a:ext cx="185738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57686" y="1142984"/>
            <a:ext cx="2428892" cy="150019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572132" y="4643446"/>
            <a:ext cx="200026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4964909" y="3963991"/>
            <a:ext cx="64294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7571602" y="4143380"/>
            <a:ext cx="1000926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14612" y="714356"/>
            <a:ext cx="2571768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Arial" pitchFamily="34" charset="0"/>
                <a:cs typeface="Arial" pitchFamily="34" charset="0"/>
              </a:rPr>
              <a:t>Rewards</a:t>
            </a:r>
            <a:endParaRPr lang="en-GB" sz="4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dge1.jpg"/>
          <p:cNvPicPr>
            <a:picLocks noChangeAspect="1"/>
          </p:cNvPicPr>
          <p:nvPr/>
        </p:nvPicPr>
        <p:blipFill>
          <a:blip r:embed="rId2">
            <a:lum bright="51000" contrast="-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0726" y="357166"/>
            <a:ext cx="3571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  <a:endParaRPr lang="en-GB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pic>
        <p:nvPicPr>
          <p:cNvPr id="1026" name="Picture 2" descr="C:\Documents and Settings\Chris\My Documents\Sociology\Publishers\Online Classroom\Channels\Deviance\PowerPoint\gang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5748238"/>
          </a:xfrm>
          <a:prstGeom prst="rect">
            <a:avLst/>
          </a:prstGeom>
          <a:noFill/>
        </p:spPr>
      </p:pic>
      <p:pic>
        <p:nvPicPr>
          <p:cNvPr id="14" name="Picture 13" descr="dice_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5511329"/>
            <a:ext cx="1285884" cy="1346671"/>
          </a:xfrm>
          <a:prstGeom prst="rect">
            <a:avLst/>
          </a:prstGeom>
        </p:spPr>
      </p:pic>
      <p:pic>
        <p:nvPicPr>
          <p:cNvPr id="15" name="Picture 14" descr="dice_i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8621" y="5526000"/>
            <a:ext cx="1271875" cy="1332000"/>
          </a:xfrm>
          <a:prstGeom prst="rect">
            <a:avLst/>
          </a:prstGeom>
        </p:spPr>
      </p:pic>
      <p:pic>
        <p:nvPicPr>
          <p:cNvPr id="16" name="Picture 15" descr="dice_s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199" y="5526000"/>
            <a:ext cx="1271875" cy="1332000"/>
          </a:xfrm>
          <a:prstGeom prst="rect">
            <a:avLst/>
          </a:prstGeom>
        </p:spPr>
      </p:pic>
      <p:pic>
        <p:nvPicPr>
          <p:cNvPr id="18" name="Picture 17" descr="dice_k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9215" y="5526000"/>
            <a:ext cx="1271875" cy="1332000"/>
          </a:xfrm>
          <a:prstGeom prst="rect">
            <a:avLst/>
          </a:prstGeom>
        </p:spPr>
      </p:pic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dge1.jpg"/>
          <p:cNvPicPr>
            <a:picLocks noChangeAspect="1"/>
          </p:cNvPicPr>
          <p:nvPr/>
        </p:nvPicPr>
        <p:blipFill>
          <a:blip r:embed="rId2">
            <a:lum bright="51000" contrast="-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0726" y="357166"/>
            <a:ext cx="3571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  <a:endParaRPr lang="en-GB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dventurer Black SF" pitchFamily="2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0" y="700306"/>
            <a:ext cx="5400000" cy="1800000"/>
            <a:chOff x="0" y="700306"/>
            <a:chExt cx="5400000" cy="1800000"/>
          </a:xfrm>
        </p:grpSpPr>
        <p:sp>
          <p:nvSpPr>
            <p:cNvPr id="20" name="Down Arrow 19"/>
            <p:cNvSpPr/>
            <p:nvPr/>
          </p:nvSpPr>
          <p:spPr>
            <a:xfrm rot="16200000">
              <a:off x="1800000" y="-1099694"/>
              <a:ext cx="1800000" cy="5400000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" y="1334144"/>
              <a:ext cx="5143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latin typeface="Arial" pitchFamily="34" charset="0"/>
                  <a:cs typeface="Arial" pitchFamily="34" charset="0"/>
                </a:rPr>
                <a:t>Increasing potential costs…</a:t>
              </a:r>
              <a:endParaRPr lang="en-GB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46"/>
          <p:cNvGrpSpPr/>
          <p:nvPr/>
        </p:nvGrpSpPr>
        <p:grpSpPr>
          <a:xfrm>
            <a:off x="0" y="2707595"/>
            <a:ext cx="7200000" cy="1800000"/>
            <a:chOff x="0" y="2707595"/>
            <a:chExt cx="7200000" cy="1800000"/>
          </a:xfrm>
        </p:grpSpPr>
        <p:sp>
          <p:nvSpPr>
            <p:cNvPr id="40" name="Down Arrow 39"/>
            <p:cNvSpPr/>
            <p:nvPr/>
          </p:nvSpPr>
          <p:spPr>
            <a:xfrm rot="16200000">
              <a:off x="2700000" y="7595"/>
              <a:ext cx="1800000" cy="72000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0" y="3350537"/>
              <a:ext cx="5034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Increases potential risks…</a:t>
              </a:r>
              <a:endParaRPr lang="en-GB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0" y="4714884"/>
            <a:ext cx="9000000" cy="1800000"/>
            <a:chOff x="0" y="4714884"/>
            <a:chExt cx="9000000" cy="1800000"/>
          </a:xfrm>
        </p:grpSpPr>
        <p:sp>
          <p:nvSpPr>
            <p:cNvPr id="41" name="Down Arrow 40"/>
            <p:cNvSpPr/>
            <p:nvPr/>
          </p:nvSpPr>
          <p:spPr>
            <a:xfrm rot="16200000">
              <a:off x="3600000" y="1114884"/>
              <a:ext cx="1800000" cy="9000000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0" y="5357826"/>
              <a:ext cx="8001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latin typeface="Arial" pitchFamily="34" charset="0"/>
                  <a:cs typeface="Arial" pitchFamily="34" charset="0"/>
                </a:rPr>
                <a:t>Making crime more exciting and attractive…</a:t>
              </a:r>
              <a:endParaRPr lang="en-GB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xing-21.jpg"/>
          <p:cNvPicPr>
            <a:picLocks noChangeAspect="1"/>
          </p:cNvPicPr>
          <p:nvPr/>
        </p:nvPicPr>
        <p:blipFill>
          <a:blip r:embed="rId2">
            <a:grayscl/>
            <a:lum bright="51000" contrast="-66000"/>
          </a:blip>
          <a:stretch>
            <a:fillRect/>
          </a:stretch>
        </p:blipFill>
        <p:spPr>
          <a:xfrm>
            <a:off x="0" y="0"/>
            <a:ext cx="9144000" cy="6849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" y="6072206"/>
            <a:ext cx="914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© www.onlineclassroom.tv (2009)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Right Realism </a:t>
            </a:r>
          </a:p>
          <a:p>
            <a:pPr algn="ctr"/>
            <a:r>
              <a:rPr lang="en-GB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Vs.</a:t>
            </a:r>
          </a:p>
          <a:p>
            <a:pPr algn="ctr"/>
            <a:r>
              <a:rPr lang="en-GB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venturer Black SF" pitchFamily="2" charset="0"/>
              </a:rPr>
              <a:t>Edgework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19/03/2009 11:31:01&quot;&gt;&lt;Slide id=&quot;256&quot; dur=&quot;29.4375&quot; bld=&quot;|7.5|1|1.5|3|2|5.6|4.2&quot;/&gt;&lt;Slide id=&quot;257&quot; dur=&quot;6.46875&quot;/&gt;&lt;/Timings&gt;&lt;Timings time=&quot;19/03/2009 09:08:18&quot;&gt;&lt;Slide id=&quot;256&quot; dur=&quot;4.875&quot;/&gt;&lt;/Timings&gt;&lt;/WMTools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65</Words>
  <Application>Microsoft Office PowerPoint</Application>
  <PresentationFormat>On-screen Show (4:3)</PresentationFormat>
  <Paragraphs>29</Paragraphs>
  <Slides>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Realism and Edgework</dc:title>
  <dc:creator>Chris.Livesey</dc:creator>
  <cp:lastModifiedBy>Chris.Livesey</cp:lastModifiedBy>
  <cp:revision>127</cp:revision>
  <dcterms:created xsi:type="dcterms:W3CDTF">2009-03-19T08:27:44Z</dcterms:created>
  <dcterms:modified xsi:type="dcterms:W3CDTF">2010-09-13T09:00:48Z</dcterms:modified>
</cp:coreProperties>
</file>