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8" r:id="rId5"/>
    <p:sldId id="260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36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1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0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8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2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7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2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tx1"/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4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4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55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6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8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20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9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98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110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28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44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BF656F-7F62-4C32-8BCA-0721AE1A9CB3}" type="datetimeFigureOut">
              <a:rPr lang="en-GB">
                <a:solidFill>
                  <a:prstClr val="black"/>
                </a:solidFill>
              </a:rPr>
              <a:pPr/>
              <a:t>24/07/2012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C7585B-F6A2-4020-9B34-7F960B221F63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55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06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74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3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1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5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9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5B49A0-93B1-46C9-8F83-BAF810F776E6}" type="datetimeFigureOut">
              <a:rPr lang="en-GB" smtClean="0"/>
              <a:t>24/07/2012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09F434-F40B-4799-B63F-E9B97C30A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7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7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/>
            </a:gs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77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ontheroad.jp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9143999" cy="6834333"/>
          </a:xfrm>
          <a:prstGeom prst="notchedRightArrow">
            <a:avLst/>
          </a:prstGeom>
          <a:solidFill>
            <a:sysClr val="windowText" lastClr="000000"/>
          </a:solidFill>
        </p:spPr>
      </p:pic>
      <p:pic>
        <p:nvPicPr>
          <p:cNvPr id="7" name="Whoosh 3.wav">
            <a:hlinkClick r:id="" action="ppaction://media"/>
          </p:cNvPr>
          <p:cNvPicPr>
            <a:picLocks noRot="1" noChangeAspect="1"/>
          </p:cNvPicPr>
          <p:nvPr>
            <a:wavAudioFile r:embed="rId1" name="Whoosh 3.wav"/>
          </p:nvPr>
        </p:nvPicPr>
        <p:blipFill>
          <a:blip r:embed="rId6"/>
          <a:stretch>
            <a:fillRect/>
          </a:stretch>
        </p:blipFill>
        <p:spPr>
          <a:xfrm>
            <a:off x="714348" y="428604"/>
            <a:ext cx="304800" cy="304800"/>
          </a:xfrm>
          <a:prstGeom prst="rect">
            <a:avLst/>
          </a:prstGeom>
        </p:spPr>
      </p:pic>
      <p:pic>
        <p:nvPicPr>
          <p:cNvPr id="8" name="EXPLODE.WAV">
            <a:hlinkClick r:id="" action="ppaction://media"/>
          </p:cNvPr>
          <p:cNvPicPr>
            <a:picLocks noRot="1" noChangeAspect="1"/>
          </p:cNvPicPr>
          <p:nvPr>
            <a:wavAudioFile r:embed="rId2" name="EXPLODE.WAV"/>
          </p:nvPr>
        </p:nvPicPr>
        <p:blipFill>
          <a:blip r:embed="rId7"/>
          <a:stretch>
            <a:fillRect/>
          </a:stretch>
        </p:blipFill>
        <p:spPr>
          <a:xfrm>
            <a:off x="7929586" y="1071546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2346952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The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Crime </a:t>
            </a:r>
            <a:r>
              <a:rPr kumimoji="0" lang="en-GB" sz="28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and </a:t>
            </a:r>
            <a:r>
              <a:rPr kumimoji="0" lang="en-GB" sz="6600" b="1" i="0" u="none" strike="noStrike" kern="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Deviance Channel</a:t>
            </a:r>
            <a:endParaRPr kumimoji="0" lang="en-GB" sz="6600" b="1" i="0" u="none" strike="noStrike" kern="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06" y="1737352"/>
            <a:ext cx="1828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085184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Does Prison Work?</a:t>
            </a:r>
            <a:endParaRPr lang="en-GB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7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39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Main Findings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0332" y="1665153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OldNewspaperTypes" pitchFamily="2" charset="0"/>
              </a:rPr>
              <a:t>Increase</a:t>
            </a:r>
            <a:r>
              <a:rPr lang="en-GB" sz="3600" dirty="0" smtClean="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 smtClean="0">
                <a:latin typeface="OldNewspaperTypes" pitchFamily="2" charset="0"/>
              </a:rPr>
              <a:t>in</a:t>
            </a:r>
            <a:r>
              <a:rPr lang="en-GB" sz="3600" smtClean="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 b="1" smtClean="0">
                <a:latin typeface="OldNewspaperTypes" pitchFamily="2" charset="0"/>
              </a:rPr>
              <a:t>detection </a:t>
            </a:r>
            <a:r>
              <a:rPr lang="en-GB" sz="3600" smtClean="0">
                <a:latin typeface="OldNewspaperTypes" pitchFamily="2" charset="0"/>
              </a:rPr>
              <a:t>leads </a:t>
            </a:r>
            <a:r>
              <a:rPr lang="en-GB" sz="3600" dirty="0">
                <a:latin typeface="OldNewspaperTypes" pitchFamily="2" charset="0"/>
              </a:rPr>
              <a:t>to </a:t>
            </a:r>
            <a:r>
              <a:rPr lang="en-GB" sz="3600" b="1" dirty="0">
                <a:solidFill>
                  <a:srgbClr val="FF0000"/>
                </a:solidFill>
                <a:latin typeface="OldNewspaperTypes" pitchFamily="2" charset="0"/>
              </a:rPr>
              <a:t>decrease</a:t>
            </a:r>
            <a:r>
              <a:rPr lang="en-GB" sz="3600" dirty="0">
                <a:solidFill>
                  <a:srgbClr val="FF0000"/>
                </a:solidFill>
                <a:latin typeface="OldNewspaperTypes" pitchFamily="2" charset="0"/>
              </a:rPr>
              <a:t> </a:t>
            </a:r>
            <a:r>
              <a:rPr lang="en-GB" sz="3600" dirty="0" smtClean="0">
                <a:latin typeface="OldNewspaperTypes" pitchFamily="2" charset="0"/>
              </a:rPr>
              <a:t>in: 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924944"/>
            <a:ext cx="298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burglary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3765037"/>
            <a:ext cx="574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theft </a:t>
            </a:r>
            <a:r>
              <a:rPr lang="en-GB" sz="3600" dirty="0">
                <a:latin typeface="OldNewspaperTypes" pitchFamily="2" charset="0"/>
              </a:rPr>
              <a:t>and </a:t>
            </a:r>
            <a:r>
              <a:rPr lang="en-GB" sz="3600" dirty="0" smtClean="0">
                <a:latin typeface="OldNewspaperTypes" pitchFamily="2" charset="0"/>
              </a:rPr>
              <a:t>handling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4605130"/>
            <a:ext cx="539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fraud </a:t>
            </a:r>
            <a:r>
              <a:rPr lang="en-GB" sz="3600" dirty="0">
                <a:latin typeface="OldNewspaperTypes" pitchFamily="2" charset="0"/>
              </a:rPr>
              <a:t>and </a:t>
            </a:r>
            <a:r>
              <a:rPr lang="en-GB" sz="3600" dirty="0" smtClean="0">
                <a:latin typeface="OldNewspaperTypes" pitchFamily="2" charset="0"/>
              </a:rPr>
              <a:t>forgery </a:t>
            </a:r>
            <a:endParaRPr lang="en-GB" sz="3600" dirty="0">
              <a:latin typeface="OldNewspaperTyp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Main Findings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0332" y="1665153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latin typeface="OldNewspaperTypes" pitchFamily="2" charset="0"/>
              </a:rPr>
              <a:t>Increase</a:t>
            </a:r>
            <a:r>
              <a:rPr lang="en-GB" sz="3600" dirty="0" smtClean="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 dirty="0" smtClean="0">
                <a:latin typeface="OldNewspaperTypes" pitchFamily="2" charset="0"/>
              </a:rPr>
              <a:t>in</a:t>
            </a:r>
            <a:r>
              <a:rPr lang="en-GB" sz="3600" dirty="0" smtClean="0">
                <a:solidFill>
                  <a:srgbClr val="C00000"/>
                </a:solidFill>
                <a:latin typeface="OldNewspaperTypes" pitchFamily="2" charset="0"/>
              </a:rPr>
              <a:t> </a:t>
            </a:r>
            <a:r>
              <a:rPr lang="en-GB" sz="3600" b="1" dirty="0" smtClean="0">
                <a:latin typeface="OldNewspaperTypes" pitchFamily="2" charset="0"/>
              </a:rPr>
              <a:t>sentences </a:t>
            </a:r>
            <a:r>
              <a:rPr lang="en-GB" sz="3600" dirty="0" smtClean="0">
                <a:latin typeface="OldNewspaperTypes" pitchFamily="2" charset="0"/>
              </a:rPr>
              <a:t>leads </a:t>
            </a:r>
            <a:r>
              <a:rPr lang="en-GB" sz="3600" dirty="0">
                <a:latin typeface="OldNewspaperTypes" pitchFamily="2" charset="0"/>
              </a:rPr>
              <a:t>to </a:t>
            </a:r>
            <a:r>
              <a:rPr lang="en-GB" sz="3600" b="1" dirty="0">
                <a:solidFill>
                  <a:srgbClr val="FF0000"/>
                </a:solidFill>
                <a:latin typeface="OldNewspaperTypes" pitchFamily="2" charset="0"/>
              </a:rPr>
              <a:t>decrease</a:t>
            </a:r>
            <a:r>
              <a:rPr lang="en-GB" sz="3600" dirty="0">
                <a:solidFill>
                  <a:srgbClr val="FF0000"/>
                </a:solidFill>
                <a:latin typeface="OldNewspaperTypes" pitchFamily="2" charset="0"/>
              </a:rPr>
              <a:t> </a:t>
            </a:r>
            <a:r>
              <a:rPr lang="en-GB" sz="3600" dirty="0" smtClean="0">
                <a:latin typeface="OldNewspaperTypes" pitchFamily="2" charset="0"/>
              </a:rPr>
              <a:t>in: 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3190715"/>
            <a:ext cx="298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burglary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4030808"/>
            <a:ext cx="574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fraud </a:t>
            </a:r>
            <a:r>
              <a:rPr lang="en-GB" sz="3600" dirty="0">
                <a:latin typeface="OldNewspaperTypes" pitchFamily="2" charset="0"/>
              </a:rPr>
              <a:t>and </a:t>
            </a:r>
            <a:r>
              <a:rPr lang="en-GB" sz="3600" dirty="0" smtClean="0">
                <a:latin typeface="OldNewspaperTypes" pitchFamily="2" charset="0"/>
              </a:rPr>
              <a:t>forgery</a:t>
            </a:r>
          </a:p>
        </p:txBody>
      </p:sp>
    </p:spTree>
    <p:extLst>
      <p:ext uri="{BB962C8B-B14F-4D97-AF65-F5344CB8AC3E}">
        <p14:creationId xmlns:p14="http://schemas.microsoft.com/office/powerpoint/2010/main" val="277542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Main Findings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0332" y="1877304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Short </a:t>
            </a:r>
            <a:r>
              <a:rPr lang="en-GB" sz="3600" dirty="0">
                <a:latin typeface="OldNewspaperTypes" pitchFamily="2" charset="0"/>
              </a:rPr>
              <a:t>prison sentences have no effect on crime 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0332" y="3402866"/>
            <a:ext cx="6474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Increasing average </a:t>
            </a:r>
            <a:r>
              <a:rPr lang="en-GB" sz="3600" dirty="0">
                <a:latin typeface="OldNewspaperTypes" pitchFamily="2" charset="0"/>
              </a:rPr>
              <a:t>sentence length on </a:t>
            </a:r>
            <a:r>
              <a:rPr lang="en-GB" sz="3600" dirty="0" smtClean="0">
                <a:latin typeface="OldNewspaperTypes" pitchFamily="2" charset="0"/>
              </a:rPr>
              <a:t>long </a:t>
            </a:r>
            <a:r>
              <a:rPr lang="en-GB" sz="3600" dirty="0">
                <a:latin typeface="OldNewspaperTypes" pitchFamily="2" charset="0"/>
              </a:rPr>
              <a:t>sentences is more </a:t>
            </a:r>
            <a:r>
              <a:rPr lang="en-GB" sz="3600" dirty="0" smtClean="0">
                <a:latin typeface="OldNewspaperTypes" pitchFamily="2" charset="0"/>
              </a:rPr>
              <a:t>effective for some crimes</a:t>
            </a:r>
            <a:endParaRPr lang="en-GB" sz="3600" dirty="0">
              <a:latin typeface="OldNewspaperTyp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Conclusions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1700808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Longer average sentences significantly reduce fraud and, to some extent, burglary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3982997"/>
            <a:ext cx="7077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P</a:t>
            </a:r>
            <a:r>
              <a:rPr lang="en-GB" sz="3600" dirty="0" smtClean="0">
                <a:latin typeface="OldNewspaperTypes" pitchFamily="2" charset="0"/>
              </a:rPr>
              <a:t>rison doesn't </a:t>
            </a:r>
            <a:r>
              <a:rPr lang="en-GB" sz="3600" dirty="0">
                <a:latin typeface="OldNewspaperTypes" pitchFamily="2" charset="0"/>
              </a:rPr>
              <a:t>reduce theft and handling or robbery. </a:t>
            </a:r>
          </a:p>
        </p:txBody>
      </p:sp>
    </p:spTree>
    <p:extLst>
      <p:ext uri="{BB962C8B-B14F-4D97-AF65-F5344CB8AC3E}">
        <p14:creationId xmlns:p14="http://schemas.microsoft.com/office/powerpoint/2010/main" val="62564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Conclusions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174668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Higher unemployment increases burglary and theft but reduces robbery and </a:t>
            </a:r>
            <a:r>
              <a:rPr lang="en-GB" sz="3600" dirty="0" smtClean="0">
                <a:latin typeface="OldNewspaperTypes" pitchFamily="2" charset="0"/>
              </a:rPr>
              <a:t>fraud 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834914"/>
            <a:ext cx="70777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Changing economic situations change kinds of crimes being committed</a:t>
            </a:r>
          </a:p>
        </p:txBody>
      </p:sp>
    </p:spTree>
    <p:extLst>
      <p:ext uri="{BB962C8B-B14F-4D97-AF65-F5344CB8AC3E}">
        <p14:creationId xmlns:p14="http://schemas.microsoft.com/office/powerpoint/2010/main" val="427558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Problems?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1580599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Analysis based on </a:t>
            </a:r>
            <a:r>
              <a:rPr lang="en-GB" sz="3600" dirty="0">
                <a:latin typeface="OldNewspaperTypes" pitchFamily="2" charset="0"/>
              </a:rPr>
              <a:t>police recorded crime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5" y="295978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“Prison effectiveness” inconclusive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4338970"/>
            <a:ext cx="693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Research does not support claim “prison works”</a:t>
            </a:r>
            <a:endParaRPr lang="en-GB" sz="3600" dirty="0">
              <a:latin typeface="OldNewspaperTyp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3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Problems?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3" y="1580599"/>
            <a:ext cx="707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Crime reduction because: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4723" y="2587841"/>
            <a:ext cx="645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Likely </a:t>
            </a:r>
            <a:r>
              <a:rPr lang="en-GB" sz="3600" dirty="0">
                <a:latin typeface="OldNewspaperTypes" pitchFamily="2" charset="0"/>
              </a:rPr>
              <a:t>repeat offenders are in </a:t>
            </a:r>
            <a:r>
              <a:rPr lang="en-GB" sz="3600" dirty="0" smtClean="0">
                <a:latin typeface="OldNewspaperTypes" pitchFamily="2" charset="0"/>
              </a:rPr>
              <a:t>prison? </a:t>
            </a:r>
          </a:p>
          <a:p>
            <a:r>
              <a:rPr lang="en-GB" sz="3600" dirty="0" smtClean="0">
                <a:latin typeface="OldNewspaperTypes" pitchFamily="2" charset="0"/>
              </a:rPr>
              <a:t>0r: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723" y="4509120"/>
            <a:ext cx="628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Threat </a:t>
            </a:r>
            <a:r>
              <a:rPr lang="en-GB" sz="3600" dirty="0">
                <a:latin typeface="OldNewspaperTypes" pitchFamily="2" charset="0"/>
              </a:rPr>
              <a:t>of prison deters criminal </a:t>
            </a:r>
            <a:r>
              <a:rPr lang="en-GB" sz="3600" dirty="0" smtClean="0">
                <a:latin typeface="OldNewspaperTypes" pitchFamily="2" charset="0"/>
              </a:rPr>
              <a:t>behaviour?</a:t>
            </a:r>
          </a:p>
        </p:txBody>
      </p:sp>
    </p:spTree>
    <p:extLst>
      <p:ext uri="{BB962C8B-B14F-4D97-AF65-F5344CB8AC3E}">
        <p14:creationId xmlns:p14="http://schemas.microsoft.com/office/powerpoint/2010/main" val="335968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58948" y="567491"/>
            <a:ext cx="2881960" cy="600164"/>
            <a:chOff x="2195737" y="311427"/>
            <a:chExt cx="257727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577278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5454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Problems?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174668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Study reported in media as supporting claim “prison works”. But: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3607694"/>
            <a:ext cx="6618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May affect some acquisive crimes, but not others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4845353"/>
            <a:ext cx="678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Effect of prison as </a:t>
            </a:r>
            <a:r>
              <a:rPr lang="en-GB" sz="3600" b="1" dirty="0" smtClean="0">
                <a:latin typeface="OldNewspaperTypes" pitchFamily="2" charset="0"/>
              </a:rPr>
              <a:t>deterent</a:t>
            </a:r>
            <a:r>
              <a:rPr lang="en-GB" sz="3600" dirty="0" smtClean="0">
                <a:latin typeface="OldNewspaperTypes" pitchFamily="2" charset="0"/>
              </a:rPr>
              <a:t> unproven</a:t>
            </a:r>
          </a:p>
        </p:txBody>
      </p:sp>
      <p:sp>
        <p:nvSpPr>
          <p:cNvPr id="4" name="TextBox 3"/>
          <p:cNvSpPr txBox="1"/>
          <p:nvPr/>
        </p:nvSpPr>
        <p:spPr>
          <a:xfrm rot="687849">
            <a:off x="4139104" y="591921"/>
            <a:ext cx="482453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OldNewspaperTypes" pitchFamily="2" charset="0"/>
              </a:rPr>
              <a:t>“LONG </a:t>
            </a:r>
            <a:r>
              <a:rPr lang="en-GB" sz="2400" b="1" dirty="0">
                <a:latin typeface="OldNewspaperTypes" pitchFamily="2" charset="0"/>
              </a:rPr>
              <a:t>JAIL TERMS WOULD SLASH 100,000 </a:t>
            </a:r>
            <a:r>
              <a:rPr lang="en-GB" sz="2400" b="1" dirty="0" smtClean="0">
                <a:latin typeface="OldNewspaperTypes" pitchFamily="2" charset="0"/>
              </a:rPr>
              <a:t>CRIMES” Daily </a:t>
            </a:r>
            <a:r>
              <a:rPr lang="en-GB" sz="2400" b="1" dirty="0">
                <a:latin typeface="OldNewspaperTypes" pitchFamily="2" charset="0"/>
              </a:rPr>
              <a:t>Express</a:t>
            </a:r>
          </a:p>
        </p:txBody>
      </p:sp>
    </p:spTree>
    <p:extLst>
      <p:ext uri="{BB962C8B-B14F-4D97-AF65-F5344CB8AC3E}">
        <p14:creationId xmlns:p14="http://schemas.microsoft.com/office/powerpoint/2010/main" val="32299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0" grpId="0"/>
      <p:bldP spid="12" grpId="0"/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-18343"/>
            <a:ext cx="7793632" cy="17543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Does </a:t>
            </a:r>
          </a:p>
          <a:p>
            <a:pPr algn="ctr"/>
            <a:r>
              <a:rPr lang="en-GB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Prison Work?</a:t>
            </a:r>
            <a:endParaRPr lang="en-GB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tencil Std" pitchFamily="82" charset="0"/>
            </a:endParaRPr>
          </a:p>
        </p:txBody>
      </p:sp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0432" y="5985663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547" y="3469064"/>
            <a:ext cx="832368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OldNewspaperTypes" pitchFamily="2" charset="0"/>
              </a:rPr>
              <a:t>“Acquisitive </a:t>
            </a:r>
            <a:r>
              <a:rPr lang="en-GB" sz="3600" b="1" dirty="0">
                <a:solidFill>
                  <a:srgbClr val="FFFF00"/>
                </a:solidFill>
                <a:latin typeface="OldNewspaperTypes" pitchFamily="2" charset="0"/>
              </a:rPr>
              <a:t>Crime, </a:t>
            </a:r>
            <a:endParaRPr lang="en-GB" sz="3600" b="1" dirty="0" smtClean="0">
              <a:solidFill>
                <a:srgbClr val="FFFF00"/>
              </a:solidFill>
              <a:latin typeface="OldNewspaperTypes" pitchFamily="2" charset="0"/>
            </a:endParaRPr>
          </a:p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OldNewspaperTypes" pitchFamily="2" charset="0"/>
              </a:rPr>
              <a:t>Sentencing </a:t>
            </a:r>
            <a:r>
              <a:rPr lang="en-GB" sz="3600" b="1" dirty="0">
                <a:solidFill>
                  <a:srgbClr val="FFFF00"/>
                </a:solidFill>
                <a:latin typeface="OldNewspaperTypes" pitchFamily="2" charset="0"/>
              </a:rPr>
              <a:t>and </a:t>
            </a:r>
            <a:r>
              <a:rPr lang="en-GB" sz="3600" b="1" dirty="0" smtClean="0">
                <a:solidFill>
                  <a:srgbClr val="FFFF00"/>
                </a:solidFill>
                <a:latin typeface="OldNewspaperTypes" pitchFamily="2" charset="0"/>
              </a:rPr>
              <a:t>Detection”</a:t>
            </a:r>
            <a:endParaRPr lang="en-GB" sz="3600" b="1" dirty="0">
              <a:solidFill>
                <a:srgbClr val="FFFF00"/>
              </a:solidFill>
              <a:latin typeface="OldNewspaperTypes" pitchFamily="2" charset="0"/>
            </a:endParaRPr>
          </a:p>
          <a:p>
            <a:pPr algn="ctr"/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Siddhartha </a:t>
            </a:r>
            <a:r>
              <a:rPr lang="en-GB" sz="3600" dirty="0" smtClean="0">
                <a:solidFill>
                  <a:srgbClr val="FFFF00"/>
                </a:solidFill>
                <a:latin typeface="OldNewspaperTypes" pitchFamily="2" charset="0"/>
              </a:rPr>
              <a:t>Bandyopadhyay; </a:t>
            </a:r>
          </a:p>
          <a:p>
            <a:pPr algn="ctr"/>
            <a:r>
              <a:rPr lang="en-GB" sz="3600" dirty="0" smtClean="0">
                <a:solidFill>
                  <a:srgbClr val="FFFF00"/>
                </a:solidFill>
                <a:latin typeface="OldNewspaperTypes" pitchFamily="2" charset="0"/>
              </a:rPr>
              <a:t>Samrat Bhattacharya; </a:t>
            </a:r>
          </a:p>
          <a:p>
            <a:pPr algn="ctr"/>
            <a:r>
              <a:rPr lang="en-GB" sz="3600" dirty="0" smtClean="0">
                <a:solidFill>
                  <a:srgbClr val="FFFF00"/>
                </a:solidFill>
                <a:latin typeface="OldNewspaperTypes" pitchFamily="2" charset="0"/>
              </a:rPr>
              <a:t>Marianna Koli and </a:t>
            </a:r>
            <a:r>
              <a:rPr lang="en-GB" sz="3600" dirty="0">
                <a:solidFill>
                  <a:srgbClr val="FFFF00"/>
                </a:solidFill>
                <a:latin typeface="OldNewspaperTypes" pitchFamily="2" charset="0"/>
              </a:rPr>
              <a:t>Rudra </a:t>
            </a:r>
            <a:r>
              <a:rPr lang="en-GB" sz="3600" dirty="0" smtClean="0">
                <a:solidFill>
                  <a:srgbClr val="FFFF00"/>
                </a:solidFill>
                <a:latin typeface="OldNewspaperTypes" pitchFamily="2" charset="0"/>
              </a:rPr>
              <a:t>Sensarma</a:t>
            </a:r>
          </a:p>
          <a:p>
            <a:pPr algn="ctr"/>
            <a:r>
              <a:rPr lang="en-GB" sz="3600" dirty="0" smtClean="0">
                <a:solidFill>
                  <a:srgbClr val="FFFF00"/>
                </a:solidFill>
                <a:latin typeface="OldNewspaperTypes" pitchFamily="2" charset="0"/>
              </a:rPr>
              <a:t>Civitas, 2012</a:t>
            </a:r>
            <a:endParaRPr lang="en-GB" sz="3600" dirty="0">
              <a:solidFill>
                <a:srgbClr val="FFFF00"/>
              </a:solidFill>
              <a:latin typeface="OldNewspaperTypes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00" y="0"/>
            <a:ext cx="4419111" cy="68539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4"/>
            <a:ext cx="4788022" cy="68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8000">
        <p14:doors dir="vert"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00" y="-1"/>
            <a:ext cx="4419111" cy="6858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4"/>
            <a:ext cx="4788022" cy="6872524"/>
          </a:xfrm>
          <a:prstGeom prst="rect">
            <a:avLst/>
          </a:prstGeom>
        </p:spPr>
      </p:pic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5985663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2228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OldNewspaperTypes" pitchFamily="2" charset="0"/>
              </a:rPr>
              <a:t>Chris.Livesey</a:t>
            </a:r>
            <a:endParaRPr lang="en-GB" sz="3600" dirty="0">
              <a:solidFill>
                <a:srgbClr val="FFFF00"/>
              </a:solidFill>
              <a:latin typeface="OldNewspaperType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3094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OldNewspaperTypes" pitchFamily="2" charset="0"/>
              </a:rPr>
              <a:t>(c) ShortCutsTv Ltd., 2012</a:t>
            </a:r>
            <a:endParaRPr lang="en-GB" sz="3600" dirty="0">
              <a:solidFill>
                <a:srgbClr val="FFFF00"/>
              </a:solidFill>
              <a:latin typeface="OldNewspaperTyp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5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1840" y="4268595"/>
            <a:ext cx="3096344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Does </a:t>
            </a:r>
          </a:p>
          <a:p>
            <a:pPr algn="ctr"/>
            <a:r>
              <a:rPr lang="en-GB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Prison Work?</a:t>
            </a:r>
            <a:endParaRPr lang="en-GB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tencil Std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00" y="0"/>
            <a:ext cx="4419111" cy="6853918"/>
          </a:xfrm>
          <a:prstGeom prst="rect">
            <a:avLst/>
          </a:prstGeom>
        </p:spPr>
      </p:pic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598566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4"/>
            <a:ext cx="4788022" cy="68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9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10000">
        <p14:honeycomb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31840" y="4268595"/>
            <a:ext cx="3096344" cy="25853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Does </a:t>
            </a:r>
          </a:p>
          <a:p>
            <a:pPr algn="ctr"/>
            <a:r>
              <a:rPr lang="en-GB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tencil Std" pitchFamily="82" charset="0"/>
              </a:rPr>
              <a:t>Prison Work?</a:t>
            </a:r>
            <a:endParaRPr lang="en-GB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Stencil Std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00" y="-1"/>
            <a:ext cx="4419111" cy="6858001"/>
          </a:xfrm>
          <a:prstGeom prst="rect">
            <a:avLst/>
          </a:prstGeom>
        </p:spPr>
      </p:pic>
      <p:pic>
        <p:nvPicPr>
          <p:cNvPr id="7" name="jail-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598566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24"/>
            <a:ext cx="4788022" cy="68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99759" y="1519396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OldNewspaperTypes" pitchFamily="2" charset="0"/>
              </a:rPr>
              <a:t>“The </a:t>
            </a:r>
            <a:r>
              <a:rPr lang="en-GB" sz="3600" dirty="0">
                <a:latin typeface="OldNewspaperTypes" pitchFamily="2" charset="0"/>
              </a:rPr>
              <a:t>role of prisons as an effective crime fighting tool has been much </a:t>
            </a:r>
            <a:r>
              <a:rPr lang="en-GB" sz="3600" dirty="0" smtClean="0">
                <a:latin typeface="OldNewspaperTypes" pitchFamily="2" charset="0"/>
              </a:rPr>
              <a:t>debated“</a:t>
            </a:r>
            <a:endParaRPr lang="en-GB" sz="3600" dirty="0">
              <a:latin typeface="OldNewspaperTypes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1117582">
            <a:off x="2901562" y="4371818"/>
            <a:ext cx="5328593" cy="1200330"/>
            <a:chOff x="-1764705" y="6257834"/>
            <a:chExt cx="5328593" cy="1200330"/>
          </a:xfrm>
        </p:grpSpPr>
        <p:sp>
          <p:nvSpPr>
            <p:cNvPr id="5" name="Rectangle 4"/>
            <p:cNvSpPr/>
            <p:nvPr/>
          </p:nvSpPr>
          <p:spPr>
            <a:xfrm>
              <a:off x="-1764704" y="6257834"/>
              <a:ext cx="5328592" cy="1200329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764705" y="6257835"/>
              <a:ext cx="53285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OldNewspaperTypes" pitchFamily="2" charset="0"/>
                </a:rPr>
                <a:t>Siddhartha Bandyopadhyay (2012) </a:t>
              </a:r>
              <a:endParaRPr lang="en-GB" sz="2400" dirty="0" smtClean="0">
                <a:latin typeface="OldNewspaperTypes" pitchFamily="2" charset="0"/>
              </a:endParaRPr>
            </a:p>
            <a:p>
              <a:r>
                <a:rPr lang="en-GB" sz="2400" dirty="0" smtClean="0">
                  <a:latin typeface="OldNewspaperTypes" pitchFamily="2" charset="0"/>
                </a:rPr>
                <a:t>"</a:t>
              </a:r>
              <a:r>
                <a:rPr lang="en-GB" sz="2400" dirty="0">
                  <a:latin typeface="OldNewspaperTypes" pitchFamily="2" charset="0"/>
                </a:rPr>
                <a:t>Acquisitive Crime: Imprisonment, Detection and Social Factors"</a:t>
              </a:r>
            </a:p>
          </p:txBody>
        </p:sp>
      </p:grpSp>
      <p:pic>
        <p:nvPicPr>
          <p:cNvPr id="8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0861" y="61984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6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85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43609" y="1665153"/>
            <a:ext cx="740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How are crime rates </a:t>
            </a:r>
            <a:r>
              <a:rPr lang="en-GB" sz="3600" dirty="0" smtClean="0">
                <a:latin typeface="OldNewspaperTypes" pitchFamily="2" charset="0"/>
              </a:rPr>
              <a:t>affected </a:t>
            </a:r>
            <a:r>
              <a:rPr lang="en-GB" sz="3600" dirty="0">
                <a:latin typeface="OldNewspaperTypes" pitchFamily="2" charset="0"/>
              </a:rPr>
              <a:t>by the costs and benefits of crime?</a:t>
            </a:r>
            <a:endParaRPr lang="en-GB" sz="3600" dirty="0" smtClean="0">
              <a:latin typeface="OldNewspaperTypes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47978" y="621042"/>
            <a:ext cx="2247558" cy="600164"/>
            <a:chOff x="2180426" y="311427"/>
            <a:chExt cx="2247558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80426" y="380676"/>
              <a:ext cx="2207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Aims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9" y="329212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Does sentencing </a:t>
            </a:r>
            <a:r>
              <a:rPr lang="en-GB" sz="3600" dirty="0" smtClean="0">
                <a:latin typeface="OldNewspaperTypes" pitchFamily="2" charset="0"/>
              </a:rPr>
              <a:t>reduce </a:t>
            </a:r>
            <a:r>
              <a:rPr lang="en-GB" sz="3600" dirty="0">
                <a:latin typeface="OldNewspaperTypes" pitchFamily="2" charset="0"/>
              </a:rPr>
              <a:t>crime?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9" y="4365104"/>
            <a:ext cx="683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Are short sentences </a:t>
            </a:r>
            <a:r>
              <a:rPr lang="en-GB" sz="3600" dirty="0" smtClean="0">
                <a:latin typeface="OldNewspaperTypes" pitchFamily="2" charset="0"/>
              </a:rPr>
              <a:t>more </a:t>
            </a:r>
            <a:r>
              <a:rPr lang="en-GB" sz="3600" dirty="0">
                <a:latin typeface="OldNewspaperTypes" pitchFamily="2" charset="0"/>
              </a:rPr>
              <a:t>effective than long sentences?</a:t>
            </a:r>
          </a:p>
        </p:txBody>
      </p:sp>
    </p:spTree>
    <p:extLst>
      <p:ext uri="{BB962C8B-B14F-4D97-AF65-F5344CB8AC3E}">
        <p14:creationId xmlns:p14="http://schemas.microsoft.com/office/powerpoint/2010/main" val="279514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10332" y="1665153"/>
            <a:ext cx="647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Quantative </a:t>
            </a:r>
            <a:r>
              <a:rPr lang="en-GB" sz="3600" dirty="0" smtClean="0">
                <a:latin typeface="OldNewspaperTypes" pitchFamily="2" charset="0"/>
              </a:rPr>
              <a:t>(statistical) analysis of crime rates</a:t>
            </a: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62793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Method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0332" y="3164775"/>
            <a:ext cx="683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All 43 police forces </a:t>
            </a:r>
            <a:r>
              <a:rPr lang="en-GB" sz="3600" dirty="0" smtClean="0">
                <a:latin typeface="OldNewspaperTypes" pitchFamily="2" charset="0"/>
              </a:rPr>
              <a:t>in England </a:t>
            </a:r>
            <a:r>
              <a:rPr lang="en-GB" sz="3600" dirty="0">
                <a:latin typeface="OldNewspaperTypes" pitchFamily="2" charset="0"/>
              </a:rPr>
              <a:t>and </a:t>
            </a:r>
            <a:r>
              <a:rPr lang="en-GB" sz="3600" dirty="0" smtClean="0">
                <a:latin typeface="OldNewspaperTypes" pitchFamily="2" charset="0"/>
              </a:rPr>
              <a:t>Wales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0332" y="4654877"/>
            <a:ext cx="647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16-year period: 1992 </a:t>
            </a:r>
            <a:r>
              <a:rPr lang="en-GB" sz="3600" dirty="0" smtClean="0">
                <a:latin typeface="OldNewspaperTypes" pitchFamily="2" charset="0"/>
              </a:rPr>
              <a:t>- 2008</a:t>
            </a:r>
            <a:endParaRPr lang="en-GB" sz="3600" dirty="0">
              <a:latin typeface="OldNewspaperTyp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64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10332" y="1665153"/>
            <a:ext cx="647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Examined 4 types of crime</a:t>
            </a:r>
            <a:r>
              <a:rPr lang="en-GB" sz="3600" dirty="0" smtClean="0">
                <a:latin typeface="OldNewspaperTypes" pitchFamily="2" charset="0"/>
              </a:rPr>
              <a:t>:</a:t>
            </a:r>
            <a:endParaRPr lang="en-GB" sz="3600" dirty="0">
              <a:latin typeface="OldNewspaperTypes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62793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Method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350621"/>
            <a:ext cx="2984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burglary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3190714"/>
            <a:ext cx="574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theft </a:t>
            </a:r>
            <a:r>
              <a:rPr lang="en-GB" sz="3600" dirty="0">
                <a:latin typeface="OldNewspaperTypes" pitchFamily="2" charset="0"/>
              </a:rPr>
              <a:t>and </a:t>
            </a:r>
            <a:r>
              <a:rPr lang="en-GB" sz="3600" dirty="0" smtClean="0">
                <a:latin typeface="OldNewspaperTypes" pitchFamily="2" charset="0"/>
              </a:rPr>
              <a:t>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030807"/>
            <a:ext cx="539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fraud </a:t>
            </a:r>
            <a:r>
              <a:rPr lang="en-GB" sz="3600" dirty="0">
                <a:latin typeface="OldNewspaperTypes" pitchFamily="2" charset="0"/>
              </a:rPr>
              <a:t>and </a:t>
            </a:r>
            <a:r>
              <a:rPr lang="en-GB" sz="3600" dirty="0" smtClean="0">
                <a:latin typeface="OldNewspaperTypes" pitchFamily="2" charset="0"/>
              </a:rPr>
              <a:t>forgery </a:t>
            </a:r>
            <a:endParaRPr lang="en-GB" sz="3600" dirty="0">
              <a:latin typeface="OldNewspaperType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870901"/>
            <a:ext cx="388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GB" sz="3600" dirty="0" smtClean="0">
                <a:latin typeface="OldNewspaperTypes" pitchFamily="2" charset="0"/>
              </a:rPr>
              <a:t>robbery</a:t>
            </a:r>
          </a:p>
        </p:txBody>
      </p:sp>
    </p:spTree>
    <p:extLst>
      <p:ext uri="{BB962C8B-B14F-4D97-AF65-F5344CB8AC3E}">
        <p14:creationId xmlns:p14="http://schemas.microsoft.com/office/powerpoint/2010/main" val="219436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77132" y="1428104"/>
            <a:ext cx="6536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OldNewspaperTypes" pitchFamily="2" charset="0"/>
              </a:rPr>
              <a:t>1. Economic model: assumes </a:t>
            </a:r>
            <a:r>
              <a:rPr lang="en-GB" sz="3200" dirty="0">
                <a:latin typeface="OldNewspaperTypes" pitchFamily="2" charset="0"/>
              </a:rPr>
              <a:t>criminals respond to costs and benefits</a:t>
            </a:r>
            <a:endParaRPr lang="en-GB" sz="3200" dirty="0" smtClean="0">
              <a:latin typeface="OldNewspaperTypes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62793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Theory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132" y="3078075"/>
            <a:ext cx="6536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ldNewspaperTypes" pitchFamily="2" charset="0"/>
              </a:rPr>
              <a:t>Crime costs influenced by probability of apprehension </a:t>
            </a:r>
            <a:r>
              <a:rPr lang="en-GB" sz="3200" dirty="0" smtClean="0">
                <a:latin typeface="OldNewspaperTypes" pitchFamily="2" charset="0"/>
              </a:rPr>
              <a:t>and severity </a:t>
            </a:r>
            <a:r>
              <a:rPr lang="en-GB" sz="3200" dirty="0">
                <a:latin typeface="OldNewspaperTypes" pitchFamily="2" charset="0"/>
              </a:rPr>
              <a:t>of punishment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7133" y="4728046"/>
            <a:ext cx="6119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OldNewspaperTypes" pitchFamily="2" charset="0"/>
              </a:rPr>
              <a:t>Law enforcement variables: sentencing and detection</a:t>
            </a:r>
          </a:p>
        </p:txBody>
      </p:sp>
    </p:spTree>
    <p:extLst>
      <p:ext uri="{BB962C8B-B14F-4D97-AF65-F5344CB8AC3E}">
        <p14:creationId xmlns:p14="http://schemas.microsoft.com/office/powerpoint/2010/main" val="88920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99592" y="659533"/>
            <a:ext cx="7544951" cy="553893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77132" y="1746682"/>
            <a:ext cx="653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2</a:t>
            </a:r>
            <a:r>
              <a:rPr lang="en-GB" sz="3600" dirty="0" smtClean="0">
                <a:latin typeface="OldNewspaperTypes" pitchFamily="2" charset="0"/>
              </a:rPr>
              <a:t>. </a:t>
            </a:r>
            <a:r>
              <a:rPr lang="en-GB" sz="3600" dirty="0">
                <a:latin typeface="OldNewspaperTypes" pitchFamily="2" charset="0"/>
              </a:rPr>
              <a:t>Socio-economic factors </a:t>
            </a:r>
            <a:r>
              <a:rPr lang="en-GB" sz="3600" dirty="0" smtClean="0">
                <a:latin typeface="OldNewspaperTypes" pitchFamily="2" charset="0"/>
              </a:rPr>
              <a:t>change </a:t>
            </a:r>
            <a:r>
              <a:rPr lang="en-GB" sz="3600" dirty="0">
                <a:latin typeface="OldNewspaperTypes" pitchFamily="2" charset="0"/>
              </a:rPr>
              <a:t>the costs and benefits of criminal </a:t>
            </a:r>
            <a:r>
              <a:rPr lang="en-GB" sz="3600" dirty="0" smtClean="0">
                <a:latin typeface="OldNewspaperTypes" pitchFamily="2" charset="0"/>
              </a:rPr>
              <a:t>activity </a:t>
            </a:r>
            <a:endParaRPr lang="en-GB" sz="3600" dirty="0">
              <a:latin typeface="OldNewspaperTypes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043926">
            <a:off x="662793" y="614922"/>
            <a:ext cx="2292927" cy="600164"/>
            <a:chOff x="2195737" y="311427"/>
            <a:chExt cx="2292927" cy="600164"/>
          </a:xfrm>
        </p:grpSpPr>
        <p:sp>
          <p:nvSpPr>
            <p:cNvPr id="5" name="Rectangle 4"/>
            <p:cNvSpPr/>
            <p:nvPr/>
          </p:nvSpPr>
          <p:spPr>
            <a:xfrm>
              <a:off x="2195737" y="311427"/>
              <a:ext cx="2232247" cy="600164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28" y="380676"/>
              <a:ext cx="229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latin typeface="OldNewspaperTypes" pitchFamily="2" charset="0"/>
                </a:rPr>
                <a:t>Theory</a:t>
              </a:r>
              <a:endParaRPr lang="en-GB" sz="2400" dirty="0">
                <a:latin typeface="OldNewspaperTypes" pitchFamily="2" charset="0"/>
              </a:endParaRPr>
            </a:p>
          </p:txBody>
        </p:sp>
      </p:grpSp>
      <p:pic>
        <p:nvPicPr>
          <p:cNvPr id="9" name="stamp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17.26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1700" y="6198464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132" y="3906922"/>
            <a:ext cx="6536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ldNewspaperTypes" pitchFamily="2" charset="0"/>
              </a:rPr>
              <a:t>V</a:t>
            </a:r>
            <a:r>
              <a:rPr lang="en-GB" sz="3600" dirty="0" smtClean="0">
                <a:latin typeface="OldNewspaperTypes" pitchFamily="2" charset="0"/>
              </a:rPr>
              <a:t>ariables</a:t>
            </a:r>
            <a:r>
              <a:rPr lang="en-GB" sz="3600" dirty="0">
                <a:latin typeface="OldNewspaperTypes" pitchFamily="2" charset="0"/>
              </a:rPr>
              <a:t>: unemployment, wages, proportion of young people in population</a:t>
            </a:r>
          </a:p>
        </p:txBody>
      </p:sp>
    </p:spTree>
    <p:extLst>
      <p:ext uri="{BB962C8B-B14F-4D97-AF65-F5344CB8AC3E}">
        <p14:creationId xmlns:p14="http://schemas.microsoft.com/office/powerpoint/2010/main" val="412863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389</Words>
  <Application>Microsoft Office PowerPoint</Application>
  <PresentationFormat>On-screen Show (4:3)</PresentationFormat>
  <Paragraphs>73</Paragraphs>
  <Slides>19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Chris.Livesey</dc:creator>
  <cp:lastModifiedBy>Chris.Livesey</cp:lastModifiedBy>
  <cp:revision>99</cp:revision>
  <dcterms:created xsi:type="dcterms:W3CDTF">2012-07-21T08:07:34Z</dcterms:created>
  <dcterms:modified xsi:type="dcterms:W3CDTF">2012-07-24T11:47:23Z</dcterms:modified>
</cp:coreProperties>
</file>