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65" r:id="rId3"/>
    <p:sldId id="26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  <a:srgbClr val="0000FF"/>
    <a:srgbClr val="EDFF7F"/>
    <a:srgbClr val="CCFFFF"/>
    <a:srgbClr val="99CCFF"/>
    <a:srgbClr val="0066FF"/>
    <a:srgbClr val="FF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77" autoAdjust="0"/>
    <p:restoredTop sz="95737" autoAdjust="0"/>
  </p:normalViewPr>
  <p:slideViewPr>
    <p:cSldViewPr>
      <p:cViewPr>
        <p:scale>
          <a:sx n="70" d="100"/>
          <a:sy n="70" d="100"/>
        </p:scale>
        <p:origin x="-618" y="-138"/>
      </p:cViewPr>
      <p:guideLst>
        <p:guide orient="horz" pos="3067"/>
        <p:guide pos="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FD3124-9314-4324-AD55-B530394EF7DB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B21D48-0EC3-4CA3-923F-D54C7D9A84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821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EB172B9-9162-4F92-8F1A-AA6278603B5C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457B2B-02AD-4AED-9C7C-8FDF26F5A9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112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8901E3-B697-4F6B-B0F1-2C5E00646B5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GB" sz="1100" smtClean="0">
              <a:latin typeface="Arial" charset="0"/>
              <a:cs typeface="Arial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3D5A14-B718-4A50-ADBE-9C95ED869C6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EDB83-E0D2-4FDD-A479-5B61BF2F3D91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78E51-EAD0-4001-8E8E-2EDDDF1A1F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4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1B16A-5AAE-4129-A43B-DFDF04DC994E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2B92A-220E-4C63-8B20-47C8FF04E8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11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D78CA-C061-448C-9840-3B303D88459C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438AD-38C9-4300-ABA9-955FB7675F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617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CC309-8B16-4013-826C-A918112192BA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9C323-2DAC-4FCC-831A-92FCF26DA1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70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03291-DF1C-4B68-8CDD-CD707949CB7F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116B2-0EB8-4D19-9C21-63F4441940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6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CF45C-C29C-4403-957F-69DD5209AD6F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A8A7-F387-4011-8730-86A12E8E65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90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EABFE-E748-4115-97E2-2F9F4BD028E6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BFE03-E405-4225-A083-39121879D5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95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C1C9-A6A1-4878-A8CF-D9A37FDADBC7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AEB19-F293-4320-A412-2AFB8C4144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8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5AE2-C365-461D-84B9-729B7F51CF6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4BE40-B1ED-457E-967E-BA898FC601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611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6F78-13EA-48E6-B88C-E2BE2D084118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D4313-9649-4472-ABA4-FC7750610B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189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96D77-C1D0-4652-B8DD-948F5C1D5DD0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93EF-5DE4-4E7E-B525-CEDE36EE30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87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A1D28-D18A-48FA-ABA9-789A7267039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F52AF-33FF-4100-B0FC-A86140FFEF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43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388A4-1B76-49C6-85B3-8943648FE4AC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334F-BA4C-4930-8924-84B05BB3A9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705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B98E5-9F98-4F84-BE4C-0534B53A5084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4E2E3-C169-48FC-8CCC-CFF684B72B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954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25DF-A403-4F54-8D45-8C53123BC20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156C0-FF07-4922-B9FA-DC900992E5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34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10622-13C3-4F6E-858B-33114CD59204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187B0-9475-4C05-A7F5-8826F283AE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95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47BE-E9C8-47C5-A9FD-94442FB7BC5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A97FD-C73E-4346-9D33-200449222C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0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F5AD1-2442-47D2-8225-3815FB799B1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FF415-A372-4AC3-BA57-56B75EC894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7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2EAB-FDE9-4FB1-A118-6F810E6EDC08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53BB4-9FC7-4A78-9F86-C2CA1127D4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3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A30EF-2C6A-4F68-A791-3B2C4CC862A7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0333-0D7D-46A4-A42C-4EEAD56A36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68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0EF7-4EC9-4844-AAB7-4828BA54D4B0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4D54F-0333-4397-815A-DA03D2EA89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52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38B0-121C-427C-9B4F-F5D9188CE7E3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24781-011A-4D47-A332-A984BBBEFB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55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CDAAEA-96CE-47AD-980F-352CB58F72FD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FCABF5-AABD-437E-8649-DFFEBF6477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1EA43F-A3BD-457F-B5BD-32C1F42069F3}" type="datetimeFigureOut">
              <a:rPr lang="en-US"/>
              <a:pPr>
                <a:defRPr/>
              </a:pPr>
              <a:t>9/4/2010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6968E0-3C08-4D0F-8317-AC932173A4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/>
          <p:cNvCxnSpPr/>
          <p:nvPr/>
        </p:nvCxnSpPr>
        <p:spPr>
          <a:xfrm rot="16200000" flipH="1">
            <a:off x="6965157" y="4393406"/>
            <a:ext cx="1357312" cy="7143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0800000" flipV="1">
            <a:off x="5715000" y="4071938"/>
            <a:ext cx="1571625" cy="14287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286125" y="4214813"/>
            <a:ext cx="1428750" cy="1143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6200000" flipH="1">
            <a:off x="2000251" y="4286250"/>
            <a:ext cx="1357312" cy="9286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892969" y="4321969"/>
            <a:ext cx="1428750" cy="9286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 flipV="1">
            <a:off x="3714750" y="4000500"/>
            <a:ext cx="3143250" cy="15001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143500" y="1428750"/>
            <a:ext cx="2000250" cy="7858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571625" y="5500688"/>
            <a:ext cx="6215063" cy="1587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357438" y="4022725"/>
            <a:ext cx="5000625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321051" y="2820987"/>
            <a:ext cx="2501900" cy="3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077" name="TextBox 12"/>
          <p:cNvSpPr txBox="1">
            <a:spLocks noChangeArrowheads="1"/>
          </p:cNvSpPr>
          <p:nvPr/>
        </p:nvSpPr>
        <p:spPr bwMode="auto">
          <a:xfrm>
            <a:off x="5929322" y="6357958"/>
            <a:ext cx="30003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©  </a:t>
            </a:r>
            <a:r>
              <a:rPr lang="en-GB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www.onlineclassroom.tv </a:t>
            </a:r>
            <a:r>
              <a:rPr lang="en-GB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2009</a:t>
            </a:r>
          </a:p>
        </p:txBody>
      </p: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Organised Crime</a:t>
            </a:r>
          </a:p>
        </p:txBody>
      </p:sp>
      <p:sp>
        <p:nvSpPr>
          <p:cNvPr id="3089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27"/>
          <p:cNvGrpSpPr/>
          <p:nvPr/>
        </p:nvGrpSpPr>
        <p:grpSpPr>
          <a:xfrm>
            <a:off x="3714744" y="1142984"/>
            <a:ext cx="1785950" cy="642941"/>
            <a:chOff x="3820992" y="1399870"/>
            <a:chExt cx="1321717" cy="790201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29" name="Rounded Rectangle 28"/>
            <p:cNvSpPr/>
            <p:nvPr/>
          </p:nvSpPr>
          <p:spPr>
            <a:xfrm>
              <a:off x="3873699" y="1399870"/>
              <a:ext cx="1206071" cy="790201"/>
            </a:xfrm>
            <a:prstGeom prst="roundRect">
              <a:avLst/>
            </a:prstGeom>
            <a:solidFill>
              <a:srgbClr val="3366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20992" y="1399870"/>
              <a:ext cx="1321717" cy="713053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Boss</a:t>
              </a:r>
            </a:p>
          </p:txBody>
        </p:sp>
      </p:grpSp>
      <p:grpSp>
        <p:nvGrpSpPr>
          <p:cNvPr id="3" name="Group 30"/>
          <p:cNvGrpSpPr/>
          <p:nvPr/>
        </p:nvGrpSpPr>
        <p:grpSpPr>
          <a:xfrm>
            <a:off x="6572264" y="2000240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32" name="Rounded Rectangle 31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Rounded Rectangle 4"/>
            <p:cNvSpPr/>
            <p:nvPr/>
          </p:nvSpPr>
          <p:spPr>
            <a:xfrm>
              <a:off x="7792675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Consigliere</a:t>
              </a:r>
            </a:p>
          </p:txBody>
        </p:sp>
      </p:grpSp>
      <p:grpSp>
        <p:nvGrpSpPr>
          <p:cNvPr id="4" name="Group 38"/>
          <p:cNvGrpSpPr/>
          <p:nvPr/>
        </p:nvGrpSpPr>
        <p:grpSpPr>
          <a:xfrm>
            <a:off x="3571868" y="2428868"/>
            <a:ext cx="2000264" cy="642942"/>
            <a:chOff x="3873700" y="1399870"/>
            <a:chExt cx="1206071" cy="790201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40" name="Rounded Rectangle 39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solidFill>
              <a:srgbClr val="3366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Underboss</a:t>
              </a:r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1214414" y="3750471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43" name="Rounded Rectangle 42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/>
            <p:nvPr/>
          </p:nvSpPr>
          <p:spPr>
            <a:xfrm>
              <a:off x="7792675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Lieutenant</a:t>
              </a:r>
            </a:p>
          </p:txBody>
        </p:sp>
      </p:grpSp>
      <p:grpSp>
        <p:nvGrpSpPr>
          <p:cNvPr id="7" name="Group 44"/>
          <p:cNvGrpSpPr/>
          <p:nvPr/>
        </p:nvGrpSpPr>
        <p:grpSpPr>
          <a:xfrm>
            <a:off x="571472" y="5214950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46" name="Rounded Rectangle 45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4"/>
            <p:cNvSpPr/>
            <p:nvPr/>
          </p:nvSpPr>
          <p:spPr>
            <a:xfrm>
              <a:off x="7792673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Soldiers</a:t>
              </a:r>
            </a:p>
          </p:txBody>
        </p:sp>
      </p:grpSp>
      <p:grpSp>
        <p:nvGrpSpPr>
          <p:cNvPr id="8" name="Group 47"/>
          <p:cNvGrpSpPr/>
          <p:nvPr/>
        </p:nvGrpSpPr>
        <p:grpSpPr>
          <a:xfrm>
            <a:off x="6500826" y="3750471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49" name="Rounded Rectangle 48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7792677" y="2251618"/>
              <a:ext cx="1085602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Lieutenant</a:t>
              </a:r>
            </a:p>
          </p:txBody>
        </p:sp>
      </p:grpSp>
      <p:grpSp>
        <p:nvGrpSpPr>
          <p:cNvPr id="9" name="Group 50"/>
          <p:cNvGrpSpPr/>
          <p:nvPr/>
        </p:nvGrpSpPr>
        <p:grpSpPr>
          <a:xfrm>
            <a:off x="3857620" y="3750471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2" name="Rounded Rectangle 51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7792675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Lieutenant</a:t>
              </a:r>
            </a:p>
          </p:txBody>
        </p:sp>
      </p:grpSp>
      <p:grpSp>
        <p:nvGrpSpPr>
          <p:cNvPr id="10" name="Group 56"/>
          <p:cNvGrpSpPr/>
          <p:nvPr/>
        </p:nvGrpSpPr>
        <p:grpSpPr>
          <a:xfrm>
            <a:off x="2714612" y="5214950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58" name="Rounded Rectangle 57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9" name="Rounded Rectangle 4"/>
            <p:cNvSpPr/>
            <p:nvPr/>
          </p:nvSpPr>
          <p:spPr>
            <a:xfrm>
              <a:off x="7792673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Soldiers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4857752" y="5214950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1" name="Rounded Rectangle 60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ounded Rectangle 4"/>
            <p:cNvSpPr/>
            <p:nvPr/>
          </p:nvSpPr>
          <p:spPr>
            <a:xfrm>
              <a:off x="7792673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Soldiers</a:t>
              </a:r>
            </a:p>
          </p:txBody>
        </p:sp>
      </p:grpSp>
      <p:grpSp>
        <p:nvGrpSpPr>
          <p:cNvPr id="12" name="Group 62"/>
          <p:cNvGrpSpPr/>
          <p:nvPr/>
        </p:nvGrpSpPr>
        <p:grpSpPr>
          <a:xfrm>
            <a:off x="7000892" y="5214950"/>
            <a:ext cx="1500198" cy="571504"/>
            <a:chOff x="7777746" y="2236689"/>
            <a:chExt cx="1115459" cy="30582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4" name="Rounded Rectangle 63"/>
            <p:cNvSpPr/>
            <p:nvPr/>
          </p:nvSpPr>
          <p:spPr>
            <a:xfrm>
              <a:off x="7777746" y="2236689"/>
              <a:ext cx="1115459" cy="30582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Rounded Rectangle 4"/>
            <p:cNvSpPr/>
            <p:nvPr/>
          </p:nvSpPr>
          <p:spPr>
            <a:xfrm>
              <a:off x="7792673" y="2251618"/>
              <a:ext cx="1085601" cy="275968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8016" tIns="128016" rIns="128016" bIns="128016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dirty="0">
                  <a:latin typeface="Arial" pitchFamily="34" charset="0"/>
                  <a:cs typeface="Arial" pitchFamily="34" charset="0"/>
                </a:rPr>
                <a:t>Soldiers</a:t>
              </a:r>
            </a:p>
          </p:txBody>
        </p:sp>
      </p:grpSp>
      <p:sp>
        <p:nvSpPr>
          <p:cNvPr id="86" name="Rectangle 85"/>
          <p:cNvSpPr/>
          <p:nvPr/>
        </p:nvSpPr>
        <p:spPr>
          <a:xfrm>
            <a:off x="571472" y="642918"/>
            <a:ext cx="2643206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Cressey and Finckenauer (1969)</a:t>
            </a:r>
          </a:p>
          <a:p>
            <a:pPr algn="ctr">
              <a:defRPr/>
            </a:pPr>
            <a:r>
              <a:rPr lang="en-GB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“Theft of a Nation”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130" name="Straight Arrow Connector 129"/>
          <p:cNvCxnSpPr/>
          <p:nvPr/>
        </p:nvCxnSpPr>
        <p:spPr>
          <a:xfrm rot="5400000" flipH="1" flipV="1">
            <a:off x="-857250" y="3857625"/>
            <a:ext cx="321468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rot="5400000" flipH="1" flipV="1">
            <a:off x="3821906" y="4250532"/>
            <a:ext cx="2071687" cy="857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V="1">
            <a:off x="4857750" y="5286375"/>
            <a:ext cx="857250" cy="5715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>
            <a:off x="5464970" y="3107531"/>
            <a:ext cx="2500312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rot="10800000">
            <a:off x="2286000" y="5643563"/>
            <a:ext cx="1500188" cy="714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rot="5400000" flipH="1" flipV="1">
            <a:off x="7000875" y="4429125"/>
            <a:ext cx="642938" cy="6429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rot="5400000" flipH="1" flipV="1">
            <a:off x="1857375" y="4572000"/>
            <a:ext cx="1071563" cy="1071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rot="10800000">
            <a:off x="4214813" y="2214563"/>
            <a:ext cx="1143000" cy="7858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10800000">
            <a:off x="3500438" y="2786063"/>
            <a:ext cx="1643062" cy="357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rot="10800000" flipV="1">
            <a:off x="4214813" y="3152775"/>
            <a:ext cx="1295400" cy="8477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77" name="TextBox 12"/>
          <p:cNvSpPr txBox="1">
            <a:spLocks noChangeArrowheads="1"/>
          </p:cNvSpPr>
          <p:nvPr/>
        </p:nvSpPr>
        <p:spPr bwMode="auto">
          <a:xfrm>
            <a:off x="5857884" y="6357958"/>
            <a:ext cx="30718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©  </a:t>
            </a:r>
            <a:r>
              <a:rPr lang="en-GB" sz="1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www.onlineclassroom.tv 2009</a:t>
            </a:r>
            <a:endParaRPr lang="en-GB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3084" name="TextBox 11"/>
          <p:cNvSpPr txBox="1">
            <a:spLocks noChangeArrowheads="1"/>
          </p:cNvSpPr>
          <p:nvPr/>
        </p:nvSpPr>
        <p:spPr bwMode="auto">
          <a:xfrm>
            <a:off x="6357950" y="242808"/>
            <a:ext cx="26432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GB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cs typeface="Arial" charset="0"/>
              </a:rPr>
              <a:t>Organised Crime</a:t>
            </a:r>
            <a:endParaRPr lang="en-GB" sz="24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cs typeface="Arial" charset="0"/>
            </a:endParaRPr>
          </a:p>
        </p:txBody>
      </p:sp>
      <p:sp>
        <p:nvSpPr>
          <p:cNvPr id="4113" name="Rounded Rectangle 21"/>
          <p:cNvSpPr>
            <a:spLocks noChangeArrowheads="1"/>
          </p:cNvSpPr>
          <p:nvPr/>
        </p:nvSpPr>
        <p:spPr bwMode="auto">
          <a:xfrm>
            <a:off x="9572625" y="2643188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GB" b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38"/>
          <p:cNvGrpSpPr/>
          <p:nvPr/>
        </p:nvGrpSpPr>
        <p:grpSpPr>
          <a:xfrm>
            <a:off x="4572000" y="2857496"/>
            <a:ext cx="1857388" cy="642942"/>
            <a:chOff x="3873700" y="1399870"/>
            <a:chExt cx="1206071" cy="790201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40" name="Rounded Rectangle 39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Trafficker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55"/>
          <p:cNvGrpSpPr/>
          <p:nvPr/>
        </p:nvGrpSpPr>
        <p:grpSpPr>
          <a:xfrm>
            <a:off x="6286512" y="1714488"/>
            <a:ext cx="1857388" cy="642942"/>
            <a:chOff x="3873700" y="1399870"/>
            <a:chExt cx="1206071" cy="790201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6" name="Rounded Rectangle 65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solidFill>
              <a:srgbClr val="3366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Producer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68"/>
          <p:cNvGrpSpPr/>
          <p:nvPr/>
        </p:nvGrpSpPr>
        <p:grpSpPr>
          <a:xfrm>
            <a:off x="1500166" y="2357430"/>
            <a:ext cx="1857388" cy="642942"/>
            <a:chOff x="3873700" y="1399870"/>
            <a:chExt cx="1206071" cy="790201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1" name="Rounded Rectangle 70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3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Retailer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Group 84"/>
          <p:cNvGrpSpPr/>
          <p:nvPr/>
        </p:nvGrpSpPr>
        <p:grpSpPr>
          <a:xfrm>
            <a:off x="5857884" y="4868863"/>
            <a:ext cx="1857388" cy="642942"/>
            <a:chOff x="3873700" y="1399870"/>
            <a:chExt cx="1206071" cy="790201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87" name="Rounded Rectangle 86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Trafficker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88"/>
          <p:cNvGrpSpPr/>
          <p:nvPr/>
        </p:nvGrpSpPr>
        <p:grpSpPr>
          <a:xfrm>
            <a:off x="2214546" y="3786190"/>
            <a:ext cx="1857388" cy="642942"/>
            <a:chOff x="3873700" y="1399870"/>
            <a:chExt cx="1206071" cy="790201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90" name="Rounded Rectangle 89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1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Retailer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91"/>
          <p:cNvGrpSpPr/>
          <p:nvPr/>
        </p:nvGrpSpPr>
        <p:grpSpPr>
          <a:xfrm>
            <a:off x="357158" y="1428736"/>
            <a:ext cx="1857388" cy="642942"/>
            <a:chOff x="3873700" y="1399870"/>
            <a:chExt cx="1206071" cy="790201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93" name="Rounded Rectangle 92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Retailer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94"/>
          <p:cNvGrpSpPr/>
          <p:nvPr/>
        </p:nvGrpSpPr>
        <p:grpSpPr>
          <a:xfrm>
            <a:off x="3428992" y="5572140"/>
            <a:ext cx="1857388" cy="642942"/>
            <a:chOff x="3873700" y="1399870"/>
            <a:chExt cx="1206071" cy="790201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96" name="Rounded Rectangle 95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solidFill>
              <a:srgbClr val="3366FF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Producer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7"/>
          <p:cNvGrpSpPr/>
          <p:nvPr/>
        </p:nvGrpSpPr>
        <p:grpSpPr>
          <a:xfrm>
            <a:off x="7000892" y="3571876"/>
            <a:ext cx="1857388" cy="642942"/>
            <a:chOff x="3873700" y="1399870"/>
            <a:chExt cx="1206071" cy="790201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99" name="Rounded Rectangle 98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Retailer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3" name="Straight Arrow Connector 112"/>
          <p:cNvCxnSpPr/>
          <p:nvPr/>
        </p:nvCxnSpPr>
        <p:spPr>
          <a:xfrm rot="5400000" flipH="1" flipV="1">
            <a:off x="500063" y="4143375"/>
            <a:ext cx="2357438" cy="3571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1" name="Group 100"/>
          <p:cNvGrpSpPr/>
          <p:nvPr/>
        </p:nvGrpSpPr>
        <p:grpSpPr>
          <a:xfrm>
            <a:off x="357158" y="5357826"/>
            <a:ext cx="1857388" cy="642942"/>
            <a:chOff x="3873700" y="1399870"/>
            <a:chExt cx="1206071" cy="790201"/>
          </a:xfr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02" name="Rounded Rectangle 101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3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Trafficker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6" name="Rectangle 125"/>
          <p:cNvSpPr/>
          <p:nvPr/>
        </p:nvSpPr>
        <p:spPr>
          <a:xfrm>
            <a:off x="1000100" y="357166"/>
            <a:ext cx="2643206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GB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Lea (2007)</a:t>
            </a:r>
          </a:p>
          <a:p>
            <a:pPr algn="ctr">
              <a:defRPr/>
            </a:pPr>
            <a:r>
              <a:rPr lang="en-GB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Drug Crime Networks </a:t>
            </a: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2" name="Group 126"/>
          <p:cNvGrpSpPr/>
          <p:nvPr/>
        </p:nvGrpSpPr>
        <p:grpSpPr>
          <a:xfrm>
            <a:off x="3081326" y="1438260"/>
            <a:ext cx="1857388" cy="642942"/>
            <a:chOff x="3873700" y="1399870"/>
            <a:chExt cx="1206071" cy="790201"/>
          </a:xfrm>
          <a:solidFill>
            <a:srgbClr val="92D050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28" name="Rounded Rectangle 127"/>
            <p:cNvSpPr/>
            <p:nvPr/>
          </p:nvSpPr>
          <p:spPr>
            <a:xfrm>
              <a:off x="3873700" y="1399870"/>
              <a:ext cx="1206071" cy="790201"/>
            </a:xfrm>
            <a:prstGeom prst="round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9" name="Rounded Rectangle 4"/>
            <p:cNvSpPr/>
            <p:nvPr/>
          </p:nvSpPr>
          <p:spPr>
            <a:xfrm>
              <a:off x="3912273" y="1438442"/>
              <a:ext cx="1128923" cy="713053"/>
            </a:xfrm>
            <a:prstGeom prst="rect">
              <a:avLst/>
            </a:prstGeom>
            <a:grpFill/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0688" tIns="170688" rIns="170688" bIns="170688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GB" sz="2400" dirty="0">
                  <a:latin typeface="Arial" pitchFamily="34" charset="0"/>
                  <a:cs typeface="Arial" pitchFamily="34" charset="0"/>
                </a:rPr>
                <a:t>Retailer</a:t>
              </a:r>
              <a:endParaRPr lang="en-GB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b="1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51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Custom Design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Deviance</dc:title>
  <dc:subject>PowerPoints</dc:subject>
  <dc:creator>Chris.Livesey</dc:creator>
  <cp:keywords>Sociology Central</cp:keywords>
  <dc:description>Selection of Hi-Impact PowerPoint slides designed for teachers.</dc:description>
  <cp:lastModifiedBy>Chris.Livesey</cp:lastModifiedBy>
  <cp:revision>542</cp:revision>
  <dcterms:created xsi:type="dcterms:W3CDTF">2007-08-30T13:51:35Z</dcterms:created>
  <dcterms:modified xsi:type="dcterms:W3CDTF">2010-09-04T21:52:47Z</dcterms:modified>
  <cp:contentStatus>© www.sociology.org.uk 2007</cp:contentStatus>
</cp:coreProperties>
</file>