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39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CF0877-045A-4C9E-9A91-3FDF4AA7BB2F}" type="doc">
      <dgm:prSet loTypeId="urn:microsoft.com/office/officeart/2005/8/layout/hList6" loCatId="list" qsTypeId="urn:microsoft.com/office/officeart/2005/8/quickstyle/simple1" qsCatId="simple" csTypeId="urn:microsoft.com/office/officeart/2005/8/colors/colorful3" csCatId="colorful" phldr="1"/>
      <dgm:spPr/>
      <dgm:t>
        <a:bodyPr/>
        <a:lstStyle/>
        <a:p>
          <a:endParaRPr lang="en-GB"/>
        </a:p>
      </dgm:t>
    </dgm:pt>
    <dgm:pt modelId="{1B026B87-2A45-4DA4-AB03-A86414D2280D}">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GB" sz="1800" b="1" i="0" baseline="0" dirty="0" smtClean="0">
              <a:solidFill>
                <a:srgbClr val="FFFF00"/>
              </a:solidFill>
              <a:latin typeface="Arial" pitchFamily="34" charset="0"/>
            </a:rPr>
            <a:t>Conformity</a:t>
          </a:r>
          <a:endParaRPr lang="en-GB" sz="1800" b="1" i="0" baseline="0" dirty="0">
            <a:solidFill>
              <a:srgbClr val="FFFF00"/>
            </a:solidFill>
            <a:latin typeface="Arial" pitchFamily="34" charset="0"/>
          </a:endParaRPr>
        </a:p>
      </dgm:t>
    </dgm:pt>
    <dgm:pt modelId="{20E3C5A4-2A08-403B-A789-23A7754A539B}" type="parTrans" cxnId="{75710F37-8A63-41A2-8B70-3AD1A9FD4D25}">
      <dgm:prSet/>
      <dgm:spPr/>
      <dgm:t>
        <a:bodyPr/>
        <a:lstStyle/>
        <a:p>
          <a:endParaRPr lang="en-GB"/>
        </a:p>
      </dgm:t>
    </dgm:pt>
    <dgm:pt modelId="{D29B620C-2C18-4870-95D0-49E5521FE973}" type="sibTrans" cxnId="{75710F37-8A63-41A2-8B70-3AD1A9FD4D25}">
      <dgm:prSet/>
      <dgm:spPr/>
      <dgm:t>
        <a:bodyPr/>
        <a:lstStyle/>
        <a:p>
          <a:endParaRPr lang="en-GB"/>
        </a:p>
      </dgm:t>
    </dgm:pt>
    <dgm:pt modelId="{41475733-16F0-41AF-9A91-8428E4F500F8}">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GB" sz="1800" b="1" dirty="0" smtClean="0">
              <a:solidFill>
                <a:srgbClr val="FFFF00"/>
              </a:solidFill>
              <a:latin typeface="Arial" pitchFamily="34" charset="0"/>
              <a:cs typeface="Arial" pitchFamily="34" charset="0"/>
            </a:rPr>
            <a:t>Innovation</a:t>
          </a:r>
          <a:endParaRPr lang="en-GB" sz="1800" b="1" dirty="0">
            <a:solidFill>
              <a:srgbClr val="FFFF00"/>
            </a:solidFill>
            <a:latin typeface="Arial" pitchFamily="34" charset="0"/>
            <a:cs typeface="Arial" pitchFamily="34" charset="0"/>
          </a:endParaRPr>
        </a:p>
      </dgm:t>
    </dgm:pt>
    <dgm:pt modelId="{CF12EDF8-BBCC-4A64-B474-C066366F6A0B}" type="parTrans" cxnId="{05A2FBD1-7B3E-4B16-BA89-296C87CA9386}">
      <dgm:prSet/>
      <dgm:spPr/>
      <dgm:t>
        <a:bodyPr/>
        <a:lstStyle/>
        <a:p>
          <a:endParaRPr lang="en-GB"/>
        </a:p>
      </dgm:t>
    </dgm:pt>
    <dgm:pt modelId="{81CA72C0-2A92-438C-A415-5B618B05A1F7}" type="sibTrans" cxnId="{05A2FBD1-7B3E-4B16-BA89-296C87CA9386}">
      <dgm:prSet/>
      <dgm:spPr/>
      <dgm:t>
        <a:bodyPr/>
        <a:lstStyle/>
        <a:p>
          <a:endParaRPr lang="en-GB"/>
        </a:p>
      </dgm:t>
    </dgm:pt>
    <dgm:pt modelId="{C165952D-24C6-487A-9416-171898CED43D}">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GB" sz="1800" b="1" dirty="0" smtClean="0">
              <a:solidFill>
                <a:schemeClr val="tx1"/>
              </a:solidFill>
              <a:latin typeface="Arial" pitchFamily="34" charset="0"/>
              <a:cs typeface="Arial" pitchFamily="34" charset="0"/>
            </a:rPr>
            <a:t>Ritualism</a:t>
          </a:r>
          <a:endParaRPr lang="en-GB" sz="1800" b="1" dirty="0">
            <a:solidFill>
              <a:schemeClr val="tx1"/>
            </a:solidFill>
            <a:latin typeface="Arial" pitchFamily="34" charset="0"/>
            <a:cs typeface="Arial" pitchFamily="34" charset="0"/>
          </a:endParaRPr>
        </a:p>
      </dgm:t>
    </dgm:pt>
    <dgm:pt modelId="{92355602-8848-449E-8B5E-8AC6E2560127}" type="parTrans" cxnId="{FF222096-D731-461E-A154-053144539F7F}">
      <dgm:prSet/>
      <dgm:spPr/>
      <dgm:t>
        <a:bodyPr/>
        <a:lstStyle/>
        <a:p>
          <a:endParaRPr lang="en-GB"/>
        </a:p>
      </dgm:t>
    </dgm:pt>
    <dgm:pt modelId="{FC9F978D-A74D-4C7D-80A7-E0A13C05C264}" type="sibTrans" cxnId="{FF222096-D731-461E-A154-053144539F7F}">
      <dgm:prSet/>
      <dgm:spPr/>
      <dgm:t>
        <a:bodyPr/>
        <a:lstStyle/>
        <a:p>
          <a:endParaRPr lang="en-GB"/>
        </a:p>
      </dgm:t>
    </dgm:pt>
    <dgm:pt modelId="{86C4D8F2-8781-4AA8-B11F-2577E90A06D9}">
      <dgm:prSet custT="1">
        <dgm:style>
          <a:lnRef idx="0">
            <a:schemeClr val="accent5"/>
          </a:lnRef>
          <a:fillRef idx="3">
            <a:schemeClr val="accent5"/>
          </a:fillRef>
          <a:effectRef idx="3">
            <a:schemeClr val="accent5"/>
          </a:effectRef>
          <a:fontRef idx="minor">
            <a:schemeClr val="lt1"/>
          </a:fontRef>
        </dgm:style>
      </dgm:prSet>
      <dgm:spPr/>
      <dgm:t>
        <a:bodyPr/>
        <a:lstStyle/>
        <a:p>
          <a:r>
            <a:rPr lang="en-GB" sz="1800" b="1" dirty="0" err="1" smtClean="0">
              <a:solidFill>
                <a:schemeClr val="tx1"/>
              </a:solidFill>
              <a:latin typeface="Arial" pitchFamily="34" charset="0"/>
              <a:cs typeface="Arial" pitchFamily="34" charset="0"/>
            </a:rPr>
            <a:t>Retreatism</a:t>
          </a:r>
          <a:endParaRPr lang="en-GB" sz="1800" b="1" dirty="0">
            <a:solidFill>
              <a:schemeClr val="tx1"/>
            </a:solidFill>
            <a:latin typeface="Arial" pitchFamily="34" charset="0"/>
            <a:cs typeface="Arial" pitchFamily="34" charset="0"/>
          </a:endParaRPr>
        </a:p>
      </dgm:t>
    </dgm:pt>
    <dgm:pt modelId="{745A2EF2-7FBF-4D32-B0FC-AC7BAF661DD9}" type="parTrans" cxnId="{85AF37B2-E92B-4FE5-84F5-5CD630D4A5A2}">
      <dgm:prSet/>
      <dgm:spPr/>
      <dgm:t>
        <a:bodyPr/>
        <a:lstStyle/>
        <a:p>
          <a:endParaRPr lang="en-GB"/>
        </a:p>
      </dgm:t>
    </dgm:pt>
    <dgm:pt modelId="{57D01EB6-1FA9-469B-B9AA-74E4CCEC9006}" type="sibTrans" cxnId="{85AF37B2-E92B-4FE5-84F5-5CD630D4A5A2}">
      <dgm:prSet/>
      <dgm:spPr/>
      <dgm:t>
        <a:bodyPr/>
        <a:lstStyle/>
        <a:p>
          <a:endParaRPr lang="en-GB"/>
        </a:p>
      </dgm:t>
    </dgm:pt>
    <dgm:pt modelId="{9437105C-222C-495C-BA2C-9FBB31BE8DFE}">
      <dgm:prSet custT="1">
        <dgm:style>
          <a:lnRef idx="0">
            <a:schemeClr val="accent1"/>
          </a:lnRef>
          <a:fillRef idx="3">
            <a:schemeClr val="accent1"/>
          </a:fillRef>
          <a:effectRef idx="3">
            <a:schemeClr val="accent1"/>
          </a:effectRef>
          <a:fontRef idx="minor">
            <a:schemeClr val="lt1"/>
          </a:fontRef>
        </dgm:style>
      </dgm:prSet>
      <dgm:spPr/>
      <dgm:t>
        <a:bodyPr/>
        <a:lstStyle/>
        <a:p>
          <a:r>
            <a:rPr lang="en-GB" sz="1800" b="1" dirty="0" smtClean="0">
              <a:solidFill>
                <a:srgbClr val="FFFF00"/>
              </a:solidFill>
              <a:latin typeface="Arial" pitchFamily="34" charset="0"/>
              <a:cs typeface="Arial" pitchFamily="34" charset="0"/>
            </a:rPr>
            <a:t>Rebellion</a:t>
          </a:r>
          <a:endParaRPr lang="en-GB" sz="1800" b="1" dirty="0">
            <a:solidFill>
              <a:srgbClr val="FFFF00"/>
            </a:solidFill>
            <a:latin typeface="Arial" pitchFamily="34" charset="0"/>
            <a:cs typeface="Arial" pitchFamily="34" charset="0"/>
          </a:endParaRPr>
        </a:p>
      </dgm:t>
    </dgm:pt>
    <dgm:pt modelId="{03F9EF6B-E25E-478C-ACA1-772D69518878}" type="parTrans" cxnId="{CFB53071-FC6A-479D-9B43-E09DF513469C}">
      <dgm:prSet/>
      <dgm:spPr/>
      <dgm:t>
        <a:bodyPr/>
        <a:lstStyle/>
        <a:p>
          <a:endParaRPr lang="en-GB"/>
        </a:p>
      </dgm:t>
    </dgm:pt>
    <dgm:pt modelId="{CC0B397D-C9D4-4C69-9EB3-C9DCED18802C}" type="sibTrans" cxnId="{CFB53071-FC6A-479D-9B43-E09DF513469C}">
      <dgm:prSet/>
      <dgm:spPr/>
      <dgm:t>
        <a:bodyPr/>
        <a:lstStyle/>
        <a:p>
          <a:endParaRPr lang="en-GB"/>
        </a:p>
      </dgm:t>
    </dgm:pt>
    <dgm:pt modelId="{B36D888F-84F1-4ECB-A038-1B540CE99B6E}" type="pres">
      <dgm:prSet presAssocID="{1CCF0877-045A-4C9E-9A91-3FDF4AA7BB2F}" presName="Name0" presStyleCnt="0">
        <dgm:presLayoutVars>
          <dgm:dir/>
          <dgm:resizeHandles val="exact"/>
        </dgm:presLayoutVars>
      </dgm:prSet>
      <dgm:spPr/>
      <dgm:t>
        <a:bodyPr/>
        <a:lstStyle/>
        <a:p>
          <a:endParaRPr lang="en-GB"/>
        </a:p>
      </dgm:t>
    </dgm:pt>
    <dgm:pt modelId="{2EE9890D-3BA7-42EF-8921-1A2D6FDBC095}" type="pres">
      <dgm:prSet presAssocID="{1B026B87-2A45-4DA4-AB03-A86414D2280D}" presName="node" presStyleLbl="node1" presStyleIdx="0" presStyleCnt="5">
        <dgm:presLayoutVars>
          <dgm:bulletEnabled val="1"/>
        </dgm:presLayoutVars>
      </dgm:prSet>
      <dgm:spPr/>
      <dgm:t>
        <a:bodyPr/>
        <a:lstStyle/>
        <a:p>
          <a:endParaRPr lang="en-GB"/>
        </a:p>
      </dgm:t>
    </dgm:pt>
    <dgm:pt modelId="{F593955D-6921-42D6-A2CE-E8CC4E22ECD1}" type="pres">
      <dgm:prSet presAssocID="{D29B620C-2C18-4870-95D0-49E5521FE973}" presName="sibTrans" presStyleCnt="0"/>
      <dgm:spPr/>
    </dgm:pt>
    <dgm:pt modelId="{63F0A7D9-7816-4879-9515-D2BB800239BB}" type="pres">
      <dgm:prSet presAssocID="{41475733-16F0-41AF-9A91-8428E4F500F8}" presName="node" presStyleLbl="node1" presStyleIdx="1" presStyleCnt="5">
        <dgm:presLayoutVars>
          <dgm:bulletEnabled val="1"/>
        </dgm:presLayoutVars>
      </dgm:prSet>
      <dgm:spPr/>
      <dgm:t>
        <a:bodyPr/>
        <a:lstStyle/>
        <a:p>
          <a:endParaRPr lang="en-GB"/>
        </a:p>
      </dgm:t>
    </dgm:pt>
    <dgm:pt modelId="{4FD82FB8-A3C4-4B54-858F-FFA63E883CBF}" type="pres">
      <dgm:prSet presAssocID="{81CA72C0-2A92-438C-A415-5B618B05A1F7}" presName="sibTrans" presStyleCnt="0"/>
      <dgm:spPr/>
    </dgm:pt>
    <dgm:pt modelId="{D3BF6A07-5237-4734-8B79-1ECA805CB143}" type="pres">
      <dgm:prSet presAssocID="{C165952D-24C6-487A-9416-171898CED43D}" presName="node" presStyleLbl="node1" presStyleIdx="2" presStyleCnt="5">
        <dgm:presLayoutVars>
          <dgm:bulletEnabled val="1"/>
        </dgm:presLayoutVars>
      </dgm:prSet>
      <dgm:spPr/>
      <dgm:t>
        <a:bodyPr/>
        <a:lstStyle/>
        <a:p>
          <a:endParaRPr lang="en-GB"/>
        </a:p>
      </dgm:t>
    </dgm:pt>
    <dgm:pt modelId="{6C48CFB8-A6BA-4DB4-9EC7-0FA1654B8D7A}" type="pres">
      <dgm:prSet presAssocID="{FC9F978D-A74D-4C7D-80A7-E0A13C05C264}" presName="sibTrans" presStyleCnt="0"/>
      <dgm:spPr/>
    </dgm:pt>
    <dgm:pt modelId="{7B621991-37F9-4089-B68F-590F84692693}" type="pres">
      <dgm:prSet presAssocID="{86C4D8F2-8781-4AA8-B11F-2577E90A06D9}" presName="node" presStyleLbl="node1" presStyleIdx="3" presStyleCnt="5">
        <dgm:presLayoutVars>
          <dgm:bulletEnabled val="1"/>
        </dgm:presLayoutVars>
      </dgm:prSet>
      <dgm:spPr/>
      <dgm:t>
        <a:bodyPr/>
        <a:lstStyle/>
        <a:p>
          <a:endParaRPr lang="en-GB"/>
        </a:p>
      </dgm:t>
    </dgm:pt>
    <dgm:pt modelId="{DCECA0B6-268E-4D04-B39F-D35BDD243339}" type="pres">
      <dgm:prSet presAssocID="{57D01EB6-1FA9-469B-B9AA-74E4CCEC9006}" presName="sibTrans" presStyleCnt="0"/>
      <dgm:spPr/>
    </dgm:pt>
    <dgm:pt modelId="{9DB11BC6-F2DE-43CF-8926-A8B067911A05}" type="pres">
      <dgm:prSet presAssocID="{9437105C-222C-495C-BA2C-9FBB31BE8DFE}" presName="node" presStyleLbl="node1" presStyleIdx="4" presStyleCnt="5">
        <dgm:presLayoutVars>
          <dgm:bulletEnabled val="1"/>
        </dgm:presLayoutVars>
      </dgm:prSet>
      <dgm:spPr/>
      <dgm:t>
        <a:bodyPr/>
        <a:lstStyle/>
        <a:p>
          <a:endParaRPr lang="en-GB"/>
        </a:p>
      </dgm:t>
    </dgm:pt>
  </dgm:ptLst>
  <dgm:cxnLst>
    <dgm:cxn modelId="{D6523B54-8AB7-484F-94FF-77D5D7378540}" type="presOf" srcId="{1B026B87-2A45-4DA4-AB03-A86414D2280D}" destId="{2EE9890D-3BA7-42EF-8921-1A2D6FDBC095}" srcOrd="0" destOrd="0" presId="urn:microsoft.com/office/officeart/2005/8/layout/hList6"/>
    <dgm:cxn modelId="{85AF37B2-E92B-4FE5-84F5-5CD630D4A5A2}" srcId="{1CCF0877-045A-4C9E-9A91-3FDF4AA7BB2F}" destId="{86C4D8F2-8781-4AA8-B11F-2577E90A06D9}" srcOrd="3" destOrd="0" parTransId="{745A2EF2-7FBF-4D32-B0FC-AC7BAF661DD9}" sibTransId="{57D01EB6-1FA9-469B-B9AA-74E4CCEC9006}"/>
    <dgm:cxn modelId="{D5A47685-21FF-4372-83FD-EB8577B7AB5F}" type="presOf" srcId="{86C4D8F2-8781-4AA8-B11F-2577E90A06D9}" destId="{7B621991-37F9-4089-B68F-590F84692693}" srcOrd="0" destOrd="0" presId="urn:microsoft.com/office/officeart/2005/8/layout/hList6"/>
    <dgm:cxn modelId="{05A2FBD1-7B3E-4B16-BA89-296C87CA9386}" srcId="{1CCF0877-045A-4C9E-9A91-3FDF4AA7BB2F}" destId="{41475733-16F0-41AF-9A91-8428E4F500F8}" srcOrd="1" destOrd="0" parTransId="{CF12EDF8-BBCC-4A64-B474-C066366F6A0B}" sibTransId="{81CA72C0-2A92-438C-A415-5B618B05A1F7}"/>
    <dgm:cxn modelId="{75710F37-8A63-41A2-8B70-3AD1A9FD4D25}" srcId="{1CCF0877-045A-4C9E-9A91-3FDF4AA7BB2F}" destId="{1B026B87-2A45-4DA4-AB03-A86414D2280D}" srcOrd="0" destOrd="0" parTransId="{20E3C5A4-2A08-403B-A789-23A7754A539B}" sibTransId="{D29B620C-2C18-4870-95D0-49E5521FE973}"/>
    <dgm:cxn modelId="{0781D4EC-C19F-4625-B447-0AFC47A01800}" type="presOf" srcId="{9437105C-222C-495C-BA2C-9FBB31BE8DFE}" destId="{9DB11BC6-F2DE-43CF-8926-A8B067911A05}" srcOrd="0" destOrd="0" presId="urn:microsoft.com/office/officeart/2005/8/layout/hList6"/>
    <dgm:cxn modelId="{0A4A47A2-7F53-4DE4-A386-9B66A22764F9}" type="presOf" srcId="{41475733-16F0-41AF-9A91-8428E4F500F8}" destId="{63F0A7D9-7816-4879-9515-D2BB800239BB}" srcOrd="0" destOrd="0" presId="urn:microsoft.com/office/officeart/2005/8/layout/hList6"/>
    <dgm:cxn modelId="{A7A15396-0A15-4443-A670-4A247D2C1973}" type="presOf" srcId="{C165952D-24C6-487A-9416-171898CED43D}" destId="{D3BF6A07-5237-4734-8B79-1ECA805CB143}" srcOrd="0" destOrd="0" presId="urn:microsoft.com/office/officeart/2005/8/layout/hList6"/>
    <dgm:cxn modelId="{CFB53071-FC6A-479D-9B43-E09DF513469C}" srcId="{1CCF0877-045A-4C9E-9A91-3FDF4AA7BB2F}" destId="{9437105C-222C-495C-BA2C-9FBB31BE8DFE}" srcOrd="4" destOrd="0" parTransId="{03F9EF6B-E25E-478C-ACA1-772D69518878}" sibTransId="{CC0B397D-C9D4-4C69-9EB3-C9DCED18802C}"/>
    <dgm:cxn modelId="{FF222096-D731-461E-A154-053144539F7F}" srcId="{1CCF0877-045A-4C9E-9A91-3FDF4AA7BB2F}" destId="{C165952D-24C6-487A-9416-171898CED43D}" srcOrd="2" destOrd="0" parTransId="{92355602-8848-449E-8B5E-8AC6E2560127}" sibTransId="{FC9F978D-A74D-4C7D-80A7-E0A13C05C264}"/>
    <dgm:cxn modelId="{DE9E602B-B4AF-4A0C-AB25-83CC590C182E}" type="presOf" srcId="{1CCF0877-045A-4C9E-9A91-3FDF4AA7BB2F}" destId="{B36D888F-84F1-4ECB-A038-1B540CE99B6E}" srcOrd="0" destOrd="0" presId="urn:microsoft.com/office/officeart/2005/8/layout/hList6"/>
    <dgm:cxn modelId="{222FC10C-D66B-43A6-AFCF-C490D28A728B}" type="presParOf" srcId="{B36D888F-84F1-4ECB-A038-1B540CE99B6E}" destId="{2EE9890D-3BA7-42EF-8921-1A2D6FDBC095}" srcOrd="0" destOrd="0" presId="urn:microsoft.com/office/officeart/2005/8/layout/hList6"/>
    <dgm:cxn modelId="{2F4A34BB-4605-4115-AB72-E3112551EBD2}" type="presParOf" srcId="{B36D888F-84F1-4ECB-A038-1B540CE99B6E}" destId="{F593955D-6921-42D6-A2CE-E8CC4E22ECD1}" srcOrd="1" destOrd="0" presId="urn:microsoft.com/office/officeart/2005/8/layout/hList6"/>
    <dgm:cxn modelId="{41B97DA4-F18B-4A18-ABCB-E3907CF93CD7}" type="presParOf" srcId="{B36D888F-84F1-4ECB-A038-1B540CE99B6E}" destId="{63F0A7D9-7816-4879-9515-D2BB800239BB}" srcOrd="2" destOrd="0" presId="urn:microsoft.com/office/officeart/2005/8/layout/hList6"/>
    <dgm:cxn modelId="{C6EA934E-62E2-49F5-B976-26267753CFB2}" type="presParOf" srcId="{B36D888F-84F1-4ECB-A038-1B540CE99B6E}" destId="{4FD82FB8-A3C4-4B54-858F-FFA63E883CBF}" srcOrd="3" destOrd="0" presId="urn:microsoft.com/office/officeart/2005/8/layout/hList6"/>
    <dgm:cxn modelId="{E0A724A4-38E5-4118-88E2-0E39D244583B}" type="presParOf" srcId="{B36D888F-84F1-4ECB-A038-1B540CE99B6E}" destId="{D3BF6A07-5237-4734-8B79-1ECA805CB143}" srcOrd="4" destOrd="0" presId="urn:microsoft.com/office/officeart/2005/8/layout/hList6"/>
    <dgm:cxn modelId="{51B06358-11A5-4016-8B75-9372A907516D}" type="presParOf" srcId="{B36D888F-84F1-4ECB-A038-1B540CE99B6E}" destId="{6C48CFB8-A6BA-4DB4-9EC7-0FA1654B8D7A}" srcOrd="5" destOrd="0" presId="urn:microsoft.com/office/officeart/2005/8/layout/hList6"/>
    <dgm:cxn modelId="{DA384DDB-D808-497F-B98D-E1444FA8C6A9}" type="presParOf" srcId="{B36D888F-84F1-4ECB-A038-1B540CE99B6E}" destId="{7B621991-37F9-4089-B68F-590F84692693}" srcOrd="6" destOrd="0" presId="urn:microsoft.com/office/officeart/2005/8/layout/hList6"/>
    <dgm:cxn modelId="{BC03DF59-FAD5-40B0-8CB1-747B1B254E30}" type="presParOf" srcId="{B36D888F-84F1-4ECB-A038-1B540CE99B6E}" destId="{DCECA0B6-268E-4D04-B39F-D35BDD243339}" srcOrd="7" destOrd="0" presId="urn:microsoft.com/office/officeart/2005/8/layout/hList6"/>
    <dgm:cxn modelId="{BF7D4D79-43BE-4B0F-A0A0-72CE2D216F37}" type="presParOf" srcId="{B36D888F-84F1-4ECB-A038-1B540CE99B6E}" destId="{9DB11BC6-F2DE-43CF-8926-A8B067911A05}"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9890D-3BA7-42EF-8921-1A2D6FDBC095}">
      <dsp:nvSpPr>
        <dsp:cNvPr id="0" name=""/>
        <dsp:cNvSpPr/>
      </dsp:nvSpPr>
      <dsp:spPr>
        <a:xfrm rot="16200000">
          <a:off x="-1915717" y="1920245"/>
          <a:ext cx="5429287" cy="1588797"/>
        </a:xfrm>
        <a:prstGeom prst="flowChartManualOperation">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GB" sz="1800" b="1" i="0" kern="1200" baseline="0" dirty="0" smtClean="0">
              <a:solidFill>
                <a:srgbClr val="FFFF00"/>
              </a:solidFill>
              <a:latin typeface="Arial" pitchFamily="34" charset="0"/>
            </a:rPr>
            <a:t>Conformity</a:t>
          </a:r>
          <a:endParaRPr lang="en-GB" sz="1800" b="1" i="0" kern="1200" baseline="0" dirty="0">
            <a:solidFill>
              <a:srgbClr val="FFFF00"/>
            </a:solidFill>
            <a:latin typeface="Arial" pitchFamily="34" charset="0"/>
          </a:endParaRPr>
        </a:p>
      </dsp:txBody>
      <dsp:txXfrm rot="5400000">
        <a:off x="4528" y="1085857"/>
        <a:ext cx="1588797" cy="3257573"/>
      </dsp:txXfrm>
    </dsp:sp>
    <dsp:sp modelId="{63F0A7D9-7816-4879-9515-D2BB800239BB}">
      <dsp:nvSpPr>
        <dsp:cNvPr id="0" name=""/>
        <dsp:cNvSpPr/>
      </dsp:nvSpPr>
      <dsp:spPr>
        <a:xfrm rot="16200000">
          <a:off x="-207759" y="1920245"/>
          <a:ext cx="5429287" cy="1588797"/>
        </a:xfrm>
        <a:prstGeom prst="flowChartManualOperati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FFFF00"/>
              </a:solidFill>
              <a:latin typeface="Arial" pitchFamily="34" charset="0"/>
              <a:cs typeface="Arial" pitchFamily="34" charset="0"/>
            </a:rPr>
            <a:t>Innovation</a:t>
          </a:r>
          <a:endParaRPr lang="en-GB" sz="1800" b="1" kern="1200" dirty="0">
            <a:solidFill>
              <a:srgbClr val="FFFF00"/>
            </a:solidFill>
            <a:latin typeface="Arial" pitchFamily="34" charset="0"/>
            <a:cs typeface="Arial" pitchFamily="34" charset="0"/>
          </a:endParaRPr>
        </a:p>
      </dsp:txBody>
      <dsp:txXfrm rot="5400000">
        <a:off x="1712486" y="1085857"/>
        <a:ext cx="1588797" cy="3257573"/>
      </dsp:txXfrm>
    </dsp:sp>
    <dsp:sp modelId="{D3BF6A07-5237-4734-8B79-1ECA805CB143}">
      <dsp:nvSpPr>
        <dsp:cNvPr id="0" name=""/>
        <dsp:cNvSpPr/>
      </dsp:nvSpPr>
      <dsp:spPr>
        <a:xfrm rot="16200000">
          <a:off x="1500198" y="1920245"/>
          <a:ext cx="5429287" cy="1588797"/>
        </a:xfrm>
        <a:prstGeom prst="flowChartManualOperation">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latin typeface="Arial" pitchFamily="34" charset="0"/>
              <a:cs typeface="Arial" pitchFamily="34" charset="0"/>
            </a:rPr>
            <a:t>Ritualism</a:t>
          </a:r>
          <a:endParaRPr lang="en-GB" sz="1800" b="1" kern="1200" dirty="0">
            <a:solidFill>
              <a:schemeClr val="tx1"/>
            </a:solidFill>
            <a:latin typeface="Arial" pitchFamily="34" charset="0"/>
            <a:cs typeface="Arial" pitchFamily="34" charset="0"/>
          </a:endParaRPr>
        </a:p>
      </dsp:txBody>
      <dsp:txXfrm rot="5400000">
        <a:off x="3420443" y="1085857"/>
        <a:ext cx="1588797" cy="3257573"/>
      </dsp:txXfrm>
    </dsp:sp>
    <dsp:sp modelId="{7B621991-37F9-4089-B68F-590F84692693}">
      <dsp:nvSpPr>
        <dsp:cNvPr id="0" name=""/>
        <dsp:cNvSpPr/>
      </dsp:nvSpPr>
      <dsp:spPr>
        <a:xfrm rot="16200000">
          <a:off x="3208155" y="1920245"/>
          <a:ext cx="5429287" cy="1588797"/>
        </a:xfrm>
        <a:prstGeom prst="flowChartManualOperation">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GB" sz="1800" b="1" kern="1200" dirty="0" err="1" smtClean="0">
              <a:solidFill>
                <a:schemeClr val="tx1"/>
              </a:solidFill>
              <a:latin typeface="Arial" pitchFamily="34" charset="0"/>
              <a:cs typeface="Arial" pitchFamily="34" charset="0"/>
            </a:rPr>
            <a:t>Retreatism</a:t>
          </a:r>
          <a:endParaRPr lang="en-GB" sz="1800" b="1" kern="1200" dirty="0">
            <a:solidFill>
              <a:schemeClr val="tx1"/>
            </a:solidFill>
            <a:latin typeface="Arial" pitchFamily="34" charset="0"/>
            <a:cs typeface="Arial" pitchFamily="34" charset="0"/>
          </a:endParaRPr>
        </a:p>
      </dsp:txBody>
      <dsp:txXfrm rot="5400000">
        <a:off x="5128400" y="1085857"/>
        <a:ext cx="1588797" cy="3257573"/>
      </dsp:txXfrm>
    </dsp:sp>
    <dsp:sp modelId="{9DB11BC6-F2DE-43CF-8926-A8B067911A05}">
      <dsp:nvSpPr>
        <dsp:cNvPr id="0" name=""/>
        <dsp:cNvSpPr/>
      </dsp:nvSpPr>
      <dsp:spPr>
        <a:xfrm rot="16200000">
          <a:off x="4916113" y="1920245"/>
          <a:ext cx="5429287" cy="1588797"/>
        </a:xfrm>
        <a:prstGeom prst="flowChartManualOperation">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FFFF00"/>
              </a:solidFill>
              <a:latin typeface="Arial" pitchFamily="34" charset="0"/>
              <a:cs typeface="Arial" pitchFamily="34" charset="0"/>
            </a:rPr>
            <a:t>Rebellion</a:t>
          </a:r>
          <a:endParaRPr lang="en-GB" sz="1800" b="1" kern="1200" dirty="0">
            <a:solidFill>
              <a:srgbClr val="FFFF00"/>
            </a:solidFill>
            <a:latin typeface="Arial" pitchFamily="34" charset="0"/>
            <a:cs typeface="Arial" pitchFamily="34" charset="0"/>
          </a:endParaRPr>
        </a:p>
      </dsp:txBody>
      <dsp:txXfrm rot="5400000">
        <a:off x="6836358" y="1085857"/>
        <a:ext cx="1588797" cy="325757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61D2B46-3EC5-439F-AF32-AB07EE66D303}" type="datetimeFigureOut">
              <a:rPr lang="en-US"/>
              <a:pPr>
                <a:defRPr/>
              </a:pPr>
              <a:t>8/31/2010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FA2C021-3616-419E-A4C4-1FE473AD3D0C}" type="slidenum">
              <a:rPr lang="en-GB"/>
              <a:pPr>
                <a:defRPr/>
              </a:pPr>
              <a:t>‹#›</a:t>
            </a:fld>
            <a:endParaRPr lang="en-GB"/>
          </a:p>
        </p:txBody>
      </p:sp>
    </p:spTree>
    <p:extLst>
      <p:ext uri="{BB962C8B-B14F-4D97-AF65-F5344CB8AC3E}">
        <p14:creationId xmlns:p14="http://schemas.microsoft.com/office/powerpoint/2010/main" val="20057223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en-GB" sz="1100" b="1" smtClean="0">
                <a:latin typeface="Arial" charset="0"/>
                <a:cs typeface="Arial" charset="0"/>
              </a:rPr>
              <a:t>Teaching Notes</a:t>
            </a:r>
          </a:p>
          <a:p>
            <a:pPr>
              <a:spcBef>
                <a:spcPct val="0"/>
              </a:spcBef>
            </a:pPr>
            <a:endParaRPr lang="en-GB" sz="1100" smtClean="0">
              <a:latin typeface="Arial" charset="0"/>
              <a:cs typeface="Arial" charset="0"/>
            </a:endParaRPr>
          </a:p>
          <a:p>
            <a:pPr algn="ctr">
              <a:spcBef>
                <a:spcPct val="0"/>
              </a:spcBef>
            </a:pPr>
            <a:r>
              <a:rPr lang="en-GB" sz="1100" b="1" smtClean="0">
                <a:latin typeface="Arial" charset="0"/>
                <a:cs typeface="Arial" charset="0"/>
              </a:rPr>
              <a:t>Strain Theory</a:t>
            </a:r>
            <a:endParaRPr lang="en-GB" sz="1100" smtClean="0">
              <a:latin typeface="Arial" charset="0"/>
              <a:cs typeface="Arial" charset="0"/>
            </a:endParaRPr>
          </a:p>
          <a:p>
            <a:pPr>
              <a:spcBef>
                <a:spcPct val="0"/>
              </a:spcBef>
            </a:pPr>
            <a:r>
              <a:rPr lang="en-GB" sz="1100" smtClean="0">
                <a:latin typeface="Arial" charset="0"/>
                <a:cs typeface="Arial" charset="0"/>
              </a:rPr>
              <a:t> </a:t>
            </a:r>
          </a:p>
          <a:p>
            <a:pPr>
              <a:spcBef>
                <a:spcPct val="0"/>
              </a:spcBef>
            </a:pPr>
            <a:r>
              <a:rPr lang="en-GB" sz="1100" smtClean="0">
                <a:latin typeface="Arial" charset="0"/>
                <a:cs typeface="Arial" charset="0"/>
              </a:rPr>
              <a:t>This development in Functionalist theory was pioneered by </a:t>
            </a:r>
            <a:r>
              <a:rPr lang="en-GB" sz="1100" b="1" smtClean="0">
                <a:latin typeface="Arial" charset="0"/>
                <a:cs typeface="Arial" charset="0"/>
              </a:rPr>
              <a:t>Merton</a:t>
            </a:r>
            <a:r>
              <a:rPr lang="en-GB" sz="1100" smtClean="0">
                <a:latin typeface="Arial" charset="0"/>
                <a:cs typeface="Arial" charset="0"/>
              </a:rPr>
              <a:t> (1938) when he used the concept of </a:t>
            </a:r>
            <a:r>
              <a:rPr lang="en-GB" sz="1100" i="1" smtClean="0">
                <a:latin typeface="Arial" charset="0"/>
                <a:cs typeface="Arial" charset="0"/>
              </a:rPr>
              <a:t>anomie</a:t>
            </a:r>
            <a:r>
              <a:rPr lang="en-GB" sz="1100" smtClean="0">
                <a:latin typeface="Arial" charset="0"/>
                <a:cs typeface="Arial" charset="0"/>
              </a:rPr>
              <a:t> to explain crime and deviance as an </a:t>
            </a:r>
            <a:r>
              <a:rPr lang="en-GB" sz="1100" i="1" smtClean="0">
                <a:latin typeface="Arial" charset="0"/>
                <a:cs typeface="Arial" charset="0"/>
              </a:rPr>
              <a:t>individual response</a:t>
            </a:r>
            <a:r>
              <a:rPr lang="en-GB" sz="1100" smtClean="0">
                <a:latin typeface="Arial" charset="0"/>
                <a:cs typeface="Arial" charset="0"/>
              </a:rPr>
              <a:t> to problems at the </a:t>
            </a:r>
            <a:r>
              <a:rPr lang="en-GB" sz="1100" i="1" smtClean="0">
                <a:latin typeface="Arial" charset="0"/>
                <a:cs typeface="Arial" charset="0"/>
              </a:rPr>
              <a:t>structural level</a:t>
            </a:r>
            <a:r>
              <a:rPr lang="en-GB" sz="1100" smtClean="0">
                <a:latin typeface="Arial" charset="0"/>
                <a:cs typeface="Arial" charset="0"/>
              </a:rPr>
              <a:t> of society - an explanation, as </a:t>
            </a:r>
            <a:r>
              <a:rPr lang="en-GB" sz="1100" b="1" smtClean="0">
                <a:latin typeface="Arial" charset="0"/>
                <a:cs typeface="Arial" charset="0"/>
              </a:rPr>
              <a:t>Featherstone</a:t>
            </a:r>
            <a:r>
              <a:rPr lang="en-GB" sz="1100" smtClean="0">
                <a:latin typeface="Arial" charset="0"/>
                <a:cs typeface="Arial" charset="0"/>
              </a:rPr>
              <a:t> and </a:t>
            </a:r>
            <a:r>
              <a:rPr lang="en-GB" sz="1100" b="1" smtClean="0">
                <a:latin typeface="Arial" charset="0"/>
                <a:cs typeface="Arial" charset="0"/>
              </a:rPr>
              <a:t>Deflem</a:t>
            </a:r>
            <a:r>
              <a:rPr lang="en-GB" sz="1100" smtClean="0">
                <a:latin typeface="Arial" charset="0"/>
                <a:cs typeface="Arial" charset="0"/>
              </a:rPr>
              <a:t> (2003) note, based around two concepts: </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Structural tensions</a:t>
            </a:r>
            <a:r>
              <a:rPr lang="en-GB" sz="1100" smtClean="0">
                <a:latin typeface="Arial" charset="0"/>
                <a:cs typeface="Arial" charset="0"/>
              </a:rPr>
              <a:t>: For societies to function, people have to be given incentives to perform certain roles (the cultural </a:t>
            </a:r>
            <a:r>
              <a:rPr lang="en-GB" sz="1100" i="1" smtClean="0">
                <a:latin typeface="Arial" charset="0"/>
                <a:cs typeface="Arial" charset="0"/>
              </a:rPr>
              <a:t>goals</a:t>
            </a:r>
            <a:r>
              <a:rPr lang="en-GB" sz="1100" smtClean="0">
                <a:latin typeface="Arial" charset="0"/>
                <a:cs typeface="Arial" charset="0"/>
              </a:rPr>
              <a:t> - or </a:t>
            </a:r>
            <a:r>
              <a:rPr lang="en-GB" sz="1100" i="1" smtClean="0">
                <a:latin typeface="Arial" charset="0"/>
                <a:cs typeface="Arial" charset="0"/>
              </a:rPr>
              <a:t>ends</a:t>
            </a:r>
            <a:r>
              <a:rPr lang="en-GB" sz="1100" smtClean="0">
                <a:latin typeface="Arial" charset="0"/>
                <a:cs typeface="Arial" charset="0"/>
              </a:rPr>
              <a:t> - of </a:t>
            </a:r>
            <a:r>
              <a:rPr lang="en-GB" sz="1100" i="1" smtClean="0">
                <a:latin typeface="Arial" charset="0"/>
                <a:cs typeface="Arial" charset="0"/>
              </a:rPr>
              <a:t>social action</a:t>
            </a:r>
            <a:r>
              <a:rPr lang="en-GB" sz="1100" smtClean="0">
                <a:latin typeface="Arial" charset="0"/>
                <a:cs typeface="Arial" charset="0"/>
              </a:rPr>
              <a:t>). </a:t>
            </a:r>
            <a:r>
              <a:rPr lang="en-GB" sz="1100" b="1" smtClean="0">
                <a:latin typeface="Arial" charset="0"/>
                <a:cs typeface="Arial" charset="0"/>
              </a:rPr>
              <a:t>Merton</a:t>
            </a:r>
            <a:r>
              <a:rPr lang="en-GB" sz="1100" smtClean="0">
                <a:latin typeface="Arial" charset="0"/>
                <a:cs typeface="Arial" charset="0"/>
              </a:rPr>
              <a:t> argued that, for societies like Britain and America, a fundamental goal was “success” and, as part of the </a:t>
            </a:r>
            <a:r>
              <a:rPr lang="en-GB" sz="1100" i="1" smtClean="0">
                <a:latin typeface="Arial" charset="0"/>
                <a:cs typeface="Arial" charset="0"/>
              </a:rPr>
              <a:t>collective consciousness</a:t>
            </a:r>
            <a:r>
              <a:rPr lang="en-GB" sz="1100" smtClean="0">
                <a:latin typeface="Arial" charset="0"/>
                <a:cs typeface="Arial" charset="0"/>
              </a:rPr>
              <a:t>, such goals become incorporated into the general socialisation process  - people are encouraged to want </a:t>
            </a:r>
            <a:r>
              <a:rPr lang="en-GB" sz="1100" i="1" smtClean="0">
                <a:latin typeface="Arial" charset="0"/>
                <a:cs typeface="Arial" charset="0"/>
              </a:rPr>
              <a:t>success</a:t>
            </a:r>
            <a:r>
              <a:rPr lang="en-GB" sz="1100" smtClean="0">
                <a:latin typeface="Arial" charset="0"/>
                <a:cs typeface="Arial" charset="0"/>
              </a:rPr>
              <a:t>. However, when societies set goals they must also set the structural </a:t>
            </a:r>
            <a:r>
              <a:rPr lang="en-GB" sz="1100" i="1" smtClean="0">
                <a:latin typeface="Arial" charset="0"/>
                <a:cs typeface="Arial" charset="0"/>
              </a:rPr>
              <a:t>means</a:t>
            </a:r>
            <a:r>
              <a:rPr lang="en-GB" sz="1100" smtClean="0">
                <a:latin typeface="Arial" charset="0"/>
                <a:cs typeface="Arial" charset="0"/>
              </a:rPr>
              <a:t> towards their achievement and the blocking or unavailability of the means to achieve desired goals results in:</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Anomie</a:t>
            </a:r>
            <a:r>
              <a:rPr lang="en-GB" sz="1100" smtClean="0">
                <a:latin typeface="Arial" charset="0"/>
                <a:cs typeface="Arial" charset="0"/>
              </a:rPr>
              <a:t>: For </a:t>
            </a:r>
            <a:r>
              <a:rPr lang="en-GB" sz="1100" b="1" smtClean="0">
                <a:latin typeface="Arial" charset="0"/>
                <a:cs typeface="Arial" charset="0"/>
              </a:rPr>
              <a:t>Merton</a:t>
            </a:r>
            <a:r>
              <a:rPr lang="en-GB" sz="1100" smtClean="0">
                <a:latin typeface="Arial" charset="0"/>
                <a:cs typeface="Arial" charset="0"/>
              </a:rPr>
              <a:t>, this represented a situation in which although behavioural norms existed people were unable - or unwilling - to obey them - a situation that  would result in a (psychological) </a:t>
            </a:r>
            <a:r>
              <a:rPr lang="en-GB" sz="1100" i="1" smtClean="0">
                <a:latin typeface="Arial" charset="0"/>
                <a:cs typeface="Arial" charset="0"/>
              </a:rPr>
              <a:t>confusion</a:t>
            </a:r>
            <a:r>
              <a:rPr lang="en-GB" sz="1100" smtClean="0">
                <a:latin typeface="Arial" charset="0"/>
                <a:cs typeface="Arial" charset="0"/>
              </a:rPr>
              <a:t> over how they were expected, by others, to behave. If societies failed to provide the </a:t>
            </a:r>
            <a:r>
              <a:rPr lang="en-GB" sz="1100" i="1" smtClean="0">
                <a:latin typeface="Arial" charset="0"/>
                <a:cs typeface="Arial" charset="0"/>
              </a:rPr>
              <a:t>means</a:t>
            </a:r>
            <a:r>
              <a:rPr lang="en-GB" sz="1100" smtClean="0">
                <a:latin typeface="Arial" charset="0"/>
                <a:cs typeface="Arial" charset="0"/>
              </a:rPr>
              <a:t> towards desired </a:t>
            </a:r>
            <a:r>
              <a:rPr lang="en-GB" sz="1100" i="1" smtClean="0">
                <a:latin typeface="Arial" charset="0"/>
                <a:cs typeface="Arial" charset="0"/>
              </a:rPr>
              <a:t>ends</a:t>
            </a:r>
            <a:r>
              <a:rPr lang="en-GB" sz="1100" smtClean="0">
                <a:latin typeface="Arial" charset="0"/>
                <a:cs typeface="Arial" charset="0"/>
              </a:rPr>
              <a:t>, people would resolve the resulting </a:t>
            </a:r>
            <a:r>
              <a:rPr lang="en-GB" sz="1100" i="1" smtClean="0">
                <a:latin typeface="Arial" charset="0"/>
                <a:cs typeface="Arial" charset="0"/>
              </a:rPr>
              <a:t>anomic situation</a:t>
            </a:r>
            <a:r>
              <a:rPr lang="en-GB" sz="1100" smtClean="0">
                <a:latin typeface="Arial" charset="0"/>
                <a:cs typeface="Arial" charset="0"/>
              </a:rPr>
              <a:t> by developing new and different norms to guide them towards these ends.  A classic expression of this idea is that:</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Success</a:t>
            </a:r>
            <a:r>
              <a:rPr lang="en-GB" sz="1100" smtClean="0">
                <a:latin typeface="Arial" charset="0"/>
                <a:cs typeface="Arial" charset="0"/>
              </a:rPr>
              <a:t> (however it may actually be defined) is a universal goal in our society, learnt through the:</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Socialisation</a:t>
            </a:r>
            <a:r>
              <a:rPr lang="en-GB" sz="1100" smtClean="0">
                <a:latin typeface="Arial" charset="0"/>
                <a:cs typeface="Arial" charset="0"/>
              </a:rPr>
              <a:t> process. As </a:t>
            </a:r>
            <a:r>
              <a:rPr lang="en-GB" sz="1100" b="1" smtClean="0">
                <a:latin typeface="Arial" charset="0"/>
                <a:cs typeface="Arial" charset="0"/>
              </a:rPr>
              <a:t>Akers </a:t>
            </a:r>
            <a:r>
              <a:rPr lang="en-GB" sz="1100" smtClean="0">
                <a:latin typeface="Arial" charset="0"/>
                <a:cs typeface="Arial" charset="0"/>
              </a:rPr>
              <a:t>and</a:t>
            </a:r>
            <a:r>
              <a:rPr lang="en-GB" sz="1100" b="1" smtClean="0">
                <a:latin typeface="Arial" charset="0"/>
                <a:cs typeface="Arial" charset="0"/>
              </a:rPr>
              <a:t> Sellers</a:t>
            </a:r>
            <a:r>
              <a:rPr lang="en-GB" sz="1100" smtClean="0">
                <a:latin typeface="Arial" charset="0"/>
                <a:cs typeface="Arial" charset="0"/>
              </a:rPr>
              <a:t> (2004) put it: “Everyone is socialised to aspire toward high achievement and success. Competitiveness and success are…taught in schools, glamorised in the media, and encouraged by the values passed from generation to generation. Worth is judged by material and monetary success”. Socialisation, therefore, stresses: </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Socially approved</a:t>
            </a:r>
            <a:r>
              <a:rPr lang="en-GB" sz="1100" smtClean="0">
                <a:latin typeface="Arial" charset="0"/>
                <a:cs typeface="Arial" charset="0"/>
              </a:rPr>
              <a:t> (legitimate) means to achieve this goal. As </a:t>
            </a:r>
            <a:r>
              <a:rPr lang="en-GB" sz="1100" b="1" smtClean="0">
                <a:latin typeface="Arial" charset="0"/>
                <a:cs typeface="Arial" charset="0"/>
              </a:rPr>
              <a:t>Akers </a:t>
            </a:r>
            <a:r>
              <a:rPr lang="en-GB" sz="1100" smtClean="0">
                <a:latin typeface="Arial" charset="0"/>
                <a:cs typeface="Arial" charset="0"/>
              </a:rPr>
              <a:t>and</a:t>
            </a:r>
            <a:r>
              <a:rPr lang="en-GB" sz="1100" b="1" smtClean="0">
                <a:latin typeface="Arial" charset="0"/>
                <a:cs typeface="Arial" charset="0"/>
              </a:rPr>
              <a:t> Sellers </a:t>
            </a:r>
            <a:r>
              <a:rPr lang="en-GB" sz="1100" smtClean="0">
                <a:latin typeface="Arial" charset="0"/>
                <a:cs typeface="Arial" charset="0"/>
              </a:rPr>
              <a:t>suggest: “Success is supposed to be achieved by an honest effort in legitimate educational, occupational, and economic endeavours. Societal norms regulate the approved ways of attaining this success, distinguishing them from illegitimate avenues to the same goal”. However:</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Strains</a:t>
            </a:r>
            <a:r>
              <a:rPr lang="en-GB" sz="1100" smtClean="0">
                <a:latin typeface="Arial" charset="0"/>
                <a:cs typeface="Arial" charset="0"/>
              </a:rPr>
              <a:t> occur at the </a:t>
            </a:r>
            <a:r>
              <a:rPr lang="en-GB" sz="1100" i="1" smtClean="0">
                <a:latin typeface="Arial" charset="0"/>
                <a:cs typeface="Arial" charset="0"/>
              </a:rPr>
              <a:t>structural level</a:t>
            </a:r>
            <a:r>
              <a:rPr lang="en-GB" sz="1100" smtClean="0">
                <a:latin typeface="Arial" charset="0"/>
                <a:cs typeface="Arial" charset="0"/>
              </a:rPr>
              <a:t> when people are denied opportunities to realise their success goal through legitimate means (such as work). </a:t>
            </a:r>
          </a:p>
          <a:p>
            <a:pPr>
              <a:spcBef>
                <a:spcPct val="0"/>
              </a:spcBef>
            </a:pPr>
            <a:r>
              <a:rPr lang="en-GB" sz="1100" smtClean="0">
                <a:latin typeface="Arial" charset="0"/>
                <a:cs typeface="Arial" charset="0"/>
              </a:rPr>
              <a:t> </a:t>
            </a:r>
          </a:p>
          <a:p>
            <a:pPr>
              <a:spcBef>
                <a:spcPct val="0"/>
              </a:spcBef>
            </a:pPr>
            <a:r>
              <a:rPr lang="en-GB" sz="1100" smtClean="0">
                <a:latin typeface="Arial" charset="0"/>
                <a:cs typeface="Arial" charset="0"/>
              </a:rPr>
              <a:t>Thus, although everyone “wants success” only a limited number can actually achieve it through legitimate means. The </a:t>
            </a:r>
            <a:r>
              <a:rPr lang="en-GB" sz="1100" i="1" smtClean="0">
                <a:latin typeface="Arial" charset="0"/>
                <a:cs typeface="Arial" charset="0"/>
              </a:rPr>
              <a:t>tension</a:t>
            </a:r>
            <a:r>
              <a:rPr lang="en-GB" sz="1100" smtClean="0">
                <a:latin typeface="Arial" charset="0"/>
                <a:cs typeface="Arial" charset="0"/>
              </a:rPr>
              <a:t> between “socialised desires” and society’s inability to satisfy those desires through legitimate means results, for </a:t>
            </a:r>
            <a:r>
              <a:rPr lang="en-GB" sz="1100" b="1" smtClean="0">
                <a:latin typeface="Arial" charset="0"/>
                <a:cs typeface="Arial" charset="0"/>
              </a:rPr>
              <a:t>Merton</a:t>
            </a:r>
            <a:r>
              <a:rPr lang="en-GB" sz="1100" smtClean="0">
                <a:latin typeface="Arial" charset="0"/>
                <a:cs typeface="Arial" charset="0"/>
              </a:rPr>
              <a:t>, in </a:t>
            </a:r>
            <a:r>
              <a:rPr lang="en-GB" sz="1100" i="1" smtClean="0">
                <a:latin typeface="Arial" charset="0"/>
                <a:cs typeface="Arial" charset="0"/>
              </a:rPr>
              <a:t>anomie</a:t>
            </a:r>
            <a:r>
              <a:rPr lang="en-GB" sz="1100" smtClean="0">
                <a:latin typeface="Arial" charset="0"/>
                <a:cs typeface="Arial" charset="0"/>
              </a:rPr>
              <a:t> - something, in turn, manifested in a number of general individual responses: </a:t>
            </a:r>
          </a:p>
          <a:p>
            <a:pPr>
              <a:spcBef>
                <a:spcPct val="0"/>
              </a:spcBef>
            </a:pPr>
            <a:endParaRPr lang="en-GB"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348059D-039B-42C7-92A4-6B8884D125E6}" type="slidenum">
              <a:rPr lang="en-GB"/>
              <a:pPr fontAlgn="base">
                <a:spcBef>
                  <a:spcPct val="0"/>
                </a:spcBef>
                <a:spcAft>
                  <a:spcPct val="0"/>
                </a:spcAft>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4827835-05C8-41BA-9B89-24268F68756A}"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9261920-D66C-4CBF-B328-104A9A501C41}" type="slidenum">
              <a:rPr lang="en-GB"/>
              <a:pPr>
                <a:defRPr/>
              </a:pPr>
              <a:t>‹#›</a:t>
            </a:fld>
            <a:endParaRPr lang="en-GB"/>
          </a:p>
        </p:txBody>
      </p:sp>
    </p:spTree>
    <p:extLst>
      <p:ext uri="{BB962C8B-B14F-4D97-AF65-F5344CB8AC3E}">
        <p14:creationId xmlns:p14="http://schemas.microsoft.com/office/powerpoint/2010/main" val="855083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28C3568-3151-465C-BAC0-46098522B9CF}"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29A1C2-2A42-4F66-BF89-98F04B921B5E}" type="slidenum">
              <a:rPr lang="en-GB"/>
              <a:pPr>
                <a:defRPr/>
              </a:pPr>
              <a:t>‹#›</a:t>
            </a:fld>
            <a:endParaRPr lang="en-GB"/>
          </a:p>
        </p:txBody>
      </p:sp>
    </p:spTree>
    <p:extLst>
      <p:ext uri="{BB962C8B-B14F-4D97-AF65-F5344CB8AC3E}">
        <p14:creationId xmlns:p14="http://schemas.microsoft.com/office/powerpoint/2010/main" val="416232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A07734D-1370-4CE5-B064-53A8AF318A5E}"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F6F76E4-361A-486B-90E3-71A6D1793022}" type="slidenum">
              <a:rPr lang="en-GB"/>
              <a:pPr>
                <a:defRPr/>
              </a:pPr>
              <a:t>‹#›</a:t>
            </a:fld>
            <a:endParaRPr lang="en-GB"/>
          </a:p>
        </p:txBody>
      </p:sp>
    </p:spTree>
    <p:extLst>
      <p:ext uri="{BB962C8B-B14F-4D97-AF65-F5344CB8AC3E}">
        <p14:creationId xmlns:p14="http://schemas.microsoft.com/office/powerpoint/2010/main" val="2427439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19CA48E-3443-42F1-A97E-C7CBAA169D02}"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6A2AD1-8440-459F-8864-6230769514CD}" type="slidenum">
              <a:rPr lang="en-GB"/>
              <a:pPr>
                <a:defRPr/>
              </a:pPr>
              <a:t>‹#›</a:t>
            </a:fld>
            <a:endParaRPr lang="en-GB"/>
          </a:p>
        </p:txBody>
      </p:sp>
    </p:spTree>
    <p:extLst>
      <p:ext uri="{BB962C8B-B14F-4D97-AF65-F5344CB8AC3E}">
        <p14:creationId xmlns:p14="http://schemas.microsoft.com/office/powerpoint/2010/main" val="371644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CEA6C6A-CC3B-403A-A93D-E9DB454760DA}"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F8EC19F-8652-4AD7-8F4A-5E4073732D2D}" type="slidenum">
              <a:rPr lang="en-GB"/>
              <a:pPr>
                <a:defRPr/>
              </a:pPr>
              <a:t>‹#›</a:t>
            </a:fld>
            <a:endParaRPr lang="en-GB"/>
          </a:p>
        </p:txBody>
      </p:sp>
    </p:spTree>
    <p:extLst>
      <p:ext uri="{BB962C8B-B14F-4D97-AF65-F5344CB8AC3E}">
        <p14:creationId xmlns:p14="http://schemas.microsoft.com/office/powerpoint/2010/main" val="92832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CE99CABF-E524-4DFB-9DB6-E877B3C15DAA}"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86F22F2-2842-422C-AAF6-084433A42F60}" type="slidenum">
              <a:rPr lang="en-GB"/>
              <a:pPr>
                <a:defRPr/>
              </a:pPr>
              <a:t>‹#›</a:t>
            </a:fld>
            <a:endParaRPr lang="en-GB"/>
          </a:p>
        </p:txBody>
      </p:sp>
    </p:spTree>
    <p:extLst>
      <p:ext uri="{BB962C8B-B14F-4D97-AF65-F5344CB8AC3E}">
        <p14:creationId xmlns:p14="http://schemas.microsoft.com/office/powerpoint/2010/main" val="486154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E365BB4-5126-4685-AC68-8453C7DDACE9}" type="datetimeFigureOut">
              <a:rPr lang="en-US"/>
              <a:pPr>
                <a:defRPr/>
              </a:pPr>
              <a:t>8/31/2010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388DACC-A16B-44EA-B3AB-E318A131F499}" type="slidenum">
              <a:rPr lang="en-GB"/>
              <a:pPr>
                <a:defRPr/>
              </a:pPr>
              <a:t>‹#›</a:t>
            </a:fld>
            <a:endParaRPr lang="en-GB"/>
          </a:p>
        </p:txBody>
      </p:sp>
    </p:spTree>
    <p:extLst>
      <p:ext uri="{BB962C8B-B14F-4D97-AF65-F5344CB8AC3E}">
        <p14:creationId xmlns:p14="http://schemas.microsoft.com/office/powerpoint/2010/main" val="291044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EBEE670C-D3C2-4F86-A969-03A1E4BF1F6F}" type="datetimeFigureOut">
              <a:rPr lang="en-US"/>
              <a:pPr>
                <a:defRPr/>
              </a:pPr>
              <a:t>8/31/2010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3EE8074-5B9A-4179-A849-B7D652D3D4C8}" type="slidenum">
              <a:rPr lang="en-GB"/>
              <a:pPr>
                <a:defRPr/>
              </a:pPr>
              <a:t>‹#›</a:t>
            </a:fld>
            <a:endParaRPr lang="en-GB"/>
          </a:p>
        </p:txBody>
      </p:sp>
    </p:spTree>
    <p:extLst>
      <p:ext uri="{BB962C8B-B14F-4D97-AF65-F5344CB8AC3E}">
        <p14:creationId xmlns:p14="http://schemas.microsoft.com/office/powerpoint/2010/main" val="339379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8D5278-B402-4FB2-BDA0-85E975CBE9D7}" type="datetimeFigureOut">
              <a:rPr lang="en-US"/>
              <a:pPr>
                <a:defRPr/>
              </a:pPr>
              <a:t>8/31/2010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9B0FA12-3281-433D-9791-C9D8E6BD9358}" type="slidenum">
              <a:rPr lang="en-GB"/>
              <a:pPr>
                <a:defRPr/>
              </a:pPr>
              <a:t>‹#›</a:t>
            </a:fld>
            <a:endParaRPr lang="en-GB"/>
          </a:p>
        </p:txBody>
      </p:sp>
    </p:spTree>
    <p:extLst>
      <p:ext uri="{BB962C8B-B14F-4D97-AF65-F5344CB8AC3E}">
        <p14:creationId xmlns:p14="http://schemas.microsoft.com/office/powerpoint/2010/main" val="381477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695B62-E352-4704-BA9B-19A6ADF13FF7}"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295BEAE-CC71-4C2C-B516-A817F631D846}" type="slidenum">
              <a:rPr lang="en-GB"/>
              <a:pPr>
                <a:defRPr/>
              </a:pPr>
              <a:t>‹#›</a:t>
            </a:fld>
            <a:endParaRPr lang="en-GB"/>
          </a:p>
        </p:txBody>
      </p:sp>
    </p:spTree>
    <p:extLst>
      <p:ext uri="{BB962C8B-B14F-4D97-AF65-F5344CB8AC3E}">
        <p14:creationId xmlns:p14="http://schemas.microsoft.com/office/powerpoint/2010/main" val="146958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ABB5DBD-C185-4E76-941E-C98DEEC4669E}"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02880BE-E943-4B77-A6ED-9FF3E1536642}" type="slidenum">
              <a:rPr lang="en-GB"/>
              <a:pPr>
                <a:defRPr/>
              </a:pPr>
              <a:t>‹#›</a:t>
            </a:fld>
            <a:endParaRPr lang="en-GB"/>
          </a:p>
        </p:txBody>
      </p:sp>
    </p:spTree>
    <p:extLst>
      <p:ext uri="{BB962C8B-B14F-4D97-AF65-F5344CB8AC3E}">
        <p14:creationId xmlns:p14="http://schemas.microsoft.com/office/powerpoint/2010/main" val="1601780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38F2292-C4E0-418A-8DD3-ED963D5B50FE}" type="datetimeFigureOut">
              <a:rPr lang="en-US"/>
              <a:pPr>
                <a:defRPr/>
              </a:pPr>
              <a:t>8/31/2010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CB7348A-DDBB-40EC-8F28-FE5AA921AF3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2400" dirty="0">
              <a:solidFill>
                <a:schemeClr val="tx1"/>
              </a:solidFill>
              <a:latin typeface="Arial" pitchFamily="34" charset="0"/>
            </a:endParaRPr>
          </a:p>
        </p:txBody>
      </p:sp>
      <p:sp>
        <p:nvSpPr>
          <p:cNvPr id="9" name="Rectangle 8"/>
          <p:cNvSpPr/>
          <p:nvPr/>
        </p:nvSpPr>
        <p:spPr>
          <a:xfrm>
            <a:off x="6786563" y="357188"/>
            <a:ext cx="2000250"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5" name="TextBox 11"/>
          <p:cNvSpPr txBox="1">
            <a:spLocks noChangeArrowheads="1"/>
          </p:cNvSpPr>
          <p:nvPr/>
        </p:nvSpPr>
        <p:spPr bwMode="auto">
          <a:xfrm>
            <a:off x="6858000" y="368300"/>
            <a:ext cx="1884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b="1">
                <a:solidFill>
                  <a:srgbClr val="000000"/>
                </a:solidFill>
                <a:cs typeface="Arial" charset="0"/>
              </a:rPr>
              <a:t>Strain Theory</a:t>
            </a:r>
          </a:p>
        </p:txBody>
      </p:sp>
      <p:graphicFrame>
        <p:nvGraphicFramePr>
          <p:cNvPr id="14" name="Diagram 13"/>
          <p:cNvGraphicFramePr/>
          <p:nvPr/>
        </p:nvGraphicFramePr>
        <p:xfrm>
          <a:off x="428596" y="1142984"/>
          <a:ext cx="8429684"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250825" y="1285860"/>
            <a:ext cx="1357322" cy="52322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GB" sz="2800" b="1" dirty="0">
                <a:solidFill>
                  <a:schemeClr val="bg1"/>
                </a:solidFill>
                <a:latin typeface="Arial" pitchFamily="34" charset="0"/>
                <a:cs typeface="Arial" pitchFamily="34" charset="0"/>
              </a:rPr>
              <a:t>Means</a:t>
            </a:r>
          </a:p>
        </p:txBody>
      </p:sp>
      <p:sp>
        <p:nvSpPr>
          <p:cNvPr id="16" name="TextBox 15"/>
          <p:cNvSpPr txBox="1"/>
          <p:nvPr/>
        </p:nvSpPr>
        <p:spPr>
          <a:xfrm>
            <a:off x="250825" y="6000768"/>
            <a:ext cx="1214446" cy="52322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GB" sz="2800" b="1" dirty="0">
                <a:solidFill>
                  <a:schemeClr val="bg1"/>
                </a:solidFill>
                <a:latin typeface="Arial" pitchFamily="34" charset="0"/>
                <a:cs typeface="Arial" pitchFamily="34" charset="0"/>
              </a:rPr>
              <a:t>Ends</a:t>
            </a:r>
          </a:p>
        </p:txBody>
      </p:sp>
      <p:sp>
        <p:nvSpPr>
          <p:cNvPr id="2063" name="TextBox 16"/>
          <p:cNvSpPr txBox="1">
            <a:spLocks noChangeArrowheads="1"/>
          </p:cNvSpPr>
          <p:nvPr/>
        </p:nvSpPr>
        <p:spPr bwMode="auto">
          <a:xfrm>
            <a:off x="250825" y="2357438"/>
            <a:ext cx="16065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sz="2800">
              <a:solidFill>
                <a:srgbClr val="000000"/>
              </a:solidFill>
              <a:cs typeface="Arial" charset="0"/>
            </a:endParaRPr>
          </a:p>
        </p:txBody>
      </p:sp>
      <p:sp>
        <p:nvSpPr>
          <p:cNvPr id="18" name="TextBox 17"/>
          <p:cNvSpPr txBox="1"/>
          <p:nvPr/>
        </p:nvSpPr>
        <p:spPr>
          <a:xfrm>
            <a:off x="857250" y="2576513"/>
            <a:ext cx="714375" cy="7080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GB" sz="4000" b="1" dirty="0">
                <a:solidFill>
                  <a:srgbClr val="000000"/>
                </a:solidFill>
                <a:latin typeface="Blackoak Std" pitchFamily="50" charset="0"/>
                <a:cs typeface="Arial" pitchFamily="34" charset="0"/>
              </a:rPr>
              <a:t>√</a:t>
            </a:r>
          </a:p>
        </p:txBody>
      </p:sp>
      <p:sp>
        <p:nvSpPr>
          <p:cNvPr id="19" name="TextBox 18"/>
          <p:cNvSpPr txBox="1"/>
          <p:nvPr/>
        </p:nvSpPr>
        <p:spPr>
          <a:xfrm>
            <a:off x="857250" y="4578350"/>
            <a:ext cx="714375" cy="7080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GB" sz="4000" b="1" dirty="0">
                <a:solidFill>
                  <a:srgbClr val="000000"/>
                </a:solidFill>
                <a:latin typeface="Blackoak Std" pitchFamily="50" charset="0"/>
                <a:cs typeface="Arial" pitchFamily="34" charset="0"/>
              </a:rPr>
              <a:t>√</a:t>
            </a:r>
          </a:p>
        </p:txBody>
      </p:sp>
      <p:sp>
        <p:nvSpPr>
          <p:cNvPr id="20" name="TextBox 19"/>
          <p:cNvSpPr txBox="1"/>
          <p:nvPr/>
        </p:nvSpPr>
        <p:spPr>
          <a:xfrm>
            <a:off x="2643188" y="4578350"/>
            <a:ext cx="714375" cy="7080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GB" sz="4000" b="1" dirty="0">
                <a:solidFill>
                  <a:srgbClr val="000000"/>
                </a:solidFill>
                <a:latin typeface="Blackoak Std" pitchFamily="50" charset="0"/>
                <a:cs typeface="Arial" pitchFamily="34" charset="0"/>
              </a:rPr>
              <a:t>√</a:t>
            </a:r>
          </a:p>
        </p:txBody>
      </p:sp>
      <p:sp>
        <p:nvSpPr>
          <p:cNvPr id="21" name="TextBox 20"/>
          <p:cNvSpPr txBox="1"/>
          <p:nvPr/>
        </p:nvSpPr>
        <p:spPr>
          <a:xfrm>
            <a:off x="4286250" y="2576513"/>
            <a:ext cx="714375" cy="7080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GB" sz="4000" b="1" dirty="0">
                <a:solidFill>
                  <a:srgbClr val="000000"/>
                </a:solidFill>
                <a:latin typeface="Blackoak Std" pitchFamily="50" charset="0"/>
                <a:cs typeface="Arial" pitchFamily="34" charset="0"/>
              </a:rPr>
              <a:t>√</a:t>
            </a:r>
          </a:p>
        </p:txBody>
      </p:sp>
      <p:sp>
        <p:nvSpPr>
          <p:cNvPr id="23" name="TextBox 22"/>
          <p:cNvSpPr txBox="1"/>
          <p:nvPr/>
        </p:nvSpPr>
        <p:spPr>
          <a:xfrm>
            <a:off x="2643188" y="2576513"/>
            <a:ext cx="714375" cy="7080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GB" sz="4000" b="1" dirty="0">
                <a:solidFill>
                  <a:srgbClr val="000000"/>
                </a:solidFill>
                <a:latin typeface="Arial" pitchFamily="34" charset="0"/>
                <a:cs typeface="Arial" pitchFamily="34" charset="0"/>
              </a:rPr>
              <a:t>x</a:t>
            </a:r>
          </a:p>
        </p:txBody>
      </p:sp>
      <p:sp>
        <p:nvSpPr>
          <p:cNvPr id="24" name="TextBox 23"/>
          <p:cNvSpPr txBox="1"/>
          <p:nvPr/>
        </p:nvSpPr>
        <p:spPr>
          <a:xfrm>
            <a:off x="4286250" y="4578350"/>
            <a:ext cx="714375" cy="7080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GB" sz="4000" b="1" dirty="0">
                <a:solidFill>
                  <a:srgbClr val="000000"/>
                </a:solidFill>
                <a:latin typeface="Arial" pitchFamily="34" charset="0"/>
                <a:cs typeface="Arial" pitchFamily="34" charset="0"/>
              </a:rPr>
              <a:t>x</a:t>
            </a:r>
          </a:p>
        </p:txBody>
      </p:sp>
      <p:sp>
        <p:nvSpPr>
          <p:cNvPr id="25" name="TextBox 24"/>
          <p:cNvSpPr txBox="1"/>
          <p:nvPr/>
        </p:nvSpPr>
        <p:spPr>
          <a:xfrm>
            <a:off x="6000750" y="2576513"/>
            <a:ext cx="714375" cy="7080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GB" sz="4000" b="1" dirty="0">
                <a:solidFill>
                  <a:srgbClr val="000000"/>
                </a:solidFill>
                <a:latin typeface="Arial" pitchFamily="34" charset="0"/>
                <a:cs typeface="Arial" pitchFamily="34" charset="0"/>
              </a:rPr>
              <a:t>x</a:t>
            </a:r>
          </a:p>
        </p:txBody>
      </p:sp>
      <p:sp>
        <p:nvSpPr>
          <p:cNvPr id="26" name="TextBox 25"/>
          <p:cNvSpPr txBox="1"/>
          <p:nvPr/>
        </p:nvSpPr>
        <p:spPr>
          <a:xfrm>
            <a:off x="6000750" y="4572000"/>
            <a:ext cx="714375" cy="7080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GB" sz="4000" b="1" dirty="0">
                <a:solidFill>
                  <a:srgbClr val="000000"/>
                </a:solidFill>
                <a:latin typeface="Arial" pitchFamily="34" charset="0"/>
                <a:cs typeface="Arial" pitchFamily="34" charset="0"/>
              </a:rPr>
              <a:t>x</a:t>
            </a:r>
          </a:p>
        </p:txBody>
      </p:sp>
      <p:sp>
        <p:nvSpPr>
          <p:cNvPr id="27" name="TextBox 26"/>
          <p:cNvSpPr txBox="1"/>
          <p:nvPr/>
        </p:nvSpPr>
        <p:spPr>
          <a:xfrm>
            <a:off x="7715250" y="2576513"/>
            <a:ext cx="714375" cy="7080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GB" sz="4000" b="1" dirty="0">
                <a:solidFill>
                  <a:srgbClr val="000000"/>
                </a:solidFill>
                <a:latin typeface="Arial" pitchFamily="34" charset="0"/>
                <a:cs typeface="Arial" pitchFamily="34" charset="0"/>
              </a:rPr>
              <a:t>x</a:t>
            </a:r>
          </a:p>
        </p:txBody>
      </p:sp>
      <p:sp>
        <p:nvSpPr>
          <p:cNvPr id="28" name="TextBox 27"/>
          <p:cNvSpPr txBox="1"/>
          <p:nvPr/>
        </p:nvSpPr>
        <p:spPr>
          <a:xfrm>
            <a:off x="7715250" y="4572000"/>
            <a:ext cx="714375" cy="7080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spcBef>
                <a:spcPts val="0"/>
              </a:spcBef>
              <a:spcAft>
                <a:spcPts val="0"/>
              </a:spcAft>
              <a:defRPr/>
            </a:pPr>
            <a:r>
              <a:rPr lang="en-GB" sz="4000" b="1" dirty="0">
                <a:solidFill>
                  <a:srgbClr val="000000"/>
                </a:solidFill>
                <a:latin typeface="Arial" pitchFamily="34" charset="0"/>
                <a:cs typeface="Arial" pitchFamily="34" charset="0"/>
              </a:rPr>
              <a:t>x</a:t>
            </a:r>
          </a:p>
        </p:txBody>
      </p:sp>
      <p:sp>
        <p:nvSpPr>
          <p:cNvPr id="2074" name="Rectangle 28"/>
          <p:cNvSpPr>
            <a:spLocks noChangeArrowheads="1"/>
          </p:cNvSpPr>
          <p:nvPr/>
        </p:nvSpPr>
        <p:spPr bwMode="auto">
          <a:xfrm>
            <a:off x="428625" y="4027488"/>
            <a:ext cx="1528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1600">
                <a:solidFill>
                  <a:schemeClr val="bg1"/>
                </a:solidFill>
                <a:latin typeface="Calibri" pitchFamily="34" charset="0"/>
                <a:ea typeface="Times New Roman" pitchFamily="18" charset="0"/>
                <a:cs typeface="Arial" charset="0"/>
              </a:rPr>
              <a:t>Shop assistant</a:t>
            </a:r>
          </a:p>
        </p:txBody>
      </p:sp>
      <p:sp>
        <p:nvSpPr>
          <p:cNvPr id="2075" name="Rectangle 29"/>
          <p:cNvSpPr>
            <a:spLocks noChangeArrowheads="1"/>
          </p:cNvSpPr>
          <p:nvPr/>
        </p:nvSpPr>
        <p:spPr bwMode="auto">
          <a:xfrm>
            <a:off x="2143125" y="3997325"/>
            <a:ext cx="15001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solidFill>
                  <a:schemeClr val="bg1"/>
                </a:solidFill>
                <a:latin typeface="Calibri" pitchFamily="34" charset="0"/>
                <a:ea typeface="Times New Roman" pitchFamily="18" charset="0"/>
                <a:cs typeface="Arial" charset="0"/>
              </a:rPr>
              <a:t>Entrepreneur</a:t>
            </a:r>
          </a:p>
          <a:p>
            <a:pPr algn="ctr"/>
            <a:r>
              <a:rPr lang="en-GB" sz="1600">
                <a:solidFill>
                  <a:schemeClr val="bg1"/>
                </a:solidFill>
                <a:latin typeface="Calibri" pitchFamily="34" charset="0"/>
                <a:ea typeface="Times New Roman" pitchFamily="18" charset="0"/>
                <a:cs typeface="Arial" charset="0"/>
              </a:rPr>
              <a:t>Bank robber</a:t>
            </a:r>
          </a:p>
        </p:txBody>
      </p:sp>
      <p:sp>
        <p:nvSpPr>
          <p:cNvPr id="2076" name="Rectangle 30"/>
          <p:cNvSpPr>
            <a:spLocks noChangeArrowheads="1"/>
          </p:cNvSpPr>
          <p:nvPr/>
        </p:nvSpPr>
        <p:spPr bwMode="auto">
          <a:xfrm>
            <a:off x="3857625" y="4000500"/>
            <a:ext cx="15001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latin typeface="Calibri" pitchFamily="34" charset="0"/>
                <a:ea typeface="Times New Roman" pitchFamily="18" charset="0"/>
                <a:cs typeface="Arial" charset="0"/>
              </a:rPr>
              <a:t>Civil Servant</a:t>
            </a:r>
          </a:p>
        </p:txBody>
      </p:sp>
      <p:sp>
        <p:nvSpPr>
          <p:cNvPr id="2077" name="Rectangle 31"/>
          <p:cNvSpPr>
            <a:spLocks noChangeArrowheads="1"/>
          </p:cNvSpPr>
          <p:nvPr/>
        </p:nvSpPr>
        <p:spPr bwMode="auto">
          <a:xfrm>
            <a:off x="5500688" y="4000500"/>
            <a:ext cx="1643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latin typeface="Calibri" pitchFamily="34" charset="0"/>
                <a:ea typeface="Times New Roman" pitchFamily="18" charset="0"/>
                <a:cs typeface="Arial" charset="0"/>
              </a:rPr>
              <a:t>Drug-addict</a:t>
            </a:r>
          </a:p>
        </p:txBody>
      </p:sp>
      <p:sp>
        <p:nvSpPr>
          <p:cNvPr id="2078" name="Rectangle 32"/>
          <p:cNvSpPr>
            <a:spLocks noChangeArrowheads="1"/>
          </p:cNvSpPr>
          <p:nvPr/>
        </p:nvSpPr>
        <p:spPr bwMode="auto">
          <a:xfrm>
            <a:off x="7286625" y="4000500"/>
            <a:ext cx="15001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solidFill>
                  <a:schemeClr val="bg1"/>
                </a:solidFill>
                <a:latin typeface="Calibri" pitchFamily="34" charset="0"/>
                <a:ea typeface="Times New Roman" pitchFamily="18" charset="0"/>
                <a:cs typeface="Arial" charset="0"/>
              </a:rPr>
              <a:t>Terrorist</a:t>
            </a:r>
          </a:p>
        </p:txBody>
      </p:sp>
      <p:sp>
        <p:nvSpPr>
          <p:cNvPr id="34" name="TextBox 33"/>
          <p:cNvSpPr txBox="1"/>
          <p:nvPr/>
        </p:nvSpPr>
        <p:spPr>
          <a:xfrm>
            <a:off x="6215063" y="6143625"/>
            <a:ext cx="2714625" cy="40005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fontAlgn="auto">
              <a:spcBef>
                <a:spcPts val="0"/>
              </a:spcBef>
              <a:spcAft>
                <a:spcPts val="0"/>
              </a:spcAft>
              <a:defRPr/>
            </a:pPr>
            <a:r>
              <a:rPr lang="en-GB" sz="2000" b="1" dirty="0">
                <a:solidFill>
                  <a:schemeClr val="bg1"/>
                </a:solidFill>
                <a:latin typeface="Arial" pitchFamily="34" charset="0"/>
                <a:cs typeface="Arial" pitchFamily="34" charset="0"/>
              </a:rPr>
              <a:t>Responses to Strain</a:t>
            </a:r>
          </a:p>
        </p:txBody>
      </p:sp>
      <p:sp>
        <p:nvSpPr>
          <p:cNvPr id="2080" name="TextBox 12"/>
          <p:cNvSpPr txBox="1">
            <a:spLocks noChangeArrowheads="1"/>
          </p:cNvSpPr>
          <p:nvPr/>
        </p:nvSpPr>
        <p:spPr bwMode="auto">
          <a:xfrm>
            <a:off x="6357938" y="6577013"/>
            <a:ext cx="2786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400">
                <a:cs typeface="Arial" charset="0"/>
              </a:rPr>
              <a:t>©  </a:t>
            </a:r>
            <a:r>
              <a:rPr lang="en-GB" sz="1400">
                <a:cs typeface="Arial" charset="0"/>
              </a:rPr>
              <a:t>www.sociology.org.uk </a:t>
            </a:r>
            <a:r>
              <a:rPr lang="en-GB" sz="1400" smtClean="0">
                <a:cs typeface="Arial" charset="0"/>
              </a:rPr>
              <a:t>,2009</a:t>
            </a:r>
            <a:endParaRPr lang="en-GB" sz="1400">
              <a:cs typeface="Arial" charset="0"/>
            </a:endParaRPr>
          </a:p>
        </p:txBody>
      </p:sp>
      <p:sp>
        <p:nvSpPr>
          <p:cNvPr id="30" name="TextBox 29"/>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fontAlgn="auto">
              <a:spcBef>
                <a:spcPts val="0"/>
              </a:spcBef>
              <a:spcAft>
                <a:spcPts val="0"/>
              </a:spcAft>
              <a:defRPr/>
            </a:pPr>
            <a:r>
              <a:rPr lang="en-GB" sz="2000" b="1" dirty="0">
                <a:latin typeface="Arial" pitchFamily="34" charset="0"/>
                <a:cs typeface="Arial" pitchFamily="34" charset="0"/>
              </a:rPr>
              <a:t>A2 Sociology For AQA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44</Words>
  <Application>Microsoft Office PowerPoint</Application>
  <PresentationFormat>On-screen Show (4:3)</PresentationFormat>
  <Paragraphs>47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Arial</vt:lpstr>
      <vt:lpstr>Blackoak Std</vt:lpstr>
      <vt:lpstr>Times New Roman</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4</cp:revision>
  <dcterms:created xsi:type="dcterms:W3CDTF">2009-01-20T15:21:13Z</dcterms:created>
  <dcterms:modified xsi:type="dcterms:W3CDTF">2010-08-31T08:48:11Z</dcterms:modified>
</cp:coreProperties>
</file>