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4" d="100"/>
          <a:sy n="74" d="100"/>
        </p:scale>
        <p:origin x="-39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D9B620-1B7C-4A97-96CF-964B9DF8E33E}" type="doc">
      <dgm:prSet loTypeId="urn:microsoft.com/office/officeart/2005/8/layout/hProcess7#1" loCatId="list" qsTypeId="urn:microsoft.com/office/officeart/2005/8/quickstyle/3d6" qsCatId="3D" csTypeId="urn:microsoft.com/office/officeart/2005/8/colors/accent1_2" csCatId="accent1" phldr="1"/>
      <dgm:spPr/>
      <dgm:t>
        <a:bodyPr/>
        <a:lstStyle/>
        <a:p>
          <a:endParaRPr lang="en-GB"/>
        </a:p>
      </dgm:t>
    </dgm:pt>
    <dgm:pt modelId="{64B35DC1-DC04-4612-997B-6059E25615BF}">
      <dgm:prSet phldrT="[Text]"/>
      <dgm:spPr>
        <a:gradFill rotWithShape="0">
          <a:gsLst>
            <a:gs pos="0">
              <a:schemeClr val="accent1">
                <a:lumMod val="50000"/>
              </a:schemeClr>
            </a:gs>
            <a:gs pos="39999">
              <a:schemeClr val="accent1">
                <a:lumMod val="75000"/>
              </a:schemeClr>
            </a:gs>
            <a:gs pos="70000">
              <a:schemeClr val="accent1">
                <a:lumMod val="60000"/>
                <a:lumOff val="40000"/>
              </a:schemeClr>
            </a:gs>
            <a:gs pos="100000">
              <a:srgbClr val="FFEBFA"/>
            </a:gs>
          </a:gsLst>
          <a:lin ang="5400000" scaled="0"/>
        </a:gradFill>
      </dgm:spPr>
      <dgm:t>
        <a:bodyPr/>
        <a:lstStyle/>
        <a:p>
          <a:r>
            <a:rPr lang="en-GB" b="1" dirty="0" smtClean="0">
              <a:solidFill>
                <a:srgbClr val="CCFFFF"/>
              </a:solidFill>
              <a:latin typeface="Arial"/>
            </a:rPr>
            <a:t>Criminal</a:t>
          </a:r>
          <a:endParaRPr lang="en-GB" dirty="0">
            <a:solidFill>
              <a:srgbClr val="CCFFFF"/>
            </a:solidFill>
          </a:endParaRPr>
        </a:p>
      </dgm:t>
    </dgm:pt>
    <dgm:pt modelId="{BE5856B5-56E7-42CC-AB26-4AFED9221EFF}" type="parTrans" cxnId="{5024D0AC-7FC7-4D14-A9FE-B061FF646139}">
      <dgm:prSet/>
      <dgm:spPr/>
      <dgm:t>
        <a:bodyPr/>
        <a:lstStyle/>
        <a:p>
          <a:endParaRPr lang="en-GB"/>
        </a:p>
      </dgm:t>
    </dgm:pt>
    <dgm:pt modelId="{E5B11EA1-8B0C-435F-AA7A-EE32A08B8351}" type="sibTrans" cxnId="{5024D0AC-7FC7-4D14-A9FE-B061FF646139}">
      <dgm:prSet/>
      <dgm:spPr/>
      <dgm:t>
        <a:bodyPr/>
        <a:lstStyle/>
        <a:p>
          <a:endParaRPr lang="en-GB"/>
        </a:p>
      </dgm:t>
    </dgm:pt>
    <dgm:pt modelId="{CBA4B7CD-334E-4295-BC6C-EBFA9AA18CED}">
      <dgm:prSet phldrT="[Text]"/>
      <dgm:spPr/>
      <dgm:t>
        <a:bodyPr>
          <a:sp3d extrusionH="57150" prstMaterial="metal">
            <a:bevelT w="82550" h="38100" prst="coolSlant"/>
          </a:sp3d>
        </a:bodyPr>
        <a:lstStyle/>
        <a:p>
          <a:r>
            <a:rPr lang="en-GB" b="1" dirty="0" smtClean="0">
              <a:solidFill>
                <a:schemeClr val="bg1"/>
              </a:solidFill>
              <a:latin typeface="Arial"/>
            </a:rPr>
            <a:t>Criminal</a:t>
          </a:r>
          <a:endParaRPr lang="en-GB" dirty="0">
            <a:solidFill>
              <a:schemeClr val="bg1"/>
            </a:solidFill>
          </a:endParaRPr>
        </a:p>
      </dgm:t>
    </dgm:pt>
    <dgm:pt modelId="{439CF1C4-CAEA-45F1-826E-645B000F10AE}" type="parTrans" cxnId="{FDDD4A35-01F2-4E88-BC2F-2AC3B193D071}">
      <dgm:prSet/>
      <dgm:spPr/>
      <dgm:t>
        <a:bodyPr/>
        <a:lstStyle/>
        <a:p>
          <a:endParaRPr lang="en-GB"/>
        </a:p>
      </dgm:t>
    </dgm:pt>
    <dgm:pt modelId="{EC7DC109-3D48-425A-8D8C-1EC640EC8F90}" type="sibTrans" cxnId="{FDDD4A35-01F2-4E88-BC2F-2AC3B193D071}">
      <dgm:prSet/>
      <dgm:spPr/>
      <dgm:t>
        <a:bodyPr/>
        <a:lstStyle/>
        <a:p>
          <a:endParaRPr lang="en-GB"/>
        </a:p>
      </dgm:t>
    </dgm:pt>
    <dgm:pt modelId="{9FBB3872-D884-4AFB-BFCA-368B87E2BCA1}">
      <dgm:prSet phldrT="[Text]"/>
      <dgm:spPr>
        <a:gradFill rotWithShape="0">
          <a:gsLst>
            <a:gs pos="0">
              <a:schemeClr val="accent2">
                <a:lumMod val="50000"/>
              </a:schemeClr>
            </a:gs>
            <a:gs pos="39999">
              <a:schemeClr val="accent2">
                <a:lumMod val="75000"/>
              </a:schemeClr>
            </a:gs>
            <a:gs pos="70000">
              <a:schemeClr val="accent2">
                <a:lumMod val="60000"/>
                <a:lumOff val="40000"/>
              </a:schemeClr>
            </a:gs>
            <a:gs pos="100000">
              <a:schemeClr val="accent2">
                <a:lumMod val="20000"/>
                <a:lumOff val="80000"/>
              </a:schemeClr>
            </a:gs>
          </a:gsLst>
          <a:lin ang="5400000" scaled="0"/>
        </a:gradFill>
      </dgm:spPr>
      <dgm:t>
        <a:bodyPr/>
        <a:lstStyle/>
        <a:p>
          <a:r>
            <a:rPr lang="en-GB" b="1" dirty="0" smtClean="0">
              <a:solidFill>
                <a:schemeClr val="bg1"/>
              </a:solidFill>
              <a:latin typeface="Arial"/>
            </a:rPr>
            <a:t>Conflict</a:t>
          </a:r>
          <a:endParaRPr lang="en-GB" dirty="0">
            <a:solidFill>
              <a:schemeClr val="bg1"/>
            </a:solidFill>
          </a:endParaRPr>
        </a:p>
      </dgm:t>
    </dgm:pt>
    <dgm:pt modelId="{2487FC06-E2E9-4A26-AAE7-0D0656C8BD6E}" type="parTrans" cxnId="{51741106-4844-4087-999B-109336814FB3}">
      <dgm:prSet/>
      <dgm:spPr/>
      <dgm:t>
        <a:bodyPr/>
        <a:lstStyle/>
        <a:p>
          <a:endParaRPr lang="en-GB"/>
        </a:p>
      </dgm:t>
    </dgm:pt>
    <dgm:pt modelId="{6F298D5B-758F-4EC9-A19B-79750D9D270A}" type="sibTrans" cxnId="{51741106-4844-4087-999B-109336814FB3}">
      <dgm:prSet/>
      <dgm:spPr/>
      <dgm:t>
        <a:bodyPr/>
        <a:lstStyle/>
        <a:p>
          <a:endParaRPr lang="en-GB"/>
        </a:p>
      </dgm:t>
    </dgm:pt>
    <dgm:pt modelId="{B36C54DF-861E-487B-90FE-56F601BA1B1B}">
      <dgm:prSet phldrT="[Text]"/>
      <dgm:spPr/>
      <dgm:t>
        <a:bodyPr>
          <a:sp3d extrusionH="57150" prstMaterial="metal">
            <a:bevelT w="82550" h="38100" prst="coolSlant"/>
          </a:sp3d>
        </a:bodyPr>
        <a:lstStyle/>
        <a:p>
          <a:r>
            <a:rPr lang="en-GB" b="1" dirty="0" smtClean="0">
              <a:solidFill>
                <a:srgbClr val="FFFF99"/>
              </a:solidFill>
              <a:latin typeface="Arial"/>
            </a:rPr>
            <a:t>Conflict</a:t>
          </a:r>
          <a:endParaRPr lang="en-GB" dirty="0">
            <a:solidFill>
              <a:srgbClr val="FFFF99"/>
            </a:solidFill>
          </a:endParaRPr>
        </a:p>
      </dgm:t>
    </dgm:pt>
    <dgm:pt modelId="{D5C2F90B-C765-4BFF-AF57-413FD31BF9C3}" type="parTrans" cxnId="{49081196-79BF-41F0-897D-894B5AAFB3D9}">
      <dgm:prSet/>
      <dgm:spPr/>
      <dgm:t>
        <a:bodyPr/>
        <a:lstStyle/>
        <a:p>
          <a:endParaRPr lang="en-GB"/>
        </a:p>
      </dgm:t>
    </dgm:pt>
    <dgm:pt modelId="{A5D19A2E-D691-443C-AB2B-970B2DA95BFE}" type="sibTrans" cxnId="{49081196-79BF-41F0-897D-894B5AAFB3D9}">
      <dgm:prSet/>
      <dgm:spPr/>
      <dgm:t>
        <a:bodyPr/>
        <a:lstStyle/>
        <a:p>
          <a:endParaRPr lang="en-GB"/>
        </a:p>
      </dgm:t>
    </dgm:pt>
    <dgm:pt modelId="{980F881B-F7B6-4A48-90B2-952230371EF5}">
      <dgm:prSet phldrT="[Text]"/>
      <dgm:spPr>
        <a:gradFill rotWithShape="0">
          <a:gsLst>
            <a:gs pos="0">
              <a:schemeClr val="accent5">
                <a:lumMod val="50000"/>
              </a:schemeClr>
            </a:gs>
            <a:gs pos="39999">
              <a:schemeClr val="accent5">
                <a:lumMod val="75000"/>
              </a:schemeClr>
            </a:gs>
            <a:gs pos="70000">
              <a:schemeClr val="accent5">
                <a:lumMod val="60000"/>
                <a:lumOff val="40000"/>
              </a:schemeClr>
            </a:gs>
            <a:gs pos="100000">
              <a:schemeClr val="accent5">
                <a:lumMod val="20000"/>
                <a:lumOff val="80000"/>
              </a:schemeClr>
            </a:gs>
          </a:gsLst>
          <a:lin ang="5400000" scaled="0"/>
        </a:gradFill>
      </dgm:spPr>
      <dgm:t>
        <a:bodyPr/>
        <a:lstStyle/>
        <a:p>
          <a:r>
            <a:rPr lang="en-GB" b="1" dirty="0" smtClean="0">
              <a:solidFill>
                <a:srgbClr val="FFFF00"/>
              </a:solidFill>
              <a:latin typeface="Arial"/>
            </a:rPr>
            <a:t>Retreatist</a:t>
          </a:r>
          <a:endParaRPr lang="en-GB" dirty="0">
            <a:solidFill>
              <a:srgbClr val="FFFF00"/>
            </a:solidFill>
          </a:endParaRPr>
        </a:p>
      </dgm:t>
    </dgm:pt>
    <dgm:pt modelId="{4F329374-A7A9-4B45-AFF9-1AAB313A3D93}" type="parTrans" cxnId="{1CF9252D-CAC2-4CA5-A66F-7FFDB0612C21}">
      <dgm:prSet/>
      <dgm:spPr/>
      <dgm:t>
        <a:bodyPr/>
        <a:lstStyle/>
        <a:p>
          <a:endParaRPr lang="en-GB"/>
        </a:p>
      </dgm:t>
    </dgm:pt>
    <dgm:pt modelId="{81270027-B124-4987-A788-1BEC93D00254}" type="sibTrans" cxnId="{1CF9252D-CAC2-4CA5-A66F-7FFDB0612C21}">
      <dgm:prSet/>
      <dgm:spPr/>
      <dgm:t>
        <a:bodyPr/>
        <a:lstStyle/>
        <a:p>
          <a:endParaRPr lang="en-GB"/>
        </a:p>
      </dgm:t>
    </dgm:pt>
    <dgm:pt modelId="{3AE2AFD9-EEA7-41CA-881B-3561A8C6008B}">
      <dgm:prSet phldrT="[Text]"/>
      <dgm:spPr/>
      <dgm:t>
        <a:bodyPr>
          <a:sp3d extrusionH="57150" prstMaterial="metal">
            <a:bevelT w="82550" h="38100" prst="coolSlant"/>
          </a:sp3d>
        </a:bodyPr>
        <a:lstStyle/>
        <a:p>
          <a:r>
            <a:rPr lang="en-GB" b="1" dirty="0" smtClean="0">
              <a:solidFill>
                <a:srgbClr val="CCFFFF"/>
              </a:solidFill>
              <a:latin typeface="Arial"/>
            </a:rPr>
            <a:t>Retreatist</a:t>
          </a:r>
          <a:endParaRPr lang="en-GB" dirty="0">
            <a:solidFill>
              <a:srgbClr val="CCFFFF"/>
            </a:solidFill>
          </a:endParaRPr>
        </a:p>
      </dgm:t>
    </dgm:pt>
    <dgm:pt modelId="{E4BC2E31-8E48-4DE4-81E1-82D4CA371540}" type="parTrans" cxnId="{A41C95A2-889F-47DC-A689-3BDA5D965465}">
      <dgm:prSet/>
      <dgm:spPr/>
      <dgm:t>
        <a:bodyPr/>
        <a:lstStyle/>
        <a:p>
          <a:endParaRPr lang="en-GB"/>
        </a:p>
      </dgm:t>
    </dgm:pt>
    <dgm:pt modelId="{038E8DBC-26FB-40CB-AC22-5E822F6F2935}" type="sibTrans" cxnId="{A41C95A2-889F-47DC-A689-3BDA5D965465}">
      <dgm:prSet/>
      <dgm:spPr/>
      <dgm:t>
        <a:bodyPr/>
        <a:lstStyle/>
        <a:p>
          <a:endParaRPr lang="en-GB"/>
        </a:p>
      </dgm:t>
    </dgm:pt>
    <dgm:pt modelId="{94EEA888-793D-4D4E-ACF0-5C507216A53E}" type="pres">
      <dgm:prSet presAssocID="{B6D9B620-1B7C-4A97-96CF-964B9DF8E33E}" presName="Name0" presStyleCnt="0">
        <dgm:presLayoutVars>
          <dgm:dir/>
          <dgm:animLvl val="lvl"/>
          <dgm:resizeHandles val="exact"/>
        </dgm:presLayoutVars>
      </dgm:prSet>
      <dgm:spPr/>
      <dgm:t>
        <a:bodyPr/>
        <a:lstStyle/>
        <a:p>
          <a:endParaRPr lang="en-GB"/>
        </a:p>
      </dgm:t>
    </dgm:pt>
    <dgm:pt modelId="{463A8AC4-FAB9-4AD3-A70B-553FF7E49D4F}" type="pres">
      <dgm:prSet presAssocID="{64B35DC1-DC04-4612-997B-6059E25615BF}" presName="compositeNode" presStyleCnt="0">
        <dgm:presLayoutVars>
          <dgm:bulletEnabled val="1"/>
        </dgm:presLayoutVars>
      </dgm:prSet>
      <dgm:spPr/>
    </dgm:pt>
    <dgm:pt modelId="{23A622D3-D6B2-46A6-94B0-C3A0F54D0879}" type="pres">
      <dgm:prSet presAssocID="{64B35DC1-DC04-4612-997B-6059E25615BF}" presName="bgRect" presStyleLbl="node1" presStyleIdx="0" presStyleCnt="3"/>
      <dgm:spPr/>
      <dgm:t>
        <a:bodyPr/>
        <a:lstStyle/>
        <a:p>
          <a:endParaRPr lang="en-GB"/>
        </a:p>
      </dgm:t>
    </dgm:pt>
    <dgm:pt modelId="{68DAC0FA-7D04-44A2-9158-2425F339FA63}" type="pres">
      <dgm:prSet presAssocID="{64B35DC1-DC04-4612-997B-6059E25615BF}" presName="parentNode" presStyleLbl="node1" presStyleIdx="0" presStyleCnt="3">
        <dgm:presLayoutVars>
          <dgm:chMax val="0"/>
          <dgm:bulletEnabled val="1"/>
        </dgm:presLayoutVars>
      </dgm:prSet>
      <dgm:spPr/>
      <dgm:t>
        <a:bodyPr/>
        <a:lstStyle/>
        <a:p>
          <a:endParaRPr lang="en-GB"/>
        </a:p>
      </dgm:t>
    </dgm:pt>
    <dgm:pt modelId="{64562180-3062-4641-8C1F-14231113728B}" type="pres">
      <dgm:prSet presAssocID="{64B35DC1-DC04-4612-997B-6059E25615BF}" presName="childNode" presStyleLbl="node1" presStyleIdx="0" presStyleCnt="3">
        <dgm:presLayoutVars>
          <dgm:bulletEnabled val="1"/>
        </dgm:presLayoutVars>
      </dgm:prSet>
      <dgm:spPr/>
      <dgm:t>
        <a:bodyPr/>
        <a:lstStyle/>
        <a:p>
          <a:endParaRPr lang="en-GB"/>
        </a:p>
      </dgm:t>
    </dgm:pt>
    <dgm:pt modelId="{880145AD-BB83-495A-ACC8-CCFE8E298B49}" type="pres">
      <dgm:prSet presAssocID="{E5B11EA1-8B0C-435F-AA7A-EE32A08B8351}" presName="hSp" presStyleCnt="0"/>
      <dgm:spPr/>
    </dgm:pt>
    <dgm:pt modelId="{A2F9F010-B959-4C48-A8AF-645EF8F17250}" type="pres">
      <dgm:prSet presAssocID="{E5B11EA1-8B0C-435F-AA7A-EE32A08B8351}" presName="vProcSp" presStyleCnt="0"/>
      <dgm:spPr/>
    </dgm:pt>
    <dgm:pt modelId="{75BEE4A9-8238-4144-8932-DD5716F9638D}" type="pres">
      <dgm:prSet presAssocID="{E5B11EA1-8B0C-435F-AA7A-EE32A08B8351}" presName="vSp1" presStyleCnt="0"/>
      <dgm:spPr/>
    </dgm:pt>
    <dgm:pt modelId="{D46841D9-8C74-4B33-AF5B-5046297AE6B3}" type="pres">
      <dgm:prSet presAssocID="{E5B11EA1-8B0C-435F-AA7A-EE32A08B8351}" presName="simulatedConn" presStyleLbl="solidFgAcc1" presStyleIdx="0" presStyleCnt="2"/>
      <dgm:spPr>
        <a:effectLst>
          <a:outerShdw blurRad="40000" dist="23000" dir="5400000" rotWithShape="0">
            <a:schemeClr val="tx1">
              <a:alpha val="35000"/>
            </a:schemeClr>
          </a:outerShdw>
        </a:effectLst>
      </dgm:spPr>
    </dgm:pt>
    <dgm:pt modelId="{94671D14-69AC-43F8-ABBF-84F6C8F16638}" type="pres">
      <dgm:prSet presAssocID="{E5B11EA1-8B0C-435F-AA7A-EE32A08B8351}" presName="vSp2" presStyleCnt="0"/>
      <dgm:spPr/>
    </dgm:pt>
    <dgm:pt modelId="{958C067B-9648-43BB-8094-37F8BBC3FAF0}" type="pres">
      <dgm:prSet presAssocID="{E5B11EA1-8B0C-435F-AA7A-EE32A08B8351}" presName="sibTrans" presStyleCnt="0"/>
      <dgm:spPr/>
    </dgm:pt>
    <dgm:pt modelId="{02BDE3CC-6234-48A7-A94E-E3D1A49C15D1}" type="pres">
      <dgm:prSet presAssocID="{9FBB3872-D884-4AFB-BFCA-368B87E2BCA1}" presName="compositeNode" presStyleCnt="0">
        <dgm:presLayoutVars>
          <dgm:bulletEnabled val="1"/>
        </dgm:presLayoutVars>
      </dgm:prSet>
      <dgm:spPr/>
    </dgm:pt>
    <dgm:pt modelId="{18F0A091-8CD5-4FEF-AB93-96C32A85A284}" type="pres">
      <dgm:prSet presAssocID="{9FBB3872-D884-4AFB-BFCA-368B87E2BCA1}" presName="bgRect" presStyleLbl="node1" presStyleIdx="1" presStyleCnt="3"/>
      <dgm:spPr/>
      <dgm:t>
        <a:bodyPr/>
        <a:lstStyle/>
        <a:p>
          <a:endParaRPr lang="en-GB"/>
        </a:p>
      </dgm:t>
    </dgm:pt>
    <dgm:pt modelId="{C474D360-5B6B-4750-A739-B796B516050C}" type="pres">
      <dgm:prSet presAssocID="{9FBB3872-D884-4AFB-BFCA-368B87E2BCA1}" presName="parentNode" presStyleLbl="node1" presStyleIdx="1" presStyleCnt="3">
        <dgm:presLayoutVars>
          <dgm:chMax val="0"/>
          <dgm:bulletEnabled val="1"/>
        </dgm:presLayoutVars>
      </dgm:prSet>
      <dgm:spPr/>
      <dgm:t>
        <a:bodyPr/>
        <a:lstStyle/>
        <a:p>
          <a:endParaRPr lang="en-GB"/>
        </a:p>
      </dgm:t>
    </dgm:pt>
    <dgm:pt modelId="{CA32548E-D823-48CC-AA7E-2C092DB75D31}" type="pres">
      <dgm:prSet presAssocID="{9FBB3872-D884-4AFB-BFCA-368B87E2BCA1}" presName="childNode" presStyleLbl="node1" presStyleIdx="1" presStyleCnt="3">
        <dgm:presLayoutVars>
          <dgm:bulletEnabled val="1"/>
        </dgm:presLayoutVars>
      </dgm:prSet>
      <dgm:spPr/>
      <dgm:t>
        <a:bodyPr/>
        <a:lstStyle/>
        <a:p>
          <a:endParaRPr lang="en-GB"/>
        </a:p>
      </dgm:t>
    </dgm:pt>
    <dgm:pt modelId="{C0DF1A76-D7B3-4671-A12E-38996B1AB12A}" type="pres">
      <dgm:prSet presAssocID="{6F298D5B-758F-4EC9-A19B-79750D9D270A}" presName="hSp" presStyleCnt="0"/>
      <dgm:spPr/>
    </dgm:pt>
    <dgm:pt modelId="{6C1399E4-E954-48C0-BC7A-D96AB9C5D5EF}" type="pres">
      <dgm:prSet presAssocID="{6F298D5B-758F-4EC9-A19B-79750D9D270A}" presName="vProcSp" presStyleCnt="0"/>
      <dgm:spPr/>
    </dgm:pt>
    <dgm:pt modelId="{F1F3DF3A-A4ED-4DBE-A872-7F81E14B809C}" type="pres">
      <dgm:prSet presAssocID="{6F298D5B-758F-4EC9-A19B-79750D9D270A}" presName="vSp1" presStyleCnt="0"/>
      <dgm:spPr/>
    </dgm:pt>
    <dgm:pt modelId="{D89ACACB-5068-4803-B11D-4701565D3CDA}" type="pres">
      <dgm:prSet presAssocID="{6F298D5B-758F-4EC9-A19B-79750D9D270A}" presName="simulatedConn" presStyleLbl="solidFgAcc1" presStyleIdx="1" presStyleCnt="2"/>
      <dgm:spPr>
        <a:effectLst>
          <a:outerShdw blurRad="40000" dist="23000" dir="5400000" rotWithShape="0">
            <a:schemeClr val="tx1">
              <a:alpha val="35000"/>
            </a:schemeClr>
          </a:outerShdw>
        </a:effectLst>
      </dgm:spPr>
    </dgm:pt>
    <dgm:pt modelId="{4EF8BD64-C287-4B0C-B124-ACFB63EE5531}" type="pres">
      <dgm:prSet presAssocID="{6F298D5B-758F-4EC9-A19B-79750D9D270A}" presName="vSp2" presStyleCnt="0"/>
      <dgm:spPr/>
    </dgm:pt>
    <dgm:pt modelId="{B1D2EBBD-F63C-4AFD-8FC3-36257BDCB00B}" type="pres">
      <dgm:prSet presAssocID="{6F298D5B-758F-4EC9-A19B-79750D9D270A}" presName="sibTrans" presStyleCnt="0"/>
      <dgm:spPr/>
    </dgm:pt>
    <dgm:pt modelId="{B35899FF-C304-4C54-9675-B7BB37702BAB}" type="pres">
      <dgm:prSet presAssocID="{980F881B-F7B6-4A48-90B2-952230371EF5}" presName="compositeNode" presStyleCnt="0">
        <dgm:presLayoutVars>
          <dgm:bulletEnabled val="1"/>
        </dgm:presLayoutVars>
      </dgm:prSet>
      <dgm:spPr/>
    </dgm:pt>
    <dgm:pt modelId="{669ED257-EF7D-44E7-BBEB-4EF2AF1D82F3}" type="pres">
      <dgm:prSet presAssocID="{980F881B-F7B6-4A48-90B2-952230371EF5}" presName="bgRect" presStyleLbl="node1" presStyleIdx="2" presStyleCnt="3"/>
      <dgm:spPr/>
      <dgm:t>
        <a:bodyPr/>
        <a:lstStyle/>
        <a:p>
          <a:endParaRPr lang="en-GB"/>
        </a:p>
      </dgm:t>
    </dgm:pt>
    <dgm:pt modelId="{22656BEC-55A3-4B0C-8CF7-F3238B3387B6}" type="pres">
      <dgm:prSet presAssocID="{980F881B-F7B6-4A48-90B2-952230371EF5}" presName="parentNode" presStyleLbl="node1" presStyleIdx="2" presStyleCnt="3">
        <dgm:presLayoutVars>
          <dgm:chMax val="0"/>
          <dgm:bulletEnabled val="1"/>
        </dgm:presLayoutVars>
      </dgm:prSet>
      <dgm:spPr/>
      <dgm:t>
        <a:bodyPr/>
        <a:lstStyle/>
        <a:p>
          <a:endParaRPr lang="en-GB"/>
        </a:p>
      </dgm:t>
    </dgm:pt>
    <dgm:pt modelId="{811FD107-3D53-4F38-A41F-BC525A1D9868}" type="pres">
      <dgm:prSet presAssocID="{980F881B-F7B6-4A48-90B2-952230371EF5}" presName="childNode" presStyleLbl="node1" presStyleIdx="2" presStyleCnt="3">
        <dgm:presLayoutVars>
          <dgm:bulletEnabled val="1"/>
        </dgm:presLayoutVars>
      </dgm:prSet>
      <dgm:spPr/>
      <dgm:t>
        <a:bodyPr/>
        <a:lstStyle/>
        <a:p>
          <a:endParaRPr lang="en-GB"/>
        </a:p>
      </dgm:t>
    </dgm:pt>
  </dgm:ptLst>
  <dgm:cxnLst>
    <dgm:cxn modelId="{1250CEC2-2997-4BC5-87EB-50127E294A4D}" type="presOf" srcId="{980F881B-F7B6-4A48-90B2-952230371EF5}" destId="{22656BEC-55A3-4B0C-8CF7-F3238B3387B6}" srcOrd="1" destOrd="0" presId="urn:microsoft.com/office/officeart/2005/8/layout/hProcess7#1"/>
    <dgm:cxn modelId="{812A4030-8272-4D04-B481-3BDB6283B9CE}" type="presOf" srcId="{9FBB3872-D884-4AFB-BFCA-368B87E2BCA1}" destId="{C474D360-5B6B-4750-A739-B796B516050C}" srcOrd="1" destOrd="0" presId="urn:microsoft.com/office/officeart/2005/8/layout/hProcess7#1"/>
    <dgm:cxn modelId="{85228957-279A-448E-8707-D5D7A80172FE}" type="presOf" srcId="{9FBB3872-D884-4AFB-BFCA-368B87E2BCA1}" destId="{18F0A091-8CD5-4FEF-AB93-96C32A85A284}" srcOrd="0" destOrd="0" presId="urn:microsoft.com/office/officeart/2005/8/layout/hProcess7#1"/>
    <dgm:cxn modelId="{51741106-4844-4087-999B-109336814FB3}" srcId="{B6D9B620-1B7C-4A97-96CF-964B9DF8E33E}" destId="{9FBB3872-D884-4AFB-BFCA-368B87E2BCA1}" srcOrd="1" destOrd="0" parTransId="{2487FC06-E2E9-4A26-AAE7-0D0656C8BD6E}" sibTransId="{6F298D5B-758F-4EC9-A19B-79750D9D270A}"/>
    <dgm:cxn modelId="{68E6229D-1BE4-460B-93F3-610B4B76A467}" type="presOf" srcId="{64B35DC1-DC04-4612-997B-6059E25615BF}" destId="{68DAC0FA-7D04-44A2-9158-2425F339FA63}" srcOrd="1" destOrd="0" presId="urn:microsoft.com/office/officeart/2005/8/layout/hProcess7#1"/>
    <dgm:cxn modelId="{FDDD4A35-01F2-4E88-BC2F-2AC3B193D071}" srcId="{64B35DC1-DC04-4612-997B-6059E25615BF}" destId="{CBA4B7CD-334E-4295-BC6C-EBFA9AA18CED}" srcOrd="0" destOrd="0" parTransId="{439CF1C4-CAEA-45F1-826E-645B000F10AE}" sibTransId="{EC7DC109-3D48-425A-8D8C-1EC640EC8F90}"/>
    <dgm:cxn modelId="{1CF9252D-CAC2-4CA5-A66F-7FFDB0612C21}" srcId="{B6D9B620-1B7C-4A97-96CF-964B9DF8E33E}" destId="{980F881B-F7B6-4A48-90B2-952230371EF5}" srcOrd="2" destOrd="0" parTransId="{4F329374-A7A9-4B45-AFF9-1AAB313A3D93}" sibTransId="{81270027-B124-4987-A788-1BEC93D00254}"/>
    <dgm:cxn modelId="{39BBC372-BDA7-4139-9DA5-5F405C2ECEAA}" type="presOf" srcId="{CBA4B7CD-334E-4295-BC6C-EBFA9AA18CED}" destId="{64562180-3062-4641-8C1F-14231113728B}" srcOrd="0" destOrd="0" presId="urn:microsoft.com/office/officeart/2005/8/layout/hProcess7#1"/>
    <dgm:cxn modelId="{BE6A5325-69C4-4B33-BBA8-88A117961826}" type="presOf" srcId="{B36C54DF-861E-487B-90FE-56F601BA1B1B}" destId="{CA32548E-D823-48CC-AA7E-2C092DB75D31}" srcOrd="0" destOrd="0" presId="urn:microsoft.com/office/officeart/2005/8/layout/hProcess7#1"/>
    <dgm:cxn modelId="{196AFA2A-9357-48FD-AFA6-2AA46292D731}" type="presOf" srcId="{B6D9B620-1B7C-4A97-96CF-964B9DF8E33E}" destId="{94EEA888-793D-4D4E-ACF0-5C507216A53E}" srcOrd="0" destOrd="0" presId="urn:microsoft.com/office/officeart/2005/8/layout/hProcess7#1"/>
    <dgm:cxn modelId="{5024D0AC-7FC7-4D14-A9FE-B061FF646139}" srcId="{B6D9B620-1B7C-4A97-96CF-964B9DF8E33E}" destId="{64B35DC1-DC04-4612-997B-6059E25615BF}" srcOrd="0" destOrd="0" parTransId="{BE5856B5-56E7-42CC-AB26-4AFED9221EFF}" sibTransId="{E5B11EA1-8B0C-435F-AA7A-EE32A08B8351}"/>
    <dgm:cxn modelId="{665AC5C5-4D8B-464D-84E0-409978F71C94}" type="presOf" srcId="{3AE2AFD9-EEA7-41CA-881B-3561A8C6008B}" destId="{811FD107-3D53-4F38-A41F-BC525A1D9868}" srcOrd="0" destOrd="0" presId="urn:microsoft.com/office/officeart/2005/8/layout/hProcess7#1"/>
    <dgm:cxn modelId="{B724B0F6-C8ED-416B-8CA1-4FD6102F9198}" type="presOf" srcId="{64B35DC1-DC04-4612-997B-6059E25615BF}" destId="{23A622D3-D6B2-46A6-94B0-C3A0F54D0879}" srcOrd="0" destOrd="0" presId="urn:microsoft.com/office/officeart/2005/8/layout/hProcess7#1"/>
    <dgm:cxn modelId="{879FB79F-0811-4DE5-A620-9D0E6111DA63}" type="presOf" srcId="{980F881B-F7B6-4A48-90B2-952230371EF5}" destId="{669ED257-EF7D-44E7-BBEB-4EF2AF1D82F3}" srcOrd="0" destOrd="0" presId="urn:microsoft.com/office/officeart/2005/8/layout/hProcess7#1"/>
    <dgm:cxn modelId="{49081196-79BF-41F0-897D-894B5AAFB3D9}" srcId="{9FBB3872-D884-4AFB-BFCA-368B87E2BCA1}" destId="{B36C54DF-861E-487B-90FE-56F601BA1B1B}" srcOrd="0" destOrd="0" parTransId="{D5C2F90B-C765-4BFF-AF57-413FD31BF9C3}" sibTransId="{A5D19A2E-D691-443C-AB2B-970B2DA95BFE}"/>
    <dgm:cxn modelId="{A41C95A2-889F-47DC-A689-3BDA5D965465}" srcId="{980F881B-F7B6-4A48-90B2-952230371EF5}" destId="{3AE2AFD9-EEA7-41CA-881B-3561A8C6008B}" srcOrd="0" destOrd="0" parTransId="{E4BC2E31-8E48-4DE4-81E1-82D4CA371540}" sibTransId="{038E8DBC-26FB-40CB-AC22-5E822F6F2935}"/>
    <dgm:cxn modelId="{E39AA928-5620-4FCF-BC4E-C1ED73E94A00}" type="presParOf" srcId="{94EEA888-793D-4D4E-ACF0-5C507216A53E}" destId="{463A8AC4-FAB9-4AD3-A70B-553FF7E49D4F}" srcOrd="0" destOrd="0" presId="urn:microsoft.com/office/officeart/2005/8/layout/hProcess7#1"/>
    <dgm:cxn modelId="{9209E1A8-371D-4CC8-9E1A-D1A502B05433}" type="presParOf" srcId="{463A8AC4-FAB9-4AD3-A70B-553FF7E49D4F}" destId="{23A622D3-D6B2-46A6-94B0-C3A0F54D0879}" srcOrd="0" destOrd="0" presId="urn:microsoft.com/office/officeart/2005/8/layout/hProcess7#1"/>
    <dgm:cxn modelId="{64E86718-DD77-463E-BED8-70558302325C}" type="presParOf" srcId="{463A8AC4-FAB9-4AD3-A70B-553FF7E49D4F}" destId="{68DAC0FA-7D04-44A2-9158-2425F339FA63}" srcOrd="1" destOrd="0" presId="urn:microsoft.com/office/officeart/2005/8/layout/hProcess7#1"/>
    <dgm:cxn modelId="{DEC1A02B-A65B-43A6-9058-9E34F6BBD44D}" type="presParOf" srcId="{463A8AC4-FAB9-4AD3-A70B-553FF7E49D4F}" destId="{64562180-3062-4641-8C1F-14231113728B}" srcOrd="2" destOrd="0" presId="urn:microsoft.com/office/officeart/2005/8/layout/hProcess7#1"/>
    <dgm:cxn modelId="{BAE53354-94E4-4D0C-A197-B68000C7F505}" type="presParOf" srcId="{94EEA888-793D-4D4E-ACF0-5C507216A53E}" destId="{880145AD-BB83-495A-ACC8-CCFE8E298B49}" srcOrd="1" destOrd="0" presId="urn:microsoft.com/office/officeart/2005/8/layout/hProcess7#1"/>
    <dgm:cxn modelId="{20C26771-C1B5-42C7-BB8D-EE19415AF275}" type="presParOf" srcId="{94EEA888-793D-4D4E-ACF0-5C507216A53E}" destId="{A2F9F010-B959-4C48-A8AF-645EF8F17250}" srcOrd="2" destOrd="0" presId="urn:microsoft.com/office/officeart/2005/8/layout/hProcess7#1"/>
    <dgm:cxn modelId="{1EE179DC-2542-4B62-8957-3492F2DB60FF}" type="presParOf" srcId="{A2F9F010-B959-4C48-A8AF-645EF8F17250}" destId="{75BEE4A9-8238-4144-8932-DD5716F9638D}" srcOrd="0" destOrd="0" presId="urn:microsoft.com/office/officeart/2005/8/layout/hProcess7#1"/>
    <dgm:cxn modelId="{97D6A92C-158D-42C4-BB96-0E382E379B3C}" type="presParOf" srcId="{A2F9F010-B959-4C48-A8AF-645EF8F17250}" destId="{D46841D9-8C74-4B33-AF5B-5046297AE6B3}" srcOrd="1" destOrd="0" presId="urn:microsoft.com/office/officeart/2005/8/layout/hProcess7#1"/>
    <dgm:cxn modelId="{E3FFF02D-1346-4ED3-A6EC-3A3531A74E3A}" type="presParOf" srcId="{A2F9F010-B959-4C48-A8AF-645EF8F17250}" destId="{94671D14-69AC-43F8-ABBF-84F6C8F16638}" srcOrd="2" destOrd="0" presId="urn:microsoft.com/office/officeart/2005/8/layout/hProcess7#1"/>
    <dgm:cxn modelId="{E01509B8-2A22-4660-AF47-BB60863364FA}" type="presParOf" srcId="{94EEA888-793D-4D4E-ACF0-5C507216A53E}" destId="{958C067B-9648-43BB-8094-37F8BBC3FAF0}" srcOrd="3" destOrd="0" presId="urn:microsoft.com/office/officeart/2005/8/layout/hProcess7#1"/>
    <dgm:cxn modelId="{78AFD94B-FD37-4B96-B729-0DF7CD6D1FE9}" type="presParOf" srcId="{94EEA888-793D-4D4E-ACF0-5C507216A53E}" destId="{02BDE3CC-6234-48A7-A94E-E3D1A49C15D1}" srcOrd="4" destOrd="0" presId="urn:microsoft.com/office/officeart/2005/8/layout/hProcess7#1"/>
    <dgm:cxn modelId="{6BB8975D-7A0E-41F5-B77F-A66B58BF1FEA}" type="presParOf" srcId="{02BDE3CC-6234-48A7-A94E-E3D1A49C15D1}" destId="{18F0A091-8CD5-4FEF-AB93-96C32A85A284}" srcOrd="0" destOrd="0" presId="urn:microsoft.com/office/officeart/2005/8/layout/hProcess7#1"/>
    <dgm:cxn modelId="{613E3A75-EA6D-4FE1-BDDB-41ED39DA9307}" type="presParOf" srcId="{02BDE3CC-6234-48A7-A94E-E3D1A49C15D1}" destId="{C474D360-5B6B-4750-A739-B796B516050C}" srcOrd="1" destOrd="0" presId="urn:microsoft.com/office/officeart/2005/8/layout/hProcess7#1"/>
    <dgm:cxn modelId="{FDB7120F-3980-4DDD-98EF-51EBA82AAF1A}" type="presParOf" srcId="{02BDE3CC-6234-48A7-A94E-E3D1A49C15D1}" destId="{CA32548E-D823-48CC-AA7E-2C092DB75D31}" srcOrd="2" destOrd="0" presId="urn:microsoft.com/office/officeart/2005/8/layout/hProcess7#1"/>
    <dgm:cxn modelId="{AA1A8DB1-59AF-4488-A08F-EC2290779AFC}" type="presParOf" srcId="{94EEA888-793D-4D4E-ACF0-5C507216A53E}" destId="{C0DF1A76-D7B3-4671-A12E-38996B1AB12A}" srcOrd="5" destOrd="0" presId="urn:microsoft.com/office/officeart/2005/8/layout/hProcess7#1"/>
    <dgm:cxn modelId="{4026D177-45F1-4C3A-AFFC-C711B1039691}" type="presParOf" srcId="{94EEA888-793D-4D4E-ACF0-5C507216A53E}" destId="{6C1399E4-E954-48C0-BC7A-D96AB9C5D5EF}" srcOrd="6" destOrd="0" presId="urn:microsoft.com/office/officeart/2005/8/layout/hProcess7#1"/>
    <dgm:cxn modelId="{442BE6AE-F630-4B03-BC13-813B35761338}" type="presParOf" srcId="{6C1399E4-E954-48C0-BC7A-D96AB9C5D5EF}" destId="{F1F3DF3A-A4ED-4DBE-A872-7F81E14B809C}" srcOrd="0" destOrd="0" presId="urn:microsoft.com/office/officeart/2005/8/layout/hProcess7#1"/>
    <dgm:cxn modelId="{7F8BF7F8-37A3-4373-99E9-74B313857071}" type="presParOf" srcId="{6C1399E4-E954-48C0-BC7A-D96AB9C5D5EF}" destId="{D89ACACB-5068-4803-B11D-4701565D3CDA}" srcOrd="1" destOrd="0" presId="urn:microsoft.com/office/officeart/2005/8/layout/hProcess7#1"/>
    <dgm:cxn modelId="{07F5E7AB-A95C-456C-B76A-9BC956D5223E}" type="presParOf" srcId="{6C1399E4-E954-48C0-BC7A-D96AB9C5D5EF}" destId="{4EF8BD64-C287-4B0C-B124-ACFB63EE5531}" srcOrd="2" destOrd="0" presId="urn:microsoft.com/office/officeart/2005/8/layout/hProcess7#1"/>
    <dgm:cxn modelId="{BD4C2D66-4C48-4211-8E04-BBCD3CCA53B4}" type="presParOf" srcId="{94EEA888-793D-4D4E-ACF0-5C507216A53E}" destId="{B1D2EBBD-F63C-4AFD-8FC3-36257BDCB00B}" srcOrd="7" destOrd="0" presId="urn:microsoft.com/office/officeart/2005/8/layout/hProcess7#1"/>
    <dgm:cxn modelId="{040BB955-C8DC-4239-AC13-9851876B9A03}" type="presParOf" srcId="{94EEA888-793D-4D4E-ACF0-5C507216A53E}" destId="{B35899FF-C304-4C54-9675-B7BB37702BAB}" srcOrd="8" destOrd="0" presId="urn:microsoft.com/office/officeart/2005/8/layout/hProcess7#1"/>
    <dgm:cxn modelId="{9E29EEDF-244B-49C1-B28D-8C0302D466B8}" type="presParOf" srcId="{B35899FF-C304-4C54-9675-B7BB37702BAB}" destId="{669ED257-EF7D-44E7-BBEB-4EF2AF1D82F3}" srcOrd="0" destOrd="0" presId="urn:microsoft.com/office/officeart/2005/8/layout/hProcess7#1"/>
    <dgm:cxn modelId="{92F2CD02-F6B2-4DFB-B947-F5068CADA0F3}" type="presParOf" srcId="{B35899FF-C304-4C54-9675-B7BB37702BAB}" destId="{22656BEC-55A3-4B0C-8CF7-F3238B3387B6}" srcOrd="1" destOrd="0" presId="urn:microsoft.com/office/officeart/2005/8/layout/hProcess7#1"/>
    <dgm:cxn modelId="{DA7075CA-BF26-4450-96BA-FEF219304462}" type="presParOf" srcId="{B35899FF-C304-4C54-9675-B7BB37702BAB}" destId="{811FD107-3D53-4F38-A41F-BC525A1D9868}" srcOrd="2" destOrd="0" presId="urn:microsoft.com/office/officeart/2005/8/layout/hProcess7#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622D3-D6B2-46A6-94B0-C3A0F54D0879}">
      <dsp:nvSpPr>
        <dsp:cNvPr id="0" name=""/>
        <dsp:cNvSpPr/>
      </dsp:nvSpPr>
      <dsp:spPr>
        <a:xfrm>
          <a:off x="646" y="1046619"/>
          <a:ext cx="2780040" cy="3336048"/>
        </a:xfrm>
        <a:prstGeom prst="roundRect">
          <a:avLst>
            <a:gd name="adj" fmla="val 5000"/>
          </a:avLst>
        </a:prstGeom>
        <a:gradFill rotWithShape="0">
          <a:gsLst>
            <a:gs pos="0">
              <a:schemeClr val="accent1">
                <a:lumMod val="50000"/>
              </a:schemeClr>
            </a:gs>
            <a:gs pos="39999">
              <a:schemeClr val="accent1">
                <a:lumMod val="75000"/>
              </a:schemeClr>
            </a:gs>
            <a:gs pos="70000">
              <a:schemeClr val="accent1">
                <a:lumMod val="60000"/>
                <a:lumOff val="40000"/>
              </a:schemeClr>
            </a:gs>
            <a:gs pos="100000">
              <a:srgbClr val="FFEBFA"/>
            </a:gs>
          </a:gsLst>
          <a:lin ang="5400000" scaled="0"/>
        </a:gra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0" tIns="106299" rIns="137795" bIns="0" numCol="1" spcCol="1270" anchor="t" anchorCtr="0">
          <a:noAutofit/>
        </a:bodyPr>
        <a:lstStyle/>
        <a:p>
          <a:pPr lvl="0" algn="r" defTabSz="1377950">
            <a:lnSpc>
              <a:spcPct val="90000"/>
            </a:lnSpc>
            <a:spcBef>
              <a:spcPct val="0"/>
            </a:spcBef>
            <a:spcAft>
              <a:spcPct val="35000"/>
            </a:spcAft>
          </a:pPr>
          <a:r>
            <a:rPr lang="en-GB" sz="3100" b="1" kern="1200" dirty="0" smtClean="0">
              <a:solidFill>
                <a:srgbClr val="CCFFFF"/>
              </a:solidFill>
              <a:latin typeface="Arial"/>
            </a:rPr>
            <a:t>Criminal</a:t>
          </a:r>
          <a:endParaRPr lang="en-GB" sz="3100" kern="1200" dirty="0">
            <a:solidFill>
              <a:srgbClr val="CCFFFF"/>
            </a:solidFill>
          </a:endParaRPr>
        </a:p>
      </dsp:txBody>
      <dsp:txXfrm rot="16200000">
        <a:off x="-1089129" y="2136395"/>
        <a:ext cx="2735560" cy="556008"/>
      </dsp:txXfrm>
    </dsp:sp>
    <dsp:sp modelId="{64562180-3062-4641-8C1F-14231113728B}">
      <dsp:nvSpPr>
        <dsp:cNvPr id="0" name=""/>
        <dsp:cNvSpPr/>
      </dsp:nvSpPr>
      <dsp:spPr>
        <a:xfrm>
          <a:off x="556654" y="1046619"/>
          <a:ext cx="2071130" cy="3336048"/>
        </a:xfrm>
        <a:prstGeom prst="rect">
          <a:avLst/>
        </a:prstGeom>
        <a:noFill/>
        <a:ln>
          <a:noFill/>
        </a:ln>
        <a:effectLst>
          <a:outerShdw blurRad="40000" dist="23000" dir="5400000" rotWithShape="0">
            <a:srgbClr val="000000">
              <a:alpha val="35000"/>
            </a:srgbClr>
          </a:outerShdw>
        </a:effectLst>
        <a:sp3d/>
      </dsp:spPr>
      <dsp:style>
        <a:lnRef idx="0">
          <a:scrgbClr r="0" g="0" b="0"/>
        </a:lnRef>
        <a:fillRef idx="1">
          <a:scrgbClr r="0" g="0" b="0"/>
        </a:fillRef>
        <a:effectRef idx="2">
          <a:scrgbClr r="0" g="0" b="0"/>
        </a:effectRef>
        <a:fontRef idx="minor">
          <a:schemeClr val="lt1"/>
        </a:fontRef>
      </dsp:style>
      <dsp:txBody>
        <a:bodyPr spcFirstLastPara="0" vert="horz" wrap="square" lIns="0" tIns="120015" rIns="0" bIns="0" numCol="1" spcCol="1270" anchor="t" anchorCtr="0">
          <a:noAutofit/>
          <a:sp3d extrusionH="57150" prstMaterial="metal">
            <a:bevelT w="82550" h="38100" prst="coolSlant"/>
          </a:sp3d>
        </a:bodyPr>
        <a:lstStyle/>
        <a:p>
          <a:pPr lvl="0" algn="l" defTabSz="1555750">
            <a:lnSpc>
              <a:spcPct val="90000"/>
            </a:lnSpc>
            <a:spcBef>
              <a:spcPct val="0"/>
            </a:spcBef>
            <a:spcAft>
              <a:spcPct val="35000"/>
            </a:spcAft>
          </a:pPr>
          <a:r>
            <a:rPr lang="en-GB" sz="3500" b="1" kern="1200" dirty="0" smtClean="0">
              <a:solidFill>
                <a:schemeClr val="bg1"/>
              </a:solidFill>
              <a:latin typeface="Arial"/>
            </a:rPr>
            <a:t>Criminal</a:t>
          </a:r>
          <a:endParaRPr lang="en-GB" sz="3500" kern="1200" dirty="0">
            <a:solidFill>
              <a:schemeClr val="bg1"/>
            </a:solidFill>
          </a:endParaRPr>
        </a:p>
      </dsp:txBody>
      <dsp:txXfrm>
        <a:off x="556654" y="1046619"/>
        <a:ext cx="2071130" cy="3336048"/>
      </dsp:txXfrm>
    </dsp:sp>
    <dsp:sp modelId="{18F0A091-8CD5-4FEF-AB93-96C32A85A284}">
      <dsp:nvSpPr>
        <dsp:cNvPr id="0" name=""/>
        <dsp:cNvSpPr/>
      </dsp:nvSpPr>
      <dsp:spPr>
        <a:xfrm>
          <a:off x="2877988" y="1046619"/>
          <a:ext cx="2780040" cy="3336048"/>
        </a:xfrm>
        <a:prstGeom prst="roundRect">
          <a:avLst>
            <a:gd name="adj" fmla="val 5000"/>
          </a:avLst>
        </a:prstGeom>
        <a:gradFill rotWithShape="0">
          <a:gsLst>
            <a:gs pos="0">
              <a:schemeClr val="accent2">
                <a:lumMod val="50000"/>
              </a:schemeClr>
            </a:gs>
            <a:gs pos="39999">
              <a:schemeClr val="accent2">
                <a:lumMod val="75000"/>
              </a:schemeClr>
            </a:gs>
            <a:gs pos="70000">
              <a:schemeClr val="accent2">
                <a:lumMod val="60000"/>
                <a:lumOff val="40000"/>
              </a:schemeClr>
            </a:gs>
            <a:gs pos="100000">
              <a:schemeClr val="accent2">
                <a:lumMod val="20000"/>
                <a:lumOff val="80000"/>
              </a:schemeClr>
            </a:gs>
          </a:gsLst>
          <a:lin ang="5400000" scaled="0"/>
        </a:gra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0" tIns="106299" rIns="137795" bIns="0" numCol="1" spcCol="1270" anchor="t" anchorCtr="0">
          <a:noAutofit/>
        </a:bodyPr>
        <a:lstStyle/>
        <a:p>
          <a:pPr lvl="0" algn="r" defTabSz="1377950">
            <a:lnSpc>
              <a:spcPct val="90000"/>
            </a:lnSpc>
            <a:spcBef>
              <a:spcPct val="0"/>
            </a:spcBef>
            <a:spcAft>
              <a:spcPct val="35000"/>
            </a:spcAft>
          </a:pPr>
          <a:r>
            <a:rPr lang="en-GB" sz="3100" b="1" kern="1200" dirty="0" smtClean="0">
              <a:solidFill>
                <a:schemeClr val="bg1"/>
              </a:solidFill>
              <a:latin typeface="Arial"/>
            </a:rPr>
            <a:t>Conflict</a:t>
          </a:r>
          <a:endParaRPr lang="en-GB" sz="3100" kern="1200" dirty="0">
            <a:solidFill>
              <a:schemeClr val="bg1"/>
            </a:solidFill>
          </a:endParaRPr>
        </a:p>
      </dsp:txBody>
      <dsp:txXfrm rot="16200000">
        <a:off x="1788212" y="2136395"/>
        <a:ext cx="2735560" cy="556008"/>
      </dsp:txXfrm>
    </dsp:sp>
    <dsp:sp modelId="{D46841D9-8C74-4B33-AF5B-5046297AE6B3}">
      <dsp:nvSpPr>
        <dsp:cNvPr id="0" name=""/>
        <dsp:cNvSpPr/>
      </dsp:nvSpPr>
      <dsp:spPr>
        <a:xfrm rot="5400000">
          <a:off x="2646876" y="3696593"/>
          <a:ext cx="490024" cy="417006"/>
        </a:xfrm>
        <a:prstGeom prst="flowChartExtra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chemeClr val="tx1">
              <a:alpha val="35000"/>
            </a:scheme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sp>
    <dsp:sp modelId="{CA32548E-D823-48CC-AA7E-2C092DB75D31}">
      <dsp:nvSpPr>
        <dsp:cNvPr id="0" name=""/>
        <dsp:cNvSpPr/>
      </dsp:nvSpPr>
      <dsp:spPr>
        <a:xfrm>
          <a:off x="3433996" y="1046619"/>
          <a:ext cx="2071130" cy="3336048"/>
        </a:xfrm>
        <a:prstGeom prst="rect">
          <a:avLst/>
        </a:prstGeom>
        <a:noFill/>
        <a:ln>
          <a:noFill/>
        </a:ln>
        <a:effectLst>
          <a:outerShdw blurRad="40000" dist="23000" dir="5400000" rotWithShape="0">
            <a:srgbClr val="000000">
              <a:alpha val="35000"/>
            </a:srgbClr>
          </a:outerShdw>
        </a:effectLst>
        <a:sp3d/>
      </dsp:spPr>
      <dsp:style>
        <a:lnRef idx="0">
          <a:scrgbClr r="0" g="0" b="0"/>
        </a:lnRef>
        <a:fillRef idx="1">
          <a:scrgbClr r="0" g="0" b="0"/>
        </a:fillRef>
        <a:effectRef idx="2">
          <a:scrgbClr r="0" g="0" b="0"/>
        </a:effectRef>
        <a:fontRef idx="minor">
          <a:schemeClr val="lt1"/>
        </a:fontRef>
      </dsp:style>
      <dsp:txBody>
        <a:bodyPr spcFirstLastPara="0" vert="horz" wrap="square" lIns="0" tIns="120015" rIns="0" bIns="0" numCol="1" spcCol="1270" anchor="t" anchorCtr="0">
          <a:noAutofit/>
          <a:sp3d extrusionH="57150" prstMaterial="metal">
            <a:bevelT w="82550" h="38100" prst="coolSlant"/>
          </a:sp3d>
        </a:bodyPr>
        <a:lstStyle/>
        <a:p>
          <a:pPr lvl="0" algn="l" defTabSz="1555750">
            <a:lnSpc>
              <a:spcPct val="90000"/>
            </a:lnSpc>
            <a:spcBef>
              <a:spcPct val="0"/>
            </a:spcBef>
            <a:spcAft>
              <a:spcPct val="35000"/>
            </a:spcAft>
          </a:pPr>
          <a:r>
            <a:rPr lang="en-GB" sz="3500" b="1" kern="1200" dirty="0" smtClean="0">
              <a:solidFill>
                <a:srgbClr val="FFFF99"/>
              </a:solidFill>
              <a:latin typeface="Arial"/>
            </a:rPr>
            <a:t>Conflict</a:t>
          </a:r>
          <a:endParaRPr lang="en-GB" sz="3500" kern="1200" dirty="0">
            <a:solidFill>
              <a:srgbClr val="FFFF99"/>
            </a:solidFill>
          </a:endParaRPr>
        </a:p>
      </dsp:txBody>
      <dsp:txXfrm>
        <a:off x="3433996" y="1046619"/>
        <a:ext cx="2071130" cy="3336048"/>
      </dsp:txXfrm>
    </dsp:sp>
    <dsp:sp modelId="{669ED257-EF7D-44E7-BBEB-4EF2AF1D82F3}">
      <dsp:nvSpPr>
        <dsp:cNvPr id="0" name=""/>
        <dsp:cNvSpPr/>
      </dsp:nvSpPr>
      <dsp:spPr>
        <a:xfrm>
          <a:off x="5755330" y="1046619"/>
          <a:ext cx="2780040" cy="3336048"/>
        </a:xfrm>
        <a:prstGeom prst="roundRect">
          <a:avLst>
            <a:gd name="adj" fmla="val 5000"/>
          </a:avLst>
        </a:prstGeom>
        <a:gradFill rotWithShape="0">
          <a:gsLst>
            <a:gs pos="0">
              <a:schemeClr val="accent5">
                <a:lumMod val="50000"/>
              </a:schemeClr>
            </a:gs>
            <a:gs pos="39999">
              <a:schemeClr val="accent5">
                <a:lumMod val="75000"/>
              </a:schemeClr>
            </a:gs>
            <a:gs pos="70000">
              <a:schemeClr val="accent5">
                <a:lumMod val="60000"/>
                <a:lumOff val="40000"/>
              </a:schemeClr>
            </a:gs>
            <a:gs pos="100000">
              <a:schemeClr val="accent5">
                <a:lumMod val="20000"/>
                <a:lumOff val="80000"/>
              </a:schemeClr>
            </a:gs>
          </a:gsLst>
          <a:lin ang="5400000" scaled="0"/>
        </a:gra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0" tIns="106299" rIns="137795" bIns="0" numCol="1" spcCol="1270" anchor="t" anchorCtr="0">
          <a:noAutofit/>
        </a:bodyPr>
        <a:lstStyle/>
        <a:p>
          <a:pPr lvl="0" algn="r" defTabSz="1377950">
            <a:lnSpc>
              <a:spcPct val="90000"/>
            </a:lnSpc>
            <a:spcBef>
              <a:spcPct val="0"/>
            </a:spcBef>
            <a:spcAft>
              <a:spcPct val="35000"/>
            </a:spcAft>
          </a:pPr>
          <a:r>
            <a:rPr lang="en-GB" sz="3100" b="1" kern="1200" dirty="0" smtClean="0">
              <a:solidFill>
                <a:srgbClr val="FFFF00"/>
              </a:solidFill>
              <a:latin typeface="Arial"/>
            </a:rPr>
            <a:t>Retreatist</a:t>
          </a:r>
          <a:endParaRPr lang="en-GB" sz="3100" kern="1200" dirty="0">
            <a:solidFill>
              <a:srgbClr val="FFFF00"/>
            </a:solidFill>
          </a:endParaRPr>
        </a:p>
      </dsp:txBody>
      <dsp:txXfrm rot="16200000">
        <a:off x="4665554" y="2136395"/>
        <a:ext cx="2735560" cy="556008"/>
      </dsp:txXfrm>
    </dsp:sp>
    <dsp:sp modelId="{D89ACACB-5068-4803-B11D-4701565D3CDA}">
      <dsp:nvSpPr>
        <dsp:cNvPr id="0" name=""/>
        <dsp:cNvSpPr/>
      </dsp:nvSpPr>
      <dsp:spPr>
        <a:xfrm rot="5400000">
          <a:off x="5524218" y="3696593"/>
          <a:ext cx="490024" cy="417006"/>
        </a:xfrm>
        <a:prstGeom prst="flowChartExtract">
          <a:avLst/>
        </a:prstGeom>
        <a:solidFill>
          <a:schemeClr val="lt1">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chemeClr val="tx1">
              <a:alpha val="35000"/>
            </a:schemeClr>
          </a:outerShdw>
        </a:effectLst>
        <a:sp3d z="152400" prstMaterial="plastic">
          <a:bevelT w="25400" h="25400"/>
          <a:bevelB w="25400" h="25400"/>
        </a:sp3d>
      </dsp:spPr>
      <dsp:style>
        <a:lnRef idx="1">
          <a:scrgbClr r="0" g="0" b="0"/>
        </a:lnRef>
        <a:fillRef idx="1">
          <a:scrgbClr r="0" g="0" b="0"/>
        </a:fillRef>
        <a:effectRef idx="2">
          <a:scrgbClr r="0" g="0" b="0"/>
        </a:effectRef>
        <a:fontRef idx="minor"/>
      </dsp:style>
    </dsp:sp>
    <dsp:sp modelId="{811FD107-3D53-4F38-A41F-BC525A1D9868}">
      <dsp:nvSpPr>
        <dsp:cNvPr id="0" name=""/>
        <dsp:cNvSpPr/>
      </dsp:nvSpPr>
      <dsp:spPr>
        <a:xfrm>
          <a:off x="6311338" y="1046619"/>
          <a:ext cx="2071130" cy="3336048"/>
        </a:xfrm>
        <a:prstGeom prst="rect">
          <a:avLst/>
        </a:prstGeom>
        <a:noFill/>
        <a:ln>
          <a:noFill/>
        </a:ln>
        <a:effectLst>
          <a:outerShdw blurRad="40000" dist="23000" dir="5400000" rotWithShape="0">
            <a:srgbClr val="000000">
              <a:alpha val="35000"/>
            </a:srgbClr>
          </a:outerShdw>
        </a:effectLst>
        <a:sp3d/>
      </dsp:spPr>
      <dsp:style>
        <a:lnRef idx="0">
          <a:scrgbClr r="0" g="0" b="0"/>
        </a:lnRef>
        <a:fillRef idx="1">
          <a:scrgbClr r="0" g="0" b="0"/>
        </a:fillRef>
        <a:effectRef idx="2">
          <a:scrgbClr r="0" g="0" b="0"/>
        </a:effectRef>
        <a:fontRef idx="minor">
          <a:schemeClr val="lt1"/>
        </a:fontRef>
      </dsp:style>
      <dsp:txBody>
        <a:bodyPr spcFirstLastPara="0" vert="horz" wrap="square" lIns="0" tIns="120015" rIns="0" bIns="0" numCol="1" spcCol="1270" anchor="t" anchorCtr="0">
          <a:noAutofit/>
          <a:sp3d extrusionH="57150" prstMaterial="metal">
            <a:bevelT w="82550" h="38100" prst="coolSlant"/>
          </a:sp3d>
        </a:bodyPr>
        <a:lstStyle/>
        <a:p>
          <a:pPr lvl="0" algn="l" defTabSz="1555750">
            <a:lnSpc>
              <a:spcPct val="90000"/>
            </a:lnSpc>
            <a:spcBef>
              <a:spcPct val="0"/>
            </a:spcBef>
            <a:spcAft>
              <a:spcPct val="35000"/>
            </a:spcAft>
          </a:pPr>
          <a:r>
            <a:rPr lang="en-GB" sz="3500" b="1" kern="1200" dirty="0" smtClean="0">
              <a:solidFill>
                <a:srgbClr val="CCFFFF"/>
              </a:solidFill>
              <a:latin typeface="Arial"/>
            </a:rPr>
            <a:t>Retreatist</a:t>
          </a:r>
          <a:endParaRPr lang="en-GB" sz="3500" kern="1200" dirty="0">
            <a:solidFill>
              <a:srgbClr val="CCFFFF"/>
            </a:solidFill>
          </a:endParaRPr>
        </a:p>
      </dsp:txBody>
      <dsp:txXfrm>
        <a:off x="6311338" y="1046619"/>
        <a:ext cx="2071130" cy="333604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F736E02-C669-4A0A-A8FE-CF1D2514C74E}" type="datetimeFigureOut">
              <a:rPr lang="en-US"/>
              <a:pPr>
                <a:defRPr/>
              </a:pPr>
              <a:t>8/31/2010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4393CE6-A930-4416-91FC-0E5159815595}" type="slidenum">
              <a:rPr lang="en-GB"/>
              <a:pPr>
                <a:defRPr/>
              </a:pPr>
              <a:t>‹#›</a:t>
            </a:fld>
            <a:endParaRPr lang="en-GB"/>
          </a:p>
        </p:txBody>
      </p:sp>
    </p:spTree>
    <p:extLst>
      <p:ext uri="{BB962C8B-B14F-4D97-AF65-F5344CB8AC3E}">
        <p14:creationId xmlns:p14="http://schemas.microsoft.com/office/powerpoint/2010/main" val="257046351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a:spcBef>
                <a:spcPct val="0"/>
              </a:spcBef>
            </a:pPr>
            <a:r>
              <a:rPr lang="en-GB" sz="1100" b="1" smtClean="0">
                <a:latin typeface="Arial" charset="0"/>
                <a:cs typeface="Arial" charset="0"/>
              </a:rPr>
              <a:t>Teaching Notes</a:t>
            </a:r>
          </a:p>
          <a:p>
            <a:pPr>
              <a:spcBef>
                <a:spcPct val="0"/>
              </a:spcBef>
            </a:pPr>
            <a:endParaRPr lang="en-GB" sz="1100" smtClean="0">
              <a:latin typeface="Arial" charset="0"/>
              <a:cs typeface="Arial" charset="0"/>
            </a:endParaRPr>
          </a:p>
          <a:p>
            <a:pPr>
              <a:spcBef>
                <a:spcPct val="0"/>
              </a:spcBef>
            </a:pPr>
            <a:r>
              <a:rPr lang="en-GB" sz="1100" b="1" smtClean="0">
                <a:latin typeface="Arial" charset="0"/>
                <a:cs typeface="Arial" charset="0"/>
              </a:rPr>
              <a:t>Cloward </a:t>
            </a:r>
            <a:r>
              <a:rPr lang="en-GB" sz="1100" smtClean="0">
                <a:latin typeface="Arial" charset="0"/>
                <a:cs typeface="Arial" charset="0"/>
              </a:rPr>
              <a:t>and</a:t>
            </a:r>
            <a:r>
              <a:rPr lang="en-GB" sz="1100" b="1" smtClean="0">
                <a:latin typeface="Arial" charset="0"/>
                <a:cs typeface="Arial" charset="0"/>
              </a:rPr>
              <a:t> Ohlin</a:t>
            </a:r>
            <a:r>
              <a:rPr lang="en-GB" sz="1100" smtClean="0">
                <a:latin typeface="Arial" charset="0"/>
                <a:cs typeface="Arial" charset="0"/>
              </a:rPr>
              <a:t> (1960) also noted a different form of reactive subculture that developed in terms of:</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Opportunity structures</a:t>
            </a:r>
            <a:r>
              <a:rPr lang="en-GB" sz="1100" smtClean="0">
                <a:latin typeface="Arial" charset="0"/>
                <a:cs typeface="Arial" charset="0"/>
              </a:rPr>
              <a:t>: Like </a:t>
            </a:r>
            <a:r>
              <a:rPr lang="en-GB" sz="1100" b="1" smtClean="0">
                <a:latin typeface="Arial" charset="0"/>
                <a:cs typeface="Arial" charset="0"/>
              </a:rPr>
              <a:t>Merton</a:t>
            </a:r>
            <a:r>
              <a:rPr lang="en-GB" sz="1100" smtClean="0">
                <a:latin typeface="Arial" charset="0"/>
                <a:cs typeface="Arial" charset="0"/>
              </a:rPr>
              <a:t> they noted the significance of “legitimate opportunity structures” (such as work) as a way of achieving success. However, these were paralleled by "illegitimate opportunity structures" that provided an “alternative career structure” for deviants. They suggested </a:t>
            </a:r>
            <a:r>
              <a:rPr lang="en-GB" sz="1100" i="1" smtClean="0">
                <a:latin typeface="Arial" charset="0"/>
                <a:cs typeface="Arial" charset="0"/>
              </a:rPr>
              <a:t>three types</a:t>
            </a:r>
            <a:r>
              <a:rPr lang="en-GB" sz="1100" smtClean="0">
                <a:latin typeface="Arial" charset="0"/>
                <a:cs typeface="Arial" charset="0"/>
              </a:rPr>
              <a:t> of subcultural development:</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Criminal</a:t>
            </a:r>
            <a:r>
              <a:rPr lang="en-GB" sz="1100" smtClean="0">
                <a:latin typeface="Arial" charset="0"/>
                <a:cs typeface="Arial" charset="0"/>
              </a:rPr>
              <a:t>, that developed in stable (usually working class) communities with successful criminal </a:t>
            </a:r>
            <a:r>
              <a:rPr lang="en-GB" sz="1100" i="1" smtClean="0">
                <a:latin typeface="Arial" charset="0"/>
                <a:cs typeface="Arial" charset="0"/>
              </a:rPr>
              <a:t>role models</a:t>
            </a:r>
            <a:r>
              <a:rPr lang="en-GB" sz="1100" smtClean="0">
                <a:latin typeface="Arial" charset="0"/>
                <a:cs typeface="Arial" charset="0"/>
              </a:rPr>
              <a:t> (“crime pays”) and a </a:t>
            </a:r>
            <a:r>
              <a:rPr lang="en-GB" sz="1100" i="1" smtClean="0">
                <a:latin typeface="Arial" charset="0"/>
                <a:cs typeface="Arial" charset="0"/>
              </a:rPr>
              <a:t>career structure</a:t>
            </a:r>
            <a:r>
              <a:rPr lang="en-GB" sz="1100" smtClean="0">
                <a:latin typeface="Arial" charset="0"/>
                <a:cs typeface="Arial" charset="0"/>
              </a:rPr>
              <a:t> for aspiring criminals.</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Conflict</a:t>
            </a:r>
            <a:r>
              <a:rPr lang="en-GB" sz="1100" smtClean="0">
                <a:latin typeface="Arial" charset="0"/>
                <a:cs typeface="Arial" charset="0"/>
              </a:rPr>
              <a:t>: Without (structural) community support mechanisms, self-contained </a:t>
            </a:r>
            <a:r>
              <a:rPr lang="en-GB" sz="1100" i="1" smtClean="0">
                <a:latin typeface="Arial" charset="0"/>
                <a:cs typeface="Arial" charset="0"/>
              </a:rPr>
              <a:t>gang cultures</a:t>
            </a:r>
            <a:r>
              <a:rPr lang="en-GB" sz="1100" smtClean="0">
                <a:latin typeface="Arial" charset="0"/>
                <a:cs typeface="Arial" charset="0"/>
              </a:rPr>
              <a:t> developed, by providing “services” such as prostitution and drug-dealing.</a:t>
            </a:r>
          </a:p>
          <a:p>
            <a:pPr>
              <a:spcBef>
                <a:spcPct val="0"/>
              </a:spcBef>
            </a:pPr>
            <a:r>
              <a:rPr lang="en-GB" sz="1100" smtClean="0">
                <a:latin typeface="Arial" charset="0"/>
                <a:cs typeface="Arial" charset="0"/>
              </a:rPr>
              <a:t> </a:t>
            </a:r>
          </a:p>
          <a:p>
            <a:pPr>
              <a:spcBef>
                <a:spcPct val="0"/>
              </a:spcBef>
            </a:pPr>
            <a:r>
              <a:rPr lang="en-GB" sz="1100" b="1" smtClean="0">
                <a:latin typeface="Arial" charset="0"/>
                <a:cs typeface="Arial" charset="0"/>
              </a:rPr>
              <a:t>Retreatist</a:t>
            </a:r>
            <a:r>
              <a:rPr lang="en-GB" sz="1100" smtClean="0">
                <a:latin typeface="Arial" charset="0"/>
                <a:cs typeface="Arial" charset="0"/>
              </a:rPr>
              <a:t>: Those unable to join criminal or conflict subcultures (failures, as it were, in both legitimate and illegitimate structures) retreated into “individualistic” subcultures based around drug abuse, alcoholism, vagrancy and so forth. </a:t>
            </a: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1E4AA0B-2E12-4F67-BA03-26A0685DE0A6}" type="slidenum">
              <a:rPr lang="en-GB"/>
              <a:pPr fontAlgn="base">
                <a:spcBef>
                  <a:spcPct val="0"/>
                </a:spcBef>
                <a:spcAft>
                  <a:spcPct val="0"/>
                </a:spcAft>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5A54C6CF-AB5B-457A-A990-E36F6CBA3691}"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5E9862B-DBF4-4AED-A73D-168A326F319B}" type="slidenum">
              <a:rPr lang="en-GB"/>
              <a:pPr>
                <a:defRPr/>
              </a:pPr>
              <a:t>‹#›</a:t>
            </a:fld>
            <a:endParaRPr lang="en-GB"/>
          </a:p>
        </p:txBody>
      </p:sp>
    </p:spTree>
    <p:extLst>
      <p:ext uri="{BB962C8B-B14F-4D97-AF65-F5344CB8AC3E}">
        <p14:creationId xmlns:p14="http://schemas.microsoft.com/office/powerpoint/2010/main" val="3912588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F198DF3-D492-4E08-A245-62347BF624D3}"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702F397-1A11-4F35-B321-C2A1DB4C6EA9}" type="slidenum">
              <a:rPr lang="en-GB"/>
              <a:pPr>
                <a:defRPr/>
              </a:pPr>
              <a:t>‹#›</a:t>
            </a:fld>
            <a:endParaRPr lang="en-GB"/>
          </a:p>
        </p:txBody>
      </p:sp>
    </p:spTree>
    <p:extLst>
      <p:ext uri="{BB962C8B-B14F-4D97-AF65-F5344CB8AC3E}">
        <p14:creationId xmlns:p14="http://schemas.microsoft.com/office/powerpoint/2010/main" val="2384152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5DB798B-C5B9-47E1-A17F-531E328893AA}"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44F968C-47D0-4EEB-9DCC-F337F93AF57F}" type="slidenum">
              <a:rPr lang="en-GB"/>
              <a:pPr>
                <a:defRPr/>
              </a:pPr>
              <a:t>‹#›</a:t>
            </a:fld>
            <a:endParaRPr lang="en-GB"/>
          </a:p>
        </p:txBody>
      </p:sp>
    </p:spTree>
    <p:extLst>
      <p:ext uri="{BB962C8B-B14F-4D97-AF65-F5344CB8AC3E}">
        <p14:creationId xmlns:p14="http://schemas.microsoft.com/office/powerpoint/2010/main" val="2231952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9BECDC2-C060-4046-B6AA-3E27159FFEA3}"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B483C13-1EB0-4781-B31B-8C29ABDC8A55}" type="slidenum">
              <a:rPr lang="en-GB"/>
              <a:pPr>
                <a:defRPr/>
              </a:pPr>
              <a:t>‹#›</a:t>
            </a:fld>
            <a:endParaRPr lang="en-GB"/>
          </a:p>
        </p:txBody>
      </p:sp>
    </p:spTree>
    <p:extLst>
      <p:ext uri="{BB962C8B-B14F-4D97-AF65-F5344CB8AC3E}">
        <p14:creationId xmlns:p14="http://schemas.microsoft.com/office/powerpoint/2010/main" val="2989743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493E0C0-62F1-4AD5-A46B-DDCCEC9C9191}" type="datetimeFigureOut">
              <a:rPr lang="en-US"/>
              <a:pPr>
                <a:defRPr/>
              </a:pPr>
              <a:t>8/31/2010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0BCF1A5-4637-4B2B-9C6F-F83B2DB776F3}" type="slidenum">
              <a:rPr lang="en-GB"/>
              <a:pPr>
                <a:defRPr/>
              </a:pPr>
              <a:t>‹#›</a:t>
            </a:fld>
            <a:endParaRPr lang="en-GB"/>
          </a:p>
        </p:txBody>
      </p:sp>
    </p:spTree>
    <p:extLst>
      <p:ext uri="{BB962C8B-B14F-4D97-AF65-F5344CB8AC3E}">
        <p14:creationId xmlns:p14="http://schemas.microsoft.com/office/powerpoint/2010/main" val="810469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E81E458F-B96E-46DB-A50B-A213A04D659A}"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27C2665-36CD-4CFF-BBA5-CA668FDD10C1}" type="slidenum">
              <a:rPr lang="en-GB"/>
              <a:pPr>
                <a:defRPr/>
              </a:pPr>
              <a:t>‹#›</a:t>
            </a:fld>
            <a:endParaRPr lang="en-GB"/>
          </a:p>
        </p:txBody>
      </p:sp>
    </p:spTree>
    <p:extLst>
      <p:ext uri="{BB962C8B-B14F-4D97-AF65-F5344CB8AC3E}">
        <p14:creationId xmlns:p14="http://schemas.microsoft.com/office/powerpoint/2010/main" val="83838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EF6E0F0-B050-4E41-9A46-DD64AAE11378}" type="datetimeFigureOut">
              <a:rPr lang="en-US"/>
              <a:pPr>
                <a:defRPr/>
              </a:pPr>
              <a:t>8/31/2010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7EE776D0-3A26-4359-89E5-B450FFA2FF5C}" type="slidenum">
              <a:rPr lang="en-GB"/>
              <a:pPr>
                <a:defRPr/>
              </a:pPr>
              <a:t>‹#›</a:t>
            </a:fld>
            <a:endParaRPr lang="en-GB"/>
          </a:p>
        </p:txBody>
      </p:sp>
    </p:spTree>
    <p:extLst>
      <p:ext uri="{BB962C8B-B14F-4D97-AF65-F5344CB8AC3E}">
        <p14:creationId xmlns:p14="http://schemas.microsoft.com/office/powerpoint/2010/main" val="2302304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AA2586C-29E0-4075-841A-6F5AAE931AC8}" type="datetimeFigureOut">
              <a:rPr lang="en-US"/>
              <a:pPr>
                <a:defRPr/>
              </a:pPr>
              <a:t>8/31/2010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2D02379A-4E3B-4B39-A6D9-80E09D7B36B7}" type="slidenum">
              <a:rPr lang="en-GB"/>
              <a:pPr>
                <a:defRPr/>
              </a:pPr>
              <a:t>‹#›</a:t>
            </a:fld>
            <a:endParaRPr lang="en-GB"/>
          </a:p>
        </p:txBody>
      </p:sp>
    </p:spTree>
    <p:extLst>
      <p:ext uri="{BB962C8B-B14F-4D97-AF65-F5344CB8AC3E}">
        <p14:creationId xmlns:p14="http://schemas.microsoft.com/office/powerpoint/2010/main" val="1094847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BF71DFA-2E5F-4AD0-B9F8-65770CAA83B7}" type="datetimeFigureOut">
              <a:rPr lang="en-US"/>
              <a:pPr>
                <a:defRPr/>
              </a:pPr>
              <a:t>8/31/2010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9ABBD124-1951-4528-A31D-DB77AB059D4C}" type="slidenum">
              <a:rPr lang="en-GB"/>
              <a:pPr>
                <a:defRPr/>
              </a:pPr>
              <a:t>‹#›</a:t>
            </a:fld>
            <a:endParaRPr lang="en-GB"/>
          </a:p>
        </p:txBody>
      </p:sp>
    </p:spTree>
    <p:extLst>
      <p:ext uri="{BB962C8B-B14F-4D97-AF65-F5344CB8AC3E}">
        <p14:creationId xmlns:p14="http://schemas.microsoft.com/office/powerpoint/2010/main" val="367678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0C7D544-ACBF-4267-B1D1-6AEE8E51A972}"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95275AD-19C8-4F83-9CE2-08067B8D84F1}" type="slidenum">
              <a:rPr lang="en-GB"/>
              <a:pPr>
                <a:defRPr/>
              </a:pPr>
              <a:t>‹#›</a:t>
            </a:fld>
            <a:endParaRPr lang="en-GB"/>
          </a:p>
        </p:txBody>
      </p:sp>
    </p:spTree>
    <p:extLst>
      <p:ext uri="{BB962C8B-B14F-4D97-AF65-F5344CB8AC3E}">
        <p14:creationId xmlns:p14="http://schemas.microsoft.com/office/powerpoint/2010/main" val="3006338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94A1132-0B07-4CD9-82F4-B825D82EB06F}" type="datetimeFigureOut">
              <a:rPr lang="en-US"/>
              <a:pPr>
                <a:defRPr/>
              </a:pPr>
              <a:t>8/31/2010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AFB7C21-CE81-4724-901E-777F97B5442B}" type="slidenum">
              <a:rPr lang="en-GB"/>
              <a:pPr>
                <a:defRPr/>
              </a:pPr>
              <a:t>‹#›</a:t>
            </a:fld>
            <a:endParaRPr lang="en-GB"/>
          </a:p>
        </p:txBody>
      </p:sp>
    </p:spTree>
    <p:extLst>
      <p:ext uri="{BB962C8B-B14F-4D97-AF65-F5344CB8AC3E}">
        <p14:creationId xmlns:p14="http://schemas.microsoft.com/office/powerpoint/2010/main" val="2030074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1D1B5052-D8EC-4E92-96CA-014D94BD42F0}" type="datetimeFigureOut">
              <a:rPr lang="en-US"/>
              <a:pPr>
                <a:defRPr/>
              </a:pPr>
              <a:t>8/31/2010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E604C66-0811-409D-961B-27725C6F06FB}"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2844" y="1071546"/>
            <a:ext cx="8858312" cy="5572164"/>
          </a:xfrm>
          <a:prstGeom prst="rect">
            <a:avLst/>
          </a:prstGeom>
          <a:solidFill>
            <a:schemeClr val="tx2">
              <a:lumMod val="60000"/>
              <a:lumOff val="40000"/>
              <a:alpha val="50000"/>
            </a:schemeClr>
          </a:solidFill>
          <a:ln>
            <a:noFill/>
          </a:ln>
          <a:effectLst>
            <a:innerShdw blurRad="63500" dist="50800" dir="8100000">
              <a:schemeClr val="tx1">
                <a:alpha val="50000"/>
              </a:scheme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GB" sz="2400" dirty="0">
              <a:solidFill>
                <a:schemeClr val="tx1"/>
              </a:solidFill>
              <a:latin typeface="Arial" pitchFamily="34" charset="0"/>
            </a:endParaRPr>
          </a:p>
        </p:txBody>
      </p:sp>
      <p:sp>
        <p:nvSpPr>
          <p:cNvPr id="9" name="Rectangle 8"/>
          <p:cNvSpPr/>
          <p:nvPr/>
        </p:nvSpPr>
        <p:spPr>
          <a:xfrm>
            <a:off x="5572125" y="357188"/>
            <a:ext cx="3214688" cy="400050"/>
          </a:xfrm>
          <a:prstGeom prst="rect">
            <a:avLst/>
          </a:prstGeom>
          <a:gradFill>
            <a:gsLst>
              <a:gs pos="0">
                <a:srgbClr val="8488C4"/>
              </a:gs>
              <a:gs pos="53000">
                <a:srgbClr val="D4DEFF"/>
              </a:gs>
              <a:gs pos="83000">
                <a:srgbClr val="D4DEFF"/>
              </a:gs>
              <a:gs pos="100000">
                <a:srgbClr val="96AB94"/>
              </a:gs>
            </a:gsLst>
            <a:lin ang="5400000" scaled="0"/>
          </a:gradFill>
          <a:effectLst>
            <a:outerShdw blurRad="50800" dist="50800" dir="5400000" algn="ctr" rotWithShape="0">
              <a:schemeClr val="tx1"/>
            </a:outerShdw>
          </a:effectLst>
        </p:spPr>
        <p:txBody>
          <a:bodyPr>
            <a:spAutoFit/>
          </a:bodyPr>
          <a:lstStyle/>
          <a:p>
            <a:pPr marL="914400" indent="-914400" algn="r" fontAlgn="auto">
              <a:spcBef>
                <a:spcPts val="0"/>
              </a:spcBef>
              <a:spcAft>
                <a:spcPts val="0"/>
              </a:spcAft>
              <a:defRPr/>
            </a:pPr>
            <a:endParaRPr lang="en-US" sz="2000" b="1" dirty="0">
              <a:ln w="1905"/>
              <a:effectLst>
                <a:innerShdw blurRad="69850" dist="43180" dir="5400000">
                  <a:srgbClr val="000000">
                    <a:alpha val="65000"/>
                  </a:srgbClr>
                </a:innerShdw>
              </a:effectLst>
              <a:latin typeface="Arial" pitchFamily="34" charset="0"/>
            </a:endParaRPr>
          </a:p>
        </p:txBody>
      </p:sp>
      <p:sp>
        <p:nvSpPr>
          <p:cNvPr id="10" name="Rectangle 9"/>
          <p:cNvSpPr/>
          <p:nvPr/>
        </p:nvSpPr>
        <p:spPr>
          <a:xfrm>
            <a:off x="395288" y="214290"/>
            <a:ext cx="3286148" cy="642942"/>
          </a:xfrm>
          <a:prstGeom prst="rect">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ln>
            <a:solidFill>
              <a:schemeClr val="accent1">
                <a:shade val="50000"/>
                <a:alpha val="0"/>
              </a:schemeClr>
            </a:solidFill>
          </a:ln>
          <a:effectLst>
            <a:outerShdw blurRad="50800" dist="50800" dir="5400000" algn="ctr" rotWithShape="0">
              <a:schemeClr val="tx1"/>
            </a:outerShdw>
          </a:effectLst>
          <a:scene3d>
            <a:camera prst="orthographicFront"/>
            <a:lightRig rig="freezing" dir="t"/>
          </a:scene3d>
          <a:sp3d extrusionH="76200" contourW="12700" prstMaterial="metal">
            <a:extrusionClr>
              <a:schemeClr val="tx2">
                <a:lumMod val="60000"/>
                <a:lumOff val="40000"/>
              </a:schemeClr>
            </a:extrusionClr>
            <a:contourClr>
              <a:srgbClr val="0000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055" name="TextBox 11"/>
          <p:cNvSpPr txBox="1">
            <a:spLocks noChangeArrowheads="1"/>
          </p:cNvSpPr>
          <p:nvPr/>
        </p:nvSpPr>
        <p:spPr bwMode="auto">
          <a:xfrm>
            <a:off x="5643563" y="368300"/>
            <a:ext cx="3098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sz="2000" b="1">
                <a:solidFill>
                  <a:srgbClr val="000000"/>
                </a:solidFill>
                <a:cs typeface="Arial" charset="0"/>
              </a:rPr>
              <a:t>Opportunity Structures</a:t>
            </a:r>
          </a:p>
        </p:txBody>
      </p:sp>
      <p:graphicFrame>
        <p:nvGraphicFramePr>
          <p:cNvPr id="16" name="Diagram 15"/>
          <p:cNvGraphicFramePr/>
          <p:nvPr/>
        </p:nvGraphicFramePr>
        <p:xfrm>
          <a:off x="250824" y="1142984"/>
          <a:ext cx="8536017" cy="5429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Rounded Rectangle 12"/>
          <p:cNvSpPr/>
          <p:nvPr/>
        </p:nvSpPr>
        <p:spPr>
          <a:xfrm>
            <a:off x="2857488" y="5663583"/>
            <a:ext cx="3214710" cy="408623"/>
          </a:xfrm>
          <a:prstGeom prst="roundRect">
            <a:avLst/>
          </a:prstGeom>
          <a:scene3d>
            <a:camera prst="orthographicFront"/>
            <a:lightRig rig="threePt" dir="t"/>
          </a:scene3d>
          <a:sp3d prstMaterial="dkEdge">
            <a:bevelT/>
          </a:sp3d>
        </p:spPr>
        <p:style>
          <a:lnRef idx="1">
            <a:schemeClr val="accent1"/>
          </a:lnRef>
          <a:fillRef idx="2">
            <a:schemeClr val="accent1"/>
          </a:fillRef>
          <a:effectRef idx="1">
            <a:schemeClr val="accent1"/>
          </a:effectRef>
          <a:fontRef idx="minor">
            <a:schemeClr val="dk1"/>
          </a:fontRef>
        </p:style>
        <p:txBody>
          <a:bodyPr anchor="ctr">
            <a:spAutoFit/>
          </a:bodyPr>
          <a:lstStyle/>
          <a:p>
            <a:pPr algn="ctr" fontAlgn="auto">
              <a:spcBef>
                <a:spcPts val="0"/>
              </a:spcBef>
              <a:spcAft>
                <a:spcPts val="0"/>
              </a:spcAft>
              <a:defRPr/>
            </a:pPr>
            <a:r>
              <a:rPr lang="en-GB" b="1" dirty="0">
                <a:solidFill>
                  <a:schemeClr val="tx1"/>
                </a:solidFill>
                <a:latin typeface="Arial" pitchFamily="34" charset="0"/>
                <a:cs typeface="Arial" pitchFamily="34" charset="0"/>
              </a:rPr>
              <a:t>Cloward </a:t>
            </a:r>
            <a:r>
              <a:rPr lang="en-GB" dirty="0">
                <a:solidFill>
                  <a:schemeClr val="tx1"/>
                </a:solidFill>
                <a:latin typeface="Arial" pitchFamily="34" charset="0"/>
                <a:cs typeface="Arial" pitchFamily="34" charset="0"/>
              </a:rPr>
              <a:t>and</a:t>
            </a:r>
            <a:r>
              <a:rPr lang="en-GB" b="1" dirty="0">
                <a:solidFill>
                  <a:schemeClr val="tx1"/>
                </a:solidFill>
                <a:latin typeface="Arial" pitchFamily="34" charset="0"/>
                <a:cs typeface="Arial" pitchFamily="34" charset="0"/>
              </a:rPr>
              <a:t> Ohlin</a:t>
            </a:r>
            <a:r>
              <a:rPr lang="en-GB" dirty="0">
                <a:solidFill>
                  <a:schemeClr val="tx1"/>
                </a:solidFill>
                <a:latin typeface="Arial" pitchFamily="34" charset="0"/>
                <a:cs typeface="Arial" pitchFamily="34" charset="0"/>
              </a:rPr>
              <a:t> (1960) </a:t>
            </a:r>
            <a:endParaRPr lang="en-GB" b="1" dirty="0">
              <a:solidFill>
                <a:srgbClr val="000000"/>
              </a:solidFill>
              <a:latin typeface="Arial" pitchFamily="34" charset="0"/>
              <a:cs typeface="Arial" pitchFamily="34" charset="0"/>
            </a:endParaRPr>
          </a:p>
        </p:txBody>
      </p:sp>
      <p:sp>
        <p:nvSpPr>
          <p:cNvPr id="2060" name="TextBox 12"/>
          <p:cNvSpPr txBox="1">
            <a:spLocks noChangeArrowheads="1"/>
          </p:cNvSpPr>
          <p:nvPr/>
        </p:nvSpPr>
        <p:spPr bwMode="auto">
          <a:xfrm>
            <a:off x="6072188" y="6577013"/>
            <a:ext cx="30718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1400">
                <a:cs typeface="Arial" charset="0"/>
              </a:rPr>
              <a:t>©  </a:t>
            </a:r>
            <a:r>
              <a:rPr lang="en-GB" sz="1400" smtClean="0">
                <a:cs typeface="Arial" charset="0"/>
              </a:rPr>
              <a:t>www.sociology.org.uk, 2009</a:t>
            </a:r>
            <a:endParaRPr lang="en-GB" sz="1400" dirty="0">
              <a:cs typeface="Arial" charset="0"/>
            </a:endParaRPr>
          </a:p>
        </p:txBody>
      </p:sp>
      <p:sp>
        <p:nvSpPr>
          <p:cNvPr id="14" name="TextBox 13"/>
          <p:cNvSpPr txBox="1"/>
          <p:nvPr/>
        </p:nvSpPr>
        <p:spPr>
          <a:xfrm>
            <a:off x="395288" y="357166"/>
            <a:ext cx="3105142" cy="400110"/>
          </a:xfrm>
          <a:prstGeom prst="rect">
            <a:avLst/>
          </a:prstGeom>
          <a:noFill/>
          <a:scene3d>
            <a:camera prst="orthographicFront"/>
            <a:lightRig rig="threePt" dir="t"/>
          </a:scene3d>
          <a:sp3d>
            <a:bevelT w="165100" prst="coolSlant"/>
          </a:sp3d>
        </p:spPr>
        <p:txBody>
          <a:bodyPr>
            <a:spAutoFit/>
          </a:bodyPr>
          <a:lstStyle/>
          <a:p>
            <a:pPr algn="ctr" fontAlgn="auto">
              <a:spcBef>
                <a:spcPts val="0"/>
              </a:spcBef>
              <a:spcAft>
                <a:spcPts val="0"/>
              </a:spcAft>
              <a:defRPr/>
            </a:pPr>
            <a:r>
              <a:rPr lang="en-GB" sz="2000" b="1" dirty="0">
                <a:latin typeface="Arial" pitchFamily="34" charset="0"/>
                <a:cs typeface="Arial" pitchFamily="34" charset="0"/>
              </a:rPr>
              <a:t>Crime and Deviance</a:t>
            </a:r>
            <a:endParaRPr lang="en-GB"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44</Words>
  <Application>Microsoft Office PowerPoint</Application>
  <PresentationFormat>On-screen Show (4:3)</PresentationFormat>
  <Paragraphs>22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Arial</vt:lpstr>
      <vt:lpstr>Office Theme</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Chris.Livesey</dc:creator>
  <cp:lastModifiedBy>Chris.Livesey</cp:lastModifiedBy>
  <cp:revision>4</cp:revision>
  <dcterms:created xsi:type="dcterms:W3CDTF">2009-01-21T09:50:24Z</dcterms:created>
  <dcterms:modified xsi:type="dcterms:W3CDTF">2010-08-31T08:47:29Z</dcterms:modified>
</cp:coreProperties>
</file>