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4" d="100"/>
          <a:sy n="74" d="100"/>
        </p:scale>
        <p:origin x="-3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43AC2C-DDDC-43F0-BD17-B679E17B1CE9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B32D274-52F0-4DA1-AC17-7EF70C93AE93}">
      <dgm:prSet phldrT="[Text]"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Arial"/>
            </a:rPr>
            <a:t>Increased Deviance</a:t>
          </a:r>
          <a:endParaRPr lang="en-GB" sz="24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gm:t>
    </dgm:pt>
    <dgm:pt modelId="{9B81BA70-C4D3-423C-9C3A-F5DDF92D9784}" type="parTrans" cxnId="{FCCAE98C-2CA7-4FBE-B947-C36521BBE60D}">
      <dgm:prSet/>
      <dgm:spPr/>
      <dgm:t>
        <a:bodyPr/>
        <a:lstStyle/>
        <a:p>
          <a:endParaRPr lang="en-GB"/>
        </a:p>
      </dgm:t>
    </dgm:pt>
    <dgm:pt modelId="{69583342-56E1-4221-AF67-0E1E23CF159A}" type="sibTrans" cxnId="{FCCAE98C-2CA7-4FBE-B947-C36521BBE60D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outerShdw blurRad="50800" dist="50800" dir="5400000" algn="ctr" rotWithShape="0">
            <a:schemeClr val="tx1"/>
          </a:outerShdw>
        </a:effectLst>
      </dgm:spPr>
      <dgm:t>
        <a:bodyPr/>
        <a:lstStyle/>
        <a:p>
          <a:endParaRPr lang="en-GB"/>
        </a:p>
      </dgm:t>
    </dgm:pt>
    <dgm:pt modelId="{F6D2382B-16A7-46CE-B6EF-89BB6042B96A}">
      <dgm:prSet phldrT="[Text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rPr>
            <a:t>Isolation </a:t>
          </a:r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Times New Roman"/>
            </a:rPr>
            <a:t>And </a:t>
          </a:r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Arial"/>
            </a:rPr>
            <a:t>Alienation</a:t>
          </a:r>
          <a:endParaRPr lang="en-GB" sz="24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gm:t>
    </dgm:pt>
    <dgm:pt modelId="{6B81AFA6-33BF-4258-BE4F-2935F31800B6}" type="parTrans" cxnId="{64A9ECDD-C1AB-449A-8893-C72437611F34}">
      <dgm:prSet/>
      <dgm:spPr/>
      <dgm:t>
        <a:bodyPr/>
        <a:lstStyle/>
        <a:p>
          <a:endParaRPr lang="en-GB"/>
        </a:p>
      </dgm:t>
    </dgm:pt>
    <dgm:pt modelId="{43357183-0E97-4EA9-86EE-B93EFC6F3FCA}" type="sibTrans" cxnId="{64A9ECDD-C1AB-449A-8893-C72437611F34}">
      <dgm:prSet/>
      <dgm:spPr/>
      <dgm:t>
        <a:bodyPr/>
        <a:lstStyle/>
        <a:p>
          <a:endParaRPr lang="en-GB"/>
        </a:p>
      </dgm:t>
    </dgm:pt>
    <dgm:pt modelId="{04ECCB73-863A-4C86-AFAE-337E6007DBC2}">
      <dgm:prSet phldrT="[Text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Arial"/>
            </a:rPr>
            <a:t>Increased </a:t>
          </a:r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Times New Roman"/>
            </a:rPr>
            <a:t>Social </a:t>
          </a:r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rPr>
            <a:t>Reaction</a:t>
          </a:r>
          <a:endParaRPr lang="en-GB" sz="24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gm:t>
    </dgm:pt>
    <dgm:pt modelId="{D947A737-2C67-493E-8A32-913CAB9CC49E}" type="parTrans" cxnId="{9FE30459-28E9-4B6A-AF9D-4C2C2937FDE6}">
      <dgm:prSet/>
      <dgm:spPr/>
      <dgm:t>
        <a:bodyPr/>
        <a:lstStyle/>
        <a:p>
          <a:endParaRPr lang="en-GB"/>
        </a:p>
      </dgm:t>
    </dgm:pt>
    <dgm:pt modelId="{4223347C-CAAD-4278-AEEA-56DA928D4ED0}" type="sibTrans" cxnId="{9FE30459-28E9-4B6A-AF9D-4C2C2937FDE6}">
      <dgm:prSet/>
      <dgm:spPr/>
      <dgm:t>
        <a:bodyPr/>
        <a:lstStyle/>
        <a:p>
          <a:endParaRPr lang="en-GB"/>
        </a:p>
      </dgm:t>
    </dgm:pt>
    <dgm:pt modelId="{40D06EF9-C3AE-437F-BB1B-C7373F83F210}">
      <dgm:prSet phldrT="[Text]" custT="1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Arial"/>
            </a:rPr>
            <a:t>Secondary </a:t>
          </a:r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Arial"/>
            </a:rPr>
            <a:t>Deviance</a:t>
          </a:r>
          <a:endParaRPr lang="en-GB" sz="24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gm:t>
    </dgm:pt>
    <dgm:pt modelId="{5CA2A2B6-CD24-47F5-B60E-C66DAE2FFF49}" type="parTrans" cxnId="{91466628-311F-4EE2-B74C-B468B3DD6C2A}">
      <dgm:prSet/>
      <dgm:spPr/>
      <dgm:t>
        <a:bodyPr/>
        <a:lstStyle/>
        <a:p>
          <a:endParaRPr lang="en-GB"/>
        </a:p>
      </dgm:t>
    </dgm:pt>
    <dgm:pt modelId="{9AE3392A-1595-42BA-865C-1F7A0F3F9F32}" type="sibTrans" cxnId="{91466628-311F-4EE2-B74C-B468B3DD6C2A}">
      <dgm:prSet/>
      <dgm:spPr/>
      <dgm:t>
        <a:bodyPr/>
        <a:lstStyle/>
        <a:p>
          <a:endParaRPr lang="en-GB"/>
        </a:p>
      </dgm:t>
    </dgm:pt>
    <dgm:pt modelId="{D06B75A0-9519-4790-B1AD-E1D64C15ED97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rPr>
            <a:t>Social</a:t>
          </a:r>
        </a:p>
        <a:p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rPr>
            <a:t>Reaction</a:t>
          </a:r>
          <a:endParaRPr lang="en-GB" sz="24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gm:t>
    </dgm:pt>
    <dgm:pt modelId="{42AD8B9A-619A-4D09-87E6-55F26EAA0A08}" type="parTrans" cxnId="{7054BD02-40CF-448A-BC79-E3C685BB1A71}">
      <dgm:prSet/>
      <dgm:spPr/>
      <dgm:t>
        <a:bodyPr/>
        <a:lstStyle/>
        <a:p>
          <a:endParaRPr lang="en-GB"/>
        </a:p>
      </dgm:t>
    </dgm:pt>
    <dgm:pt modelId="{BA886157-2043-4385-B538-4DCA53696C28}" type="sibTrans" cxnId="{7054BD02-40CF-448A-BC79-E3C685BB1A71}">
      <dgm:prSet/>
      <dgm:spPr/>
      <dgm:t>
        <a:bodyPr/>
        <a:lstStyle/>
        <a:p>
          <a:endParaRPr lang="en-GB"/>
        </a:p>
      </dgm:t>
    </dgm:pt>
    <dgm:pt modelId="{D5D1890B-A9AB-4DA3-B0B6-B866D299FDF6}" type="pres">
      <dgm:prSet presAssocID="{3643AC2C-DDDC-43F0-BD17-B679E17B1CE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B2E26DB-A183-4AAC-AF90-C3ECE5AD3424}" type="pres">
      <dgm:prSet presAssocID="{3643AC2C-DDDC-43F0-BD17-B679E17B1CE9}" presName="cycle" presStyleCnt="0"/>
      <dgm:spPr/>
    </dgm:pt>
    <dgm:pt modelId="{1DD81F23-1EDA-46C5-A9AA-404F91C8A312}" type="pres">
      <dgm:prSet presAssocID="{2B32D274-52F0-4DA1-AC17-7EF70C93AE93}" presName="nodeFirstNode" presStyleLbl="node1" presStyleIdx="0" presStyleCnt="5" custRadScaleRad="103309" custRadScaleInc="51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410A385-A20D-4A42-9225-B20BFD0EBCB1}" type="pres">
      <dgm:prSet presAssocID="{69583342-56E1-4221-AF67-0E1E23CF159A}" presName="sibTransFirstNode" presStyleLbl="bgShp" presStyleIdx="0" presStyleCnt="1"/>
      <dgm:spPr/>
      <dgm:t>
        <a:bodyPr/>
        <a:lstStyle/>
        <a:p>
          <a:endParaRPr lang="en-GB"/>
        </a:p>
      </dgm:t>
    </dgm:pt>
    <dgm:pt modelId="{5612B3CA-37C6-4F18-A45D-B043FB53DFE5}" type="pres">
      <dgm:prSet presAssocID="{F6D2382B-16A7-46CE-B6EF-89BB6042B96A}" presName="nodeFollowingNodes" presStyleLbl="node1" presStyleIdx="1" presStyleCnt="5" custRadScaleRad="131837" custRadScaleInc="1015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E6CEC2D-AE11-4BFE-9C66-F5E7170A4DCF}" type="pres">
      <dgm:prSet presAssocID="{04ECCB73-863A-4C86-AFAE-337E6007DBC2}" presName="nodeFollowingNodes" presStyleLbl="node1" presStyleIdx="2" presStyleCnt="5" custRadScaleRad="118881" custRadScaleInc="-3426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E8028CD-9ADB-47CF-B9BE-80E307E0D362}" type="pres">
      <dgm:prSet presAssocID="{40D06EF9-C3AE-437F-BB1B-C7373F83F210}" presName="nodeFollowingNodes" presStyleLbl="node1" presStyleIdx="3" presStyleCnt="5" custRadScaleRad="116837" custRadScaleInc="4266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06F188F-FF80-4847-A770-666F2387C239}" type="pres">
      <dgm:prSet presAssocID="{D06B75A0-9519-4790-B1AD-E1D64C15ED97}" presName="nodeFollowingNodes" presStyleLbl="node1" presStyleIdx="4" presStyleCnt="5" custRadScaleRad="122487" custRadScaleInc="117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054BD02-40CF-448A-BC79-E3C685BB1A71}" srcId="{3643AC2C-DDDC-43F0-BD17-B679E17B1CE9}" destId="{D06B75A0-9519-4790-B1AD-E1D64C15ED97}" srcOrd="4" destOrd="0" parTransId="{42AD8B9A-619A-4D09-87E6-55F26EAA0A08}" sibTransId="{BA886157-2043-4385-B538-4DCA53696C28}"/>
    <dgm:cxn modelId="{91466628-311F-4EE2-B74C-B468B3DD6C2A}" srcId="{3643AC2C-DDDC-43F0-BD17-B679E17B1CE9}" destId="{40D06EF9-C3AE-437F-BB1B-C7373F83F210}" srcOrd="3" destOrd="0" parTransId="{5CA2A2B6-CD24-47F5-B60E-C66DAE2FFF49}" sibTransId="{9AE3392A-1595-42BA-865C-1F7A0F3F9F32}"/>
    <dgm:cxn modelId="{F23B45B9-557F-4BD0-AEB9-567A8F96F9CD}" type="presOf" srcId="{D06B75A0-9519-4790-B1AD-E1D64C15ED97}" destId="{406F188F-FF80-4847-A770-666F2387C239}" srcOrd="0" destOrd="0" presId="urn:microsoft.com/office/officeart/2005/8/layout/cycle3"/>
    <dgm:cxn modelId="{1ACBE451-F36C-44EC-B986-78C4C924B170}" type="presOf" srcId="{3643AC2C-DDDC-43F0-BD17-B679E17B1CE9}" destId="{D5D1890B-A9AB-4DA3-B0B6-B866D299FDF6}" srcOrd="0" destOrd="0" presId="urn:microsoft.com/office/officeart/2005/8/layout/cycle3"/>
    <dgm:cxn modelId="{A51A084F-BB91-4AB2-B621-2C9123EF7A17}" type="presOf" srcId="{69583342-56E1-4221-AF67-0E1E23CF159A}" destId="{0410A385-A20D-4A42-9225-B20BFD0EBCB1}" srcOrd="0" destOrd="0" presId="urn:microsoft.com/office/officeart/2005/8/layout/cycle3"/>
    <dgm:cxn modelId="{CD646189-AE64-4211-8FD9-60891ACB5DA6}" type="presOf" srcId="{F6D2382B-16A7-46CE-B6EF-89BB6042B96A}" destId="{5612B3CA-37C6-4F18-A45D-B043FB53DFE5}" srcOrd="0" destOrd="0" presId="urn:microsoft.com/office/officeart/2005/8/layout/cycle3"/>
    <dgm:cxn modelId="{64A9ECDD-C1AB-449A-8893-C72437611F34}" srcId="{3643AC2C-DDDC-43F0-BD17-B679E17B1CE9}" destId="{F6D2382B-16A7-46CE-B6EF-89BB6042B96A}" srcOrd="1" destOrd="0" parTransId="{6B81AFA6-33BF-4258-BE4F-2935F31800B6}" sibTransId="{43357183-0E97-4EA9-86EE-B93EFC6F3FCA}"/>
    <dgm:cxn modelId="{FCCAE98C-2CA7-4FBE-B947-C36521BBE60D}" srcId="{3643AC2C-DDDC-43F0-BD17-B679E17B1CE9}" destId="{2B32D274-52F0-4DA1-AC17-7EF70C93AE93}" srcOrd="0" destOrd="0" parTransId="{9B81BA70-C4D3-423C-9C3A-F5DDF92D9784}" sibTransId="{69583342-56E1-4221-AF67-0E1E23CF159A}"/>
    <dgm:cxn modelId="{54E8FD9A-69C5-4B81-81F9-2356613BB5B1}" type="presOf" srcId="{40D06EF9-C3AE-437F-BB1B-C7373F83F210}" destId="{8E8028CD-9ADB-47CF-B9BE-80E307E0D362}" srcOrd="0" destOrd="0" presId="urn:microsoft.com/office/officeart/2005/8/layout/cycle3"/>
    <dgm:cxn modelId="{1E8FD562-C67C-4CCB-816B-5E6078FEDC1E}" type="presOf" srcId="{04ECCB73-863A-4C86-AFAE-337E6007DBC2}" destId="{DE6CEC2D-AE11-4BFE-9C66-F5E7170A4DCF}" srcOrd="0" destOrd="0" presId="urn:microsoft.com/office/officeart/2005/8/layout/cycle3"/>
    <dgm:cxn modelId="{E5804851-5107-42EA-975A-48A3CF0CE51A}" type="presOf" srcId="{2B32D274-52F0-4DA1-AC17-7EF70C93AE93}" destId="{1DD81F23-1EDA-46C5-A9AA-404F91C8A312}" srcOrd="0" destOrd="0" presId="urn:microsoft.com/office/officeart/2005/8/layout/cycle3"/>
    <dgm:cxn modelId="{9FE30459-28E9-4B6A-AF9D-4C2C2937FDE6}" srcId="{3643AC2C-DDDC-43F0-BD17-B679E17B1CE9}" destId="{04ECCB73-863A-4C86-AFAE-337E6007DBC2}" srcOrd="2" destOrd="0" parTransId="{D947A737-2C67-493E-8A32-913CAB9CC49E}" sibTransId="{4223347C-CAAD-4278-AEEA-56DA928D4ED0}"/>
    <dgm:cxn modelId="{FA807D22-D6F9-4726-9B26-599E3E489A27}" type="presParOf" srcId="{D5D1890B-A9AB-4DA3-B0B6-B866D299FDF6}" destId="{BB2E26DB-A183-4AAC-AF90-C3ECE5AD3424}" srcOrd="0" destOrd="0" presId="urn:microsoft.com/office/officeart/2005/8/layout/cycle3"/>
    <dgm:cxn modelId="{B51A932B-6AA3-48BC-AF76-6CF0F67240CC}" type="presParOf" srcId="{BB2E26DB-A183-4AAC-AF90-C3ECE5AD3424}" destId="{1DD81F23-1EDA-46C5-A9AA-404F91C8A312}" srcOrd="0" destOrd="0" presId="urn:microsoft.com/office/officeart/2005/8/layout/cycle3"/>
    <dgm:cxn modelId="{27C463CF-2AAC-4813-BEB6-CF85E31F42B1}" type="presParOf" srcId="{BB2E26DB-A183-4AAC-AF90-C3ECE5AD3424}" destId="{0410A385-A20D-4A42-9225-B20BFD0EBCB1}" srcOrd="1" destOrd="0" presId="urn:microsoft.com/office/officeart/2005/8/layout/cycle3"/>
    <dgm:cxn modelId="{D4F9DFD9-3F98-44B4-A984-AF9C686D924C}" type="presParOf" srcId="{BB2E26DB-A183-4AAC-AF90-C3ECE5AD3424}" destId="{5612B3CA-37C6-4F18-A45D-B043FB53DFE5}" srcOrd="2" destOrd="0" presId="urn:microsoft.com/office/officeart/2005/8/layout/cycle3"/>
    <dgm:cxn modelId="{D4591E4C-A540-48CC-AADD-DF679E80BDD0}" type="presParOf" srcId="{BB2E26DB-A183-4AAC-AF90-C3ECE5AD3424}" destId="{DE6CEC2D-AE11-4BFE-9C66-F5E7170A4DCF}" srcOrd="3" destOrd="0" presId="urn:microsoft.com/office/officeart/2005/8/layout/cycle3"/>
    <dgm:cxn modelId="{B7FCC9F7-69CA-4517-9232-40F661D38616}" type="presParOf" srcId="{BB2E26DB-A183-4AAC-AF90-C3ECE5AD3424}" destId="{8E8028CD-9ADB-47CF-B9BE-80E307E0D362}" srcOrd="4" destOrd="0" presId="urn:microsoft.com/office/officeart/2005/8/layout/cycle3"/>
    <dgm:cxn modelId="{7D144ECC-2875-4DCD-A3A3-A323D0938466}" type="presParOf" srcId="{BB2E26DB-A183-4AAC-AF90-C3ECE5AD3424}" destId="{406F188F-FF80-4847-A770-666F2387C239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43AC2C-DDDC-43F0-BD17-B679E17B1CE9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B32D274-52F0-4DA1-AC17-7EF70C93AE93}">
      <dgm:prSet phldrT="[Text]"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Arial"/>
            </a:rPr>
            <a:t>Increased Deviance</a:t>
          </a:r>
          <a:endParaRPr lang="en-GB" sz="24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gm:t>
    </dgm:pt>
    <dgm:pt modelId="{9B81BA70-C4D3-423C-9C3A-F5DDF92D9784}" type="parTrans" cxnId="{FCCAE98C-2CA7-4FBE-B947-C36521BBE60D}">
      <dgm:prSet/>
      <dgm:spPr/>
      <dgm:t>
        <a:bodyPr/>
        <a:lstStyle/>
        <a:p>
          <a:endParaRPr lang="en-GB"/>
        </a:p>
      </dgm:t>
    </dgm:pt>
    <dgm:pt modelId="{69583342-56E1-4221-AF67-0E1E23CF159A}" type="sibTrans" cxnId="{FCCAE98C-2CA7-4FBE-B947-C36521BBE60D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outerShdw blurRad="50800" dist="50800" dir="5400000" algn="ctr" rotWithShape="0">
            <a:schemeClr val="tx1"/>
          </a:outerShdw>
        </a:effectLst>
      </dgm:spPr>
      <dgm:t>
        <a:bodyPr/>
        <a:lstStyle/>
        <a:p>
          <a:endParaRPr lang="en-GB"/>
        </a:p>
      </dgm:t>
    </dgm:pt>
    <dgm:pt modelId="{F6D2382B-16A7-46CE-B6EF-89BB6042B96A}">
      <dgm:prSet phldrT="[Text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rPr>
            <a:t>Isolation </a:t>
          </a:r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Times New Roman"/>
            </a:rPr>
            <a:t>And </a:t>
          </a:r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Arial"/>
            </a:rPr>
            <a:t>Alienation</a:t>
          </a:r>
          <a:endParaRPr lang="en-GB" sz="24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gm:t>
    </dgm:pt>
    <dgm:pt modelId="{6B81AFA6-33BF-4258-BE4F-2935F31800B6}" type="parTrans" cxnId="{64A9ECDD-C1AB-449A-8893-C72437611F34}">
      <dgm:prSet/>
      <dgm:spPr/>
      <dgm:t>
        <a:bodyPr/>
        <a:lstStyle/>
        <a:p>
          <a:endParaRPr lang="en-GB"/>
        </a:p>
      </dgm:t>
    </dgm:pt>
    <dgm:pt modelId="{43357183-0E97-4EA9-86EE-B93EFC6F3FCA}" type="sibTrans" cxnId="{64A9ECDD-C1AB-449A-8893-C72437611F34}">
      <dgm:prSet/>
      <dgm:spPr/>
      <dgm:t>
        <a:bodyPr/>
        <a:lstStyle/>
        <a:p>
          <a:endParaRPr lang="en-GB"/>
        </a:p>
      </dgm:t>
    </dgm:pt>
    <dgm:pt modelId="{04ECCB73-863A-4C86-AFAE-337E6007DBC2}">
      <dgm:prSet phldrT="[Text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Arial"/>
            </a:rPr>
            <a:t>Increased </a:t>
          </a:r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Times New Roman"/>
            </a:rPr>
            <a:t>Social </a:t>
          </a:r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rPr>
            <a:t>Reaction</a:t>
          </a:r>
          <a:endParaRPr lang="en-GB" sz="24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gm:t>
    </dgm:pt>
    <dgm:pt modelId="{D947A737-2C67-493E-8A32-913CAB9CC49E}" type="parTrans" cxnId="{9FE30459-28E9-4B6A-AF9D-4C2C2937FDE6}">
      <dgm:prSet/>
      <dgm:spPr/>
      <dgm:t>
        <a:bodyPr/>
        <a:lstStyle/>
        <a:p>
          <a:endParaRPr lang="en-GB"/>
        </a:p>
      </dgm:t>
    </dgm:pt>
    <dgm:pt modelId="{4223347C-CAAD-4278-AEEA-56DA928D4ED0}" type="sibTrans" cxnId="{9FE30459-28E9-4B6A-AF9D-4C2C2937FDE6}">
      <dgm:prSet/>
      <dgm:spPr/>
      <dgm:t>
        <a:bodyPr/>
        <a:lstStyle/>
        <a:p>
          <a:endParaRPr lang="en-GB"/>
        </a:p>
      </dgm:t>
    </dgm:pt>
    <dgm:pt modelId="{40D06EF9-C3AE-437F-BB1B-C7373F83F210}">
      <dgm:prSet phldrT="[Text]" custT="1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Arial"/>
            </a:rPr>
            <a:t>Secondary </a:t>
          </a:r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Arial"/>
            </a:rPr>
            <a:t>Deviance</a:t>
          </a:r>
          <a:endParaRPr lang="en-GB" sz="24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gm:t>
    </dgm:pt>
    <dgm:pt modelId="{5CA2A2B6-CD24-47F5-B60E-C66DAE2FFF49}" type="parTrans" cxnId="{91466628-311F-4EE2-B74C-B468B3DD6C2A}">
      <dgm:prSet/>
      <dgm:spPr/>
      <dgm:t>
        <a:bodyPr/>
        <a:lstStyle/>
        <a:p>
          <a:endParaRPr lang="en-GB"/>
        </a:p>
      </dgm:t>
    </dgm:pt>
    <dgm:pt modelId="{9AE3392A-1595-42BA-865C-1F7A0F3F9F32}" type="sibTrans" cxnId="{91466628-311F-4EE2-B74C-B468B3DD6C2A}">
      <dgm:prSet/>
      <dgm:spPr/>
      <dgm:t>
        <a:bodyPr/>
        <a:lstStyle/>
        <a:p>
          <a:endParaRPr lang="en-GB"/>
        </a:p>
      </dgm:t>
    </dgm:pt>
    <dgm:pt modelId="{D06B75A0-9519-4790-B1AD-E1D64C15ED97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rPr>
            <a:t>Social</a:t>
          </a:r>
        </a:p>
        <a:p>
          <a:r>
            <a:rPr lang="en-GB" sz="2400" b="1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rPr>
            <a:t>Reaction</a:t>
          </a:r>
          <a:endParaRPr lang="en-GB" sz="24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gm:t>
    </dgm:pt>
    <dgm:pt modelId="{42AD8B9A-619A-4D09-87E6-55F26EAA0A08}" type="parTrans" cxnId="{7054BD02-40CF-448A-BC79-E3C685BB1A71}">
      <dgm:prSet/>
      <dgm:spPr/>
      <dgm:t>
        <a:bodyPr/>
        <a:lstStyle/>
        <a:p>
          <a:endParaRPr lang="en-GB"/>
        </a:p>
      </dgm:t>
    </dgm:pt>
    <dgm:pt modelId="{BA886157-2043-4385-B538-4DCA53696C28}" type="sibTrans" cxnId="{7054BD02-40CF-448A-BC79-E3C685BB1A71}">
      <dgm:prSet/>
      <dgm:spPr/>
      <dgm:t>
        <a:bodyPr/>
        <a:lstStyle/>
        <a:p>
          <a:endParaRPr lang="en-GB"/>
        </a:p>
      </dgm:t>
    </dgm:pt>
    <dgm:pt modelId="{D5D1890B-A9AB-4DA3-B0B6-B866D299FDF6}" type="pres">
      <dgm:prSet presAssocID="{3643AC2C-DDDC-43F0-BD17-B679E17B1CE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B2E26DB-A183-4AAC-AF90-C3ECE5AD3424}" type="pres">
      <dgm:prSet presAssocID="{3643AC2C-DDDC-43F0-BD17-B679E17B1CE9}" presName="cycle" presStyleCnt="0"/>
      <dgm:spPr/>
    </dgm:pt>
    <dgm:pt modelId="{1DD81F23-1EDA-46C5-A9AA-404F91C8A312}" type="pres">
      <dgm:prSet presAssocID="{2B32D274-52F0-4DA1-AC17-7EF70C93AE93}" presName="nodeFirstNode" presStyleLbl="node1" presStyleIdx="0" presStyleCnt="5" custRadScaleRad="103309" custRadScaleInc="51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410A385-A20D-4A42-9225-B20BFD0EBCB1}" type="pres">
      <dgm:prSet presAssocID="{69583342-56E1-4221-AF67-0E1E23CF159A}" presName="sibTransFirstNode" presStyleLbl="bgShp" presStyleIdx="0" presStyleCnt="1"/>
      <dgm:spPr/>
      <dgm:t>
        <a:bodyPr/>
        <a:lstStyle/>
        <a:p>
          <a:endParaRPr lang="en-GB"/>
        </a:p>
      </dgm:t>
    </dgm:pt>
    <dgm:pt modelId="{5612B3CA-37C6-4F18-A45D-B043FB53DFE5}" type="pres">
      <dgm:prSet presAssocID="{F6D2382B-16A7-46CE-B6EF-89BB6042B96A}" presName="nodeFollowingNodes" presStyleLbl="node1" presStyleIdx="1" presStyleCnt="5" custRadScaleRad="131837" custRadScaleInc="1015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E6CEC2D-AE11-4BFE-9C66-F5E7170A4DCF}" type="pres">
      <dgm:prSet presAssocID="{04ECCB73-863A-4C86-AFAE-337E6007DBC2}" presName="nodeFollowingNodes" presStyleLbl="node1" presStyleIdx="2" presStyleCnt="5" custRadScaleRad="118881" custRadScaleInc="-3426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E8028CD-9ADB-47CF-B9BE-80E307E0D362}" type="pres">
      <dgm:prSet presAssocID="{40D06EF9-C3AE-437F-BB1B-C7373F83F210}" presName="nodeFollowingNodes" presStyleLbl="node1" presStyleIdx="3" presStyleCnt="5" custRadScaleRad="116837" custRadScaleInc="4266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06F188F-FF80-4847-A770-666F2387C239}" type="pres">
      <dgm:prSet presAssocID="{D06B75A0-9519-4790-B1AD-E1D64C15ED97}" presName="nodeFollowingNodes" presStyleLbl="node1" presStyleIdx="4" presStyleCnt="5" custRadScaleRad="122487" custRadScaleInc="117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34CF1A5-7030-4043-8225-FF166221CF77}" type="presOf" srcId="{2B32D274-52F0-4DA1-AC17-7EF70C93AE93}" destId="{1DD81F23-1EDA-46C5-A9AA-404F91C8A312}" srcOrd="0" destOrd="0" presId="urn:microsoft.com/office/officeart/2005/8/layout/cycle3"/>
    <dgm:cxn modelId="{7054BD02-40CF-448A-BC79-E3C685BB1A71}" srcId="{3643AC2C-DDDC-43F0-BD17-B679E17B1CE9}" destId="{D06B75A0-9519-4790-B1AD-E1D64C15ED97}" srcOrd="4" destOrd="0" parTransId="{42AD8B9A-619A-4D09-87E6-55F26EAA0A08}" sibTransId="{BA886157-2043-4385-B538-4DCA53696C28}"/>
    <dgm:cxn modelId="{87160BE7-485A-4909-8C5F-ED3E2432DF4E}" type="presOf" srcId="{04ECCB73-863A-4C86-AFAE-337E6007DBC2}" destId="{DE6CEC2D-AE11-4BFE-9C66-F5E7170A4DCF}" srcOrd="0" destOrd="0" presId="urn:microsoft.com/office/officeart/2005/8/layout/cycle3"/>
    <dgm:cxn modelId="{65594034-7C9B-4D7E-8F9C-E4015B67E29D}" type="presOf" srcId="{40D06EF9-C3AE-437F-BB1B-C7373F83F210}" destId="{8E8028CD-9ADB-47CF-B9BE-80E307E0D362}" srcOrd="0" destOrd="0" presId="urn:microsoft.com/office/officeart/2005/8/layout/cycle3"/>
    <dgm:cxn modelId="{91466628-311F-4EE2-B74C-B468B3DD6C2A}" srcId="{3643AC2C-DDDC-43F0-BD17-B679E17B1CE9}" destId="{40D06EF9-C3AE-437F-BB1B-C7373F83F210}" srcOrd="3" destOrd="0" parTransId="{5CA2A2B6-CD24-47F5-B60E-C66DAE2FFF49}" sibTransId="{9AE3392A-1595-42BA-865C-1F7A0F3F9F32}"/>
    <dgm:cxn modelId="{F86AD566-094A-4CBB-B2E0-2C33B5D6D825}" type="presOf" srcId="{69583342-56E1-4221-AF67-0E1E23CF159A}" destId="{0410A385-A20D-4A42-9225-B20BFD0EBCB1}" srcOrd="0" destOrd="0" presId="urn:microsoft.com/office/officeart/2005/8/layout/cycle3"/>
    <dgm:cxn modelId="{0FCD4A1E-A044-4982-AA28-6B9165A81584}" type="presOf" srcId="{F6D2382B-16A7-46CE-B6EF-89BB6042B96A}" destId="{5612B3CA-37C6-4F18-A45D-B043FB53DFE5}" srcOrd="0" destOrd="0" presId="urn:microsoft.com/office/officeart/2005/8/layout/cycle3"/>
    <dgm:cxn modelId="{97263775-0A24-4CF3-92A6-0456237B233B}" type="presOf" srcId="{D06B75A0-9519-4790-B1AD-E1D64C15ED97}" destId="{406F188F-FF80-4847-A770-666F2387C239}" srcOrd="0" destOrd="0" presId="urn:microsoft.com/office/officeart/2005/8/layout/cycle3"/>
    <dgm:cxn modelId="{FCCAE98C-2CA7-4FBE-B947-C36521BBE60D}" srcId="{3643AC2C-DDDC-43F0-BD17-B679E17B1CE9}" destId="{2B32D274-52F0-4DA1-AC17-7EF70C93AE93}" srcOrd="0" destOrd="0" parTransId="{9B81BA70-C4D3-423C-9C3A-F5DDF92D9784}" sibTransId="{69583342-56E1-4221-AF67-0E1E23CF159A}"/>
    <dgm:cxn modelId="{64A9ECDD-C1AB-449A-8893-C72437611F34}" srcId="{3643AC2C-DDDC-43F0-BD17-B679E17B1CE9}" destId="{F6D2382B-16A7-46CE-B6EF-89BB6042B96A}" srcOrd="1" destOrd="0" parTransId="{6B81AFA6-33BF-4258-BE4F-2935F31800B6}" sibTransId="{43357183-0E97-4EA9-86EE-B93EFC6F3FCA}"/>
    <dgm:cxn modelId="{9FE30459-28E9-4B6A-AF9D-4C2C2937FDE6}" srcId="{3643AC2C-DDDC-43F0-BD17-B679E17B1CE9}" destId="{04ECCB73-863A-4C86-AFAE-337E6007DBC2}" srcOrd="2" destOrd="0" parTransId="{D947A737-2C67-493E-8A32-913CAB9CC49E}" sibTransId="{4223347C-CAAD-4278-AEEA-56DA928D4ED0}"/>
    <dgm:cxn modelId="{FB799164-E3C7-4603-8D3A-B98158FD4F06}" type="presOf" srcId="{3643AC2C-DDDC-43F0-BD17-B679E17B1CE9}" destId="{D5D1890B-A9AB-4DA3-B0B6-B866D299FDF6}" srcOrd="0" destOrd="0" presId="urn:microsoft.com/office/officeart/2005/8/layout/cycle3"/>
    <dgm:cxn modelId="{E48D798C-0BCC-4003-8767-8BB826F578F2}" type="presParOf" srcId="{D5D1890B-A9AB-4DA3-B0B6-B866D299FDF6}" destId="{BB2E26DB-A183-4AAC-AF90-C3ECE5AD3424}" srcOrd="0" destOrd="0" presId="urn:microsoft.com/office/officeart/2005/8/layout/cycle3"/>
    <dgm:cxn modelId="{EF07DDEA-BE65-4CE5-9095-F4168BFCDAF7}" type="presParOf" srcId="{BB2E26DB-A183-4AAC-AF90-C3ECE5AD3424}" destId="{1DD81F23-1EDA-46C5-A9AA-404F91C8A312}" srcOrd="0" destOrd="0" presId="urn:microsoft.com/office/officeart/2005/8/layout/cycle3"/>
    <dgm:cxn modelId="{5E35BB76-A7AD-4709-A198-F957FB305DC2}" type="presParOf" srcId="{BB2E26DB-A183-4AAC-AF90-C3ECE5AD3424}" destId="{0410A385-A20D-4A42-9225-B20BFD0EBCB1}" srcOrd="1" destOrd="0" presId="urn:microsoft.com/office/officeart/2005/8/layout/cycle3"/>
    <dgm:cxn modelId="{98E5CF63-526C-405C-B911-907D483BA475}" type="presParOf" srcId="{BB2E26DB-A183-4AAC-AF90-C3ECE5AD3424}" destId="{5612B3CA-37C6-4F18-A45D-B043FB53DFE5}" srcOrd="2" destOrd="0" presId="urn:microsoft.com/office/officeart/2005/8/layout/cycle3"/>
    <dgm:cxn modelId="{9948519A-66EA-4CB1-ADF0-20367D88F239}" type="presParOf" srcId="{BB2E26DB-A183-4AAC-AF90-C3ECE5AD3424}" destId="{DE6CEC2D-AE11-4BFE-9C66-F5E7170A4DCF}" srcOrd="3" destOrd="0" presId="urn:microsoft.com/office/officeart/2005/8/layout/cycle3"/>
    <dgm:cxn modelId="{68152F6D-9BE6-41C7-97A5-E721F8C522A7}" type="presParOf" srcId="{BB2E26DB-A183-4AAC-AF90-C3ECE5AD3424}" destId="{8E8028CD-9ADB-47CF-B9BE-80E307E0D362}" srcOrd="4" destOrd="0" presId="urn:microsoft.com/office/officeart/2005/8/layout/cycle3"/>
    <dgm:cxn modelId="{F987A6A7-F9C0-42F9-81B7-D18DBFA7389C}" type="presParOf" srcId="{BB2E26DB-A183-4AAC-AF90-C3ECE5AD3424}" destId="{406F188F-FF80-4847-A770-666F2387C239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10A385-A20D-4A42-9225-B20BFD0EBCB1}">
      <dsp:nvSpPr>
        <dsp:cNvPr id="0" name=""/>
        <dsp:cNvSpPr/>
      </dsp:nvSpPr>
      <dsp:spPr>
        <a:xfrm>
          <a:off x="1821035" y="-33136"/>
          <a:ext cx="5132554" cy="5132554"/>
        </a:xfrm>
        <a:prstGeom prst="circularArrow">
          <a:avLst>
            <a:gd name="adj1" fmla="val 5544"/>
            <a:gd name="adj2" fmla="val 330680"/>
            <a:gd name="adj3" fmla="val 13761519"/>
            <a:gd name="adj4" fmla="val 17394738"/>
            <a:gd name="adj5" fmla="val 5757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algn="ctr" rotWithShape="0">
            <a:schemeClr val="tx1"/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D81F23-1EDA-46C5-A9AA-404F91C8A312}">
      <dsp:nvSpPr>
        <dsp:cNvPr id="0" name=""/>
        <dsp:cNvSpPr/>
      </dsp:nvSpPr>
      <dsp:spPr>
        <a:xfrm>
          <a:off x="3178160" y="0"/>
          <a:ext cx="2418304" cy="1209152"/>
        </a:xfrm>
        <a:prstGeom prst="roundRect">
          <a:avLst/>
        </a:prstGeom>
        <a:gradFill rotWithShape="1">
          <a:gsLst>
            <a:gs pos="0">
              <a:schemeClr val="dk1">
                <a:shade val="51000"/>
                <a:satMod val="130000"/>
              </a:schemeClr>
            </a:gs>
            <a:gs pos="80000">
              <a:schemeClr val="dk1">
                <a:shade val="93000"/>
                <a:satMod val="130000"/>
              </a:schemeClr>
            </a:gs>
            <a:gs pos="100000">
              <a:schemeClr val="dk1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Arial"/>
            </a:rPr>
            <a:t>Increased Deviance</a:t>
          </a:r>
          <a:endParaRPr lang="en-GB" sz="2400" kern="12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sp:txBody>
      <dsp:txXfrm>
        <a:off x="3237186" y="59026"/>
        <a:ext cx="2300252" cy="1091100"/>
      </dsp:txXfrm>
    </dsp:sp>
    <dsp:sp modelId="{5612B3CA-37C6-4F18-A45D-B043FB53DFE5}">
      <dsp:nvSpPr>
        <dsp:cNvPr id="0" name=""/>
        <dsp:cNvSpPr/>
      </dsp:nvSpPr>
      <dsp:spPr>
        <a:xfrm>
          <a:off x="5989486" y="1594387"/>
          <a:ext cx="2418304" cy="1209152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rPr>
            <a:t>Isolation </a:t>
          </a: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Times New Roman"/>
            </a:rPr>
            <a:t>And </a:t>
          </a: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Arial"/>
            </a:rPr>
            <a:t>Alienation</a:t>
          </a:r>
          <a:endParaRPr lang="en-GB" sz="2400" kern="12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sp:txBody>
      <dsp:txXfrm>
        <a:off x="6048512" y="1653413"/>
        <a:ext cx="2300252" cy="1091100"/>
      </dsp:txXfrm>
    </dsp:sp>
    <dsp:sp modelId="{DE6CEC2D-AE11-4BFE-9C66-F5E7170A4DCF}">
      <dsp:nvSpPr>
        <dsp:cNvPr id="0" name=""/>
        <dsp:cNvSpPr/>
      </dsp:nvSpPr>
      <dsp:spPr>
        <a:xfrm>
          <a:off x="5337271" y="3623530"/>
          <a:ext cx="2418304" cy="1209152"/>
        </a:xfrm>
        <a:prstGeom prst="roundRect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Arial"/>
            </a:rPr>
            <a:t>Increased </a:t>
          </a: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Times New Roman"/>
            </a:rPr>
            <a:t>Social </a:t>
          </a: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rPr>
            <a:t>Reaction</a:t>
          </a:r>
          <a:endParaRPr lang="en-GB" sz="2400" kern="12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sp:txBody>
      <dsp:txXfrm>
        <a:off x="5396297" y="3682556"/>
        <a:ext cx="2300252" cy="1091100"/>
      </dsp:txXfrm>
    </dsp:sp>
    <dsp:sp modelId="{8E8028CD-9ADB-47CF-B9BE-80E307E0D362}">
      <dsp:nvSpPr>
        <dsp:cNvPr id="0" name=""/>
        <dsp:cNvSpPr/>
      </dsp:nvSpPr>
      <dsp:spPr>
        <a:xfrm>
          <a:off x="916627" y="3406126"/>
          <a:ext cx="2418304" cy="1209152"/>
        </a:xfrm>
        <a:prstGeom prst="roundRect">
          <a:avLst/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Arial"/>
            </a:rPr>
            <a:t>Secondary </a:t>
          </a: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Arial"/>
            </a:rPr>
            <a:t>Deviance</a:t>
          </a:r>
          <a:endParaRPr lang="en-GB" sz="2400" kern="12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sp:txBody>
      <dsp:txXfrm>
        <a:off x="975653" y="3465152"/>
        <a:ext cx="2300252" cy="1091100"/>
      </dsp:txXfrm>
    </dsp:sp>
    <dsp:sp modelId="{406F188F-FF80-4847-A770-666F2387C239}">
      <dsp:nvSpPr>
        <dsp:cNvPr id="0" name=""/>
        <dsp:cNvSpPr/>
      </dsp:nvSpPr>
      <dsp:spPr>
        <a:xfrm>
          <a:off x="626729" y="1329878"/>
          <a:ext cx="2418304" cy="1209152"/>
        </a:xfrm>
        <a:prstGeom prst="round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rPr>
            <a:t>Social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rPr>
            <a:t>Reaction</a:t>
          </a:r>
          <a:endParaRPr lang="en-GB" sz="2400" kern="12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sp:txBody>
      <dsp:txXfrm>
        <a:off x="685755" y="1388904"/>
        <a:ext cx="2300252" cy="10911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10A385-A20D-4A42-9225-B20BFD0EBCB1}">
      <dsp:nvSpPr>
        <dsp:cNvPr id="0" name=""/>
        <dsp:cNvSpPr/>
      </dsp:nvSpPr>
      <dsp:spPr>
        <a:xfrm>
          <a:off x="1821035" y="-33136"/>
          <a:ext cx="5132554" cy="5132554"/>
        </a:xfrm>
        <a:prstGeom prst="circularArrow">
          <a:avLst>
            <a:gd name="adj1" fmla="val 5544"/>
            <a:gd name="adj2" fmla="val 330680"/>
            <a:gd name="adj3" fmla="val 13761519"/>
            <a:gd name="adj4" fmla="val 17394738"/>
            <a:gd name="adj5" fmla="val 5757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algn="ctr" rotWithShape="0">
            <a:schemeClr val="tx1"/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D81F23-1EDA-46C5-A9AA-404F91C8A312}">
      <dsp:nvSpPr>
        <dsp:cNvPr id="0" name=""/>
        <dsp:cNvSpPr/>
      </dsp:nvSpPr>
      <dsp:spPr>
        <a:xfrm>
          <a:off x="3178160" y="0"/>
          <a:ext cx="2418304" cy="1209152"/>
        </a:xfrm>
        <a:prstGeom prst="roundRect">
          <a:avLst/>
        </a:prstGeom>
        <a:gradFill rotWithShape="1">
          <a:gsLst>
            <a:gs pos="0">
              <a:schemeClr val="dk1">
                <a:shade val="51000"/>
                <a:satMod val="130000"/>
              </a:schemeClr>
            </a:gs>
            <a:gs pos="80000">
              <a:schemeClr val="dk1">
                <a:shade val="93000"/>
                <a:satMod val="130000"/>
              </a:schemeClr>
            </a:gs>
            <a:gs pos="100000">
              <a:schemeClr val="dk1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Arial"/>
            </a:rPr>
            <a:t>Increased Deviance</a:t>
          </a:r>
          <a:endParaRPr lang="en-GB" sz="2400" kern="12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sp:txBody>
      <dsp:txXfrm>
        <a:off x="3237186" y="59026"/>
        <a:ext cx="2300252" cy="1091100"/>
      </dsp:txXfrm>
    </dsp:sp>
    <dsp:sp modelId="{5612B3CA-37C6-4F18-A45D-B043FB53DFE5}">
      <dsp:nvSpPr>
        <dsp:cNvPr id="0" name=""/>
        <dsp:cNvSpPr/>
      </dsp:nvSpPr>
      <dsp:spPr>
        <a:xfrm>
          <a:off x="5989486" y="1594387"/>
          <a:ext cx="2418304" cy="1209152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rPr>
            <a:t>Isolation </a:t>
          </a: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Times New Roman"/>
            </a:rPr>
            <a:t>And </a:t>
          </a: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Arial"/>
            </a:rPr>
            <a:t>Alienation</a:t>
          </a:r>
          <a:endParaRPr lang="en-GB" sz="2400" kern="12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sp:txBody>
      <dsp:txXfrm>
        <a:off x="6048512" y="1653413"/>
        <a:ext cx="2300252" cy="1091100"/>
      </dsp:txXfrm>
    </dsp:sp>
    <dsp:sp modelId="{DE6CEC2D-AE11-4BFE-9C66-F5E7170A4DCF}">
      <dsp:nvSpPr>
        <dsp:cNvPr id="0" name=""/>
        <dsp:cNvSpPr/>
      </dsp:nvSpPr>
      <dsp:spPr>
        <a:xfrm>
          <a:off x="5337271" y="3623530"/>
          <a:ext cx="2418304" cy="1209152"/>
        </a:xfrm>
        <a:prstGeom prst="roundRect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Arial"/>
            </a:rPr>
            <a:t>Increased </a:t>
          </a: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Times New Roman"/>
            </a:rPr>
            <a:t>Social </a:t>
          </a: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rPr>
            <a:t>Reaction</a:t>
          </a:r>
          <a:endParaRPr lang="en-GB" sz="2400" kern="12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sp:txBody>
      <dsp:txXfrm>
        <a:off x="5396297" y="3682556"/>
        <a:ext cx="2300252" cy="1091100"/>
      </dsp:txXfrm>
    </dsp:sp>
    <dsp:sp modelId="{8E8028CD-9ADB-47CF-B9BE-80E307E0D362}">
      <dsp:nvSpPr>
        <dsp:cNvPr id="0" name=""/>
        <dsp:cNvSpPr/>
      </dsp:nvSpPr>
      <dsp:spPr>
        <a:xfrm>
          <a:off x="916627" y="3406126"/>
          <a:ext cx="2418304" cy="1209152"/>
        </a:xfrm>
        <a:prstGeom prst="roundRect">
          <a:avLst/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MS Mincho"/>
              <a:cs typeface="Arial"/>
            </a:rPr>
            <a:t>Secondary </a:t>
          </a: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Arial"/>
            </a:rPr>
            <a:t>Deviance</a:t>
          </a:r>
          <a:endParaRPr lang="en-GB" sz="2400" kern="12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sp:txBody>
      <dsp:txXfrm>
        <a:off x="975653" y="3465152"/>
        <a:ext cx="2300252" cy="1091100"/>
      </dsp:txXfrm>
    </dsp:sp>
    <dsp:sp modelId="{406F188F-FF80-4847-A770-666F2387C239}">
      <dsp:nvSpPr>
        <dsp:cNvPr id="0" name=""/>
        <dsp:cNvSpPr/>
      </dsp:nvSpPr>
      <dsp:spPr>
        <a:xfrm>
          <a:off x="626729" y="1329878"/>
          <a:ext cx="2418304" cy="1209152"/>
        </a:xfrm>
        <a:prstGeom prst="round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chemeClr val="tx1">
              <a:alpha val="35000"/>
            </a:scheme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rPr>
            <a:t>Social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rPr>
            <a:t>Reaction</a:t>
          </a:r>
          <a:endParaRPr lang="en-GB" sz="2400" kern="1200" dirty="0">
            <a:solidFill>
              <a:srgbClr val="CCFFFF"/>
            </a:solidFill>
            <a:effectLst>
              <a:outerShdw blurRad="50800" dist="50800" dir="5400000" algn="ctr" rotWithShape="0">
                <a:schemeClr val="tx1"/>
              </a:outerShdw>
            </a:effectLst>
          </a:endParaRPr>
        </a:p>
      </dsp:txBody>
      <dsp:txXfrm>
        <a:off x="685755" y="1388904"/>
        <a:ext cx="2300252" cy="10911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3C74FFB-E5E8-42E2-BE87-123DB03E32ED}" type="datetimeFigureOut">
              <a:rPr lang="en-US"/>
              <a:pPr>
                <a:defRPr/>
              </a:pPr>
              <a:t>8/31/2010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E638A70-B3D2-430C-86D9-4797AF4988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69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GB" sz="1100" b="1" smtClean="0">
                <a:latin typeface="Arial" charset="0"/>
                <a:cs typeface="Arial" charset="0"/>
              </a:rPr>
              <a:t>Teaching Notes</a:t>
            </a:r>
          </a:p>
          <a:p>
            <a:pPr algn="ctr" eaLnBrk="1" hangingPunct="1">
              <a:spcBef>
                <a:spcPct val="0"/>
              </a:spcBef>
            </a:pPr>
            <a:endParaRPr lang="en-GB" sz="1100" b="1" smtClean="0">
              <a:latin typeface="Arial" charset="0"/>
              <a:cs typeface="Arial" charset="0"/>
            </a:endParaRPr>
          </a:p>
          <a:p>
            <a:pPr algn="ctr" eaLnBrk="1" hangingPunct="1">
              <a:spcBef>
                <a:spcPct val="0"/>
              </a:spcBef>
            </a:pPr>
            <a:r>
              <a:rPr lang="en-GB" sz="1100" b="1" smtClean="0">
                <a:latin typeface="Arial" charset="0"/>
                <a:cs typeface="Arial" charset="0"/>
              </a:rPr>
              <a:t>Deviancy Amplification</a:t>
            </a:r>
          </a:p>
          <a:p>
            <a:pPr eaLnBrk="1" hangingPunct="1">
              <a:spcBef>
                <a:spcPct val="0"/>
              </a:spcBef>
            </a:pPr>
            <a:endParaRPr lang="en-GB" sz="1100" b="1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The basic idea here is that deviancy amplification represents a: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 </a:t>
            </a:r>
            <a:endParaRPr lang="en-GB" sz="110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Positive Feedback Loop </a:t>
            </a:r>
            <a:r>
              <a:rPr lang="en-GB" sz="1100" smtClean="0">
                <a:latin typeface="Arial" charset="0"/>
                <a:cs typeface="Arial" charset="0"/>
              </a:rPr>
              <a:t>involving a number of ideas: 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Primary deviance</a:t>
            </a:r>
            <a:r>
              <a:rPr lang="en-GB" sz="1100" smtClean="0">
                <a:latin typeface="Arial" charset="0"/>
                <a:cs typeface="Arial" charset="0"/>
              </a:rPr>
              <a:t> is identified and condemned, which leads to the deviant group becoming: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Socially isolated</a:t>
            </a:r>
            <a:r>
              <a:rPr lang="en-GB" sz="1100" smtClean="0">
                <a:latin typeface="Arial" charset="0"/>
                <a:cs typeface="Arial" charset="0"/>
              </a:rPr>
              <a:t> and resentful of the attention they’re receiving. This behaviour leads, through a general labelling process, to an: 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Increased social reaction</a:t>
            </a:r>
            <a:r>
              <a:rPr lang="en-GB" sz="1100" smtClean="0">
                <a:latin typeface="Arial" charset="0"/>
                <a:cs typeface="Arial" charset="0"/>
              </a:rPr>
              <a:t> on the part of the media, politicians and formal control agencies (less toleration of deviant behaviour, for example). This develops into: 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Secondary deviation</a:t>
            </a:r>
            <a:r>
              <a:rPr lang="en-GB" sz="1100" smtClean="0">
                <a:latin typeface="Arial" charset="0"/>
                <a:cs typeface="Arial" charset="0"/>
              </a:rPr>
              <a:t> if the deviant group recreates itself in the image portrayed by these agencies. Once this happens the: 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Reaction</a:t>
            </a:r>
            <a:r>
              <a:rPr lang="en-GB" sz="1100" smtClean="0">
                <a:latin typeface="Arial" charset="0"/>
                <a:cs typeface="Arial" charset="0"/>
              </a:rPr>
              <a:t> from “the authorities” is likely to increase leading to new laws (criminalisation of deviants) or increased police resources to deal with “the problem”.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In other words, after the initial identification and condemnation of deviant behaviour, each group - deviant and control - feeds off the actions of the other to create a “spiral of deviance”.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Role of the Media</a:t>
            </a:r>
            <a:r>
              <a:rPr lang="en-GB" sz="1100" smtClean="0">
                <a:latin typeface="Arial" charset="0"/>
                <a:cs typeface="Arial" charset="0"/>
              </a:rPr>
              <a:t>: In complex modern societies where people rely, to some extent, on the media for information about their world its role in any amplification spiral can be crucial - and we can identify the various points the media may intervene in the process in the following way: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Identification</a:t>
            </a:r>
            <a:r>
              <a:rPr lang="en-GB" sz="1100" smtClean="0">
                <a:latin typeface="Arial" charset="0"/>
                <a:cs typeface="Arial" charset="0"/>
              </a:rPr>
              <a:t> involves bringing primary deviance to the attention of a wider audience through: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Moral Entrepreneurs - </a:t>
            </a:r>
            <a:r>
              <a:rPr lang="en-GB" sz="1100" smtClean="0">
                <a:latin typeface="Arial" charset="0"/>
                <a:cs typeface="Arial" charset="0"/>
              </a:rPr>
              <a:t>people who take it upon themselves to patrol society’s “moral standards”; they may be individuals (politicians, for example) or organisations (such as newspapers). Entrepreneurs add a </a:t>
            </a:r>
            <a:r>
              <a:rPr lang="en-GB" sz="1100" i="1" smtClean="0">
                <a:latin typeface="Arial" charset="0"/>
                <a:cs typeface="Arial" charset="0"/>
              </a:rPr>
              <a:t>moral</a:t>
            </a:r>
            <a:r>
              <a:rPr lang="en-GB" sz="1100" smtClean="0">
                <a:latin typeface="Arial" charset="0"/>
                <a:cs typeface="Arial" charset="0"/>
              </a:rPr>
              <a:t> dimension to primary deviance by reacting to and condemning behaviour - something that’s part of a wider labelling process.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Folk Devils</a:t>
            </a:r>
            <a:r>
              <a:rPr lang="en-GB" sz="1100" smtClean="0">
                <a:latin typeface="Arial" charset="0"/>
                <a:cs typeface="Arial" charset="0"/>
              </a:rPr>
              <a:t>: If entrepreneurial activity is successful (and there’s no guarantee it will be) the media may create what </a:t>
            </a:r>
            <a:r>
              <a:rPr lang="en-GB" sz="1100" b="1" smtClean="0">
                <a:latin typeface="Arial" charset="0"/>
                <a:cs typeface="Arial" charset="0"/>
              </a:rPr>
              <a:t>Cohen</a:t>
            </a:r>
            <a:r>
              <a:rPr lang="en-GB" sz="1100" smtClean="0">
                <a:latin typeface="Arial" charset="0"/>
                <a:cs typeface="Arial" charset="0"/>
              </a:rPr>
              <a:t> (1972) calls </a:t>
            </a:r>
            <a:r>
              <a:rPr lang="en-GB" sz="1100" i="1" smtClean="0">
                <a:latin typeface="Arial" charset="0"/>
                <a:cs typeface="Arial" charset="0"/>
              </a:rPr>
              <a:t>folk devils</a:t>
            </a:r>
            <a:r>
              <a:rPr lang="en-GB" sz="1100" smtClean="0">
                <a:latin typeface="Arial" charset="0"/>
                <a:cs typeface="Arial" charset="0"/>
              </a:rPr>
              <a:t> - people who in </a:t>
            </a:r>
            <a:r>
              <a:rPr lang="en-GB" sz="1100" b="1" smtClean="0">
                <a:latin typeface="Arial" charset="0"/>
                <a:cs typeface="Arial" charset="0"/>
              </a:rPr>
              <a:t>Fowler’s</a:t>
            </a:r>
            <a:r>
              <a:rPr lang="en-GB" sz="1100" smtClean="0">
                <a:latin typeface="Arial" charset="0"/>
                <a:cs typeface="Arial" charset="0"/>
              </a:rPr>
              <a:t> (1991) words, are “Outside the pale of consensus” and can be: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Represented</a:t>
            </a:r>
            <a:r>
              <a:rPr lang="en-GB" sz="1100" smtClean="0">
                <a:latin typeface="Arial" charset="0"/>
                <a:cs typeface="Arial" charset="0"/>
              </a:rPr>
              <a:t> - as threats to “decent society”, for example.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Labelled</a:t>
            </a:r>
            <a:r>
              <a:rPr lang="en-GB" sz="1100" smtClean="0">
                <a:latin typeface="Arial" charset="0"/>
                <a:cs typeface="Arial" charset="0"/>
              </a:rPr>
              <a:t> - as “subversive”, “perverted” and the like.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Scapegoated</a:t>
            </a:r>
            <a:r>
              <a:rPr lang="en-GB" sz="1100" smtClean="0">
                <a:latin typeface="Arial" charset="0"/>
                <a:cs typeface="Arial" charset="0"/>
              </a:rPr>
              <a:t> (blamed for social problems).	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The media have the opportunity and power to represent groups in this way and may also have a significant role to play in: 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Deviant self-image</a:t>
            </a:r>
            <a:r>
              <a:rPr lang="en-GB" sz="1100" smtClean="0">
                <a:latin typeface="Arial" charset="0"/>
                <a:cs typeface="Arial" charset="0"/>
              </a:rPr>
              <a:t>: This refers to how the deviant group, as part of secondary deviation, comes to define itself in reasonably coherent terms (they may, for example, accept the “deviant label” as a form of </a:t>
            </a:r>
            <a:r>
              <a:rPr lang="en-GB" sz="1100" i="1" smtClean="0">
                <a:latin typeface="Arial" charset="0"/>
                <a:cs typeface="Arial" charset="0"/>
              </a:rPr>
              <a:t>resistance</a:t>
            </a:r>
            <a:r>
              <a:rPr lang="en-GB" sz="1100" smtClean="0">
                <a:latin typeface="Arial" charset="0"/>
                <a:cs typeface="Arial" charset="0"/>
              </a:rPr>
              <a:t>). A possible role for the media here is in areas like: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Publicising</a:t>
            </a:r>
            <a:r>
              <a:rPr lang="en-GB" sz="1100" smtClean="0">
                <a:latin typeface="Arial" charset="0"/>
                <a:cs typeface="Arial" charset="0"/>
              </a:rPr>
              <a:t> deviant behaviour to a wider audience (some of whom may, ironically, decide they want to participate in the “deviant subculture”).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Labelling</a:t>
            </a:r>
            <a:r>
              <a:rPr lang="en-GB" sz="1100" smtClean="0">
                <a:latin typeface="Arial" charset="0"/>
                <a:cs typeface="Arial" charset="0"/>
              </a:rPr>
              <a:t> deviant groups (“Chavs”, “Goths”, “Predatory Paedophiles”…) and suggesting they represent a coherent social grouping (rather than, perhaps, a disparate group of individuals).</a:t>
            </a:r>
          </a:p>
          <a:p>
            <a:pPr eaLnBrk="1" hangingPunct="1">
              <a:spcBef>
                <a:spcPct val="0"/>
              </a:spcBef>
            </a:pPr>
            <a:endParaRPr lang="en-GB" sz="1100" b="1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Moral Panic</a:t>
            </a:r>
            <a:r>
              <a:rPr lang="en-GB" sz="1100" smtClean="0">
                <a:latin typeface="Arial" charset="0"/>
                <a:cs typeface="Arial" charset="0"/>
              </a:rPr>
              <a:t>: </a:t>
            </a:r>
            <a:r>
              <a:rPr lang="en-GB" sz="1100" b="1" smtClean="0">
                <a:latin typeface="Arial" charset="0"/>
                <a:cs typeface="Arial" charset="0"/>
              </a:rPr>
              <a:t>Cohen</a:t>
            </a:r>
            <a:r>
              <a:rPr lang="en-GB" sz="1100" smtClean="0">
                <a:latin typeface="Arial" charset="0"/>
                <a:cs typeface="Arial" charset="0"/>
              </a:rPr>
              <a:t> (1972) suggests this is a situation where a group is “…defined as a threat to societal values” and is presented in a “stereotypical fashion by the mass media” as a prelude to the demand for “something to be done” about their behaviour. Moral panics have attendant attributes of a: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Moral crusade</a:t>
            </a:r>
            <a:r>
              <a:rPr lang="en-GB" sz="1100" smtClean="0">
                <a:latin typeface="Arial" charset="0"/>
                <a:cs typeface="Arial" charset="0"/>
              </a:rPr>
              <a:t>, where “The Media” take-up arms against a particular type of offender - paedophiles being an obvious example - and demands a: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b="1" smtClean="0">
                <a:latin typeface="Arial" charset="0"/>
                <a:cs typeface="Arial" charset="0"/>
              </a:rPr>
              <a:t>Moral clampdown</a:t>
            </a:r>
            <a:r>
              <a:rPr lang="en-GB" sz="1100" smtClean="0">
                <a:latin typeface="Arial" charset="0"/>
                <a:cs typeface="Arial" charset="0"/>
              </a:rPr>
              <a:t> on the deviant and their behaviour.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 </a:t>
            </a:r>
          </a:p>
          <a:p>
            <a:pPr eaLnBrk="1" hangingPunct="1"/>
            <a:r>
              <a:rPr lang="en-GB" sz="1100" smtClean="0">
                <a:latin typeface="Arial" charset="0"/>
                <a:cs typeface="Arial" charset="0"/>
              </a:rPr>
              <a:t>These ideas and processes,</a:t>
            </a:r>
            <a:r>
              <a:rPr lang="en-GB" sz="1100" b="1" smtClean="0">
                <a:latin typeface="Arial" charset="0"/>
                <a:cs typeface="Arial" charset="0"/>
              </a:rPr>
              <a:t> Miller </a:t>
            </a:r>
            <a:r>
              <a:rPr lang="en-GB" sz="1100" smtClean="0">
                <a:latin typeface="Arial" charset="0"/>
                <a:cs typeface="Arial" charset="0"/>
              </a:rPr>
              <a:t>and</a:t>
            </a:r>
            <a:r>
              <a:rPr lang="en-GB" sz="1100" b="1" smtClean="0">
                <a:latin typeface="Arial" charset="0"/>
                <a:cs typeface="Arial" charset="0"/>
              </a:rPr>
              <a:t> Reilly </a:t>
            </a:r>
            <a:r>
              <a:rPr lang="en-GB" sz="1100" smtClean="0">
                <a:latin typeface="Arial" charset="0"/>
                <a:cs typeface="Arial" charset="0"/>
              </a:rPr>
              <a:t>(1994) argue, reflect </a:t>
            </a:r>
            <a:r>
              <a:rPr lang="en-GB" sz="1100" i="1" smtClean="0">
                <a:latin typeface="Arial" charset="0"/>
                <a:cs typeface="Arial" charset="0"/>
              </a:rPr>
              <a:t>ideological social control</a:t>
            </a:r>
            <a:r>
              <a:rPr lang="en-GB" sz="1100" smtClean="0">
                <a:latin typeface="Arial" charset="0"/>
                <a:cs typeface="Arial" charset="0"/>
              </a:rPr>
              <a:t> as a prelude to political action. In other words, a moral panic represents a way of “softening up” public opinion so that people are prepared to accept repressive social controls (new laws, for example) as “solutions to a particular problem”.</a:t>
            </a:r>
            <a:endParaRPr lang="en-GB" sz="1100" b="1" smtClean="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7A7418-37B5-4D15-B410-10EE4B4CA19D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36C251-6AD6-4FE8-B7DC-CA55CA6FDC85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0BFAE-8CE4-4FF1-9C16-C2F826621EEE}" type="datetimeFigureOut">
              <a:rPr lang="en-US"/>
              <a:pPr>
                <a:defRPr/>
              </a:pPr>
              <a:t>8/31/2010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8EC4B-B283-45AE-8224-205A65ECC9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019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F389A-3E0E-407E-9429-5F8E0DCD9D79}" type="datetimeFigureOut">
              <a:rPr lang="en-US"/>
              <a:pPr>
                <a:defRPr/>
              </a:pPr>
              <a:t>8/31/2010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17E8E-7810-4273-B9AE-2E19800596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9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372FE-A339-4638-A9A8-B3BB49EA27FF}" type="datetimeFigureOut">
              <a:rPr lang="en-US"/>
              <a:pPr>
                <a:defRPr/>
              </a:pPr>
              <a:t>8/31/2010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A0ECA-1226-4D75-98F6-3117426D77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384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66D35-C6FB-4A3D-A23A-912ECF76A3B2}" type="datetimeFigureOut">
              <a:rPr lang="en-US"/>
              <a:pPr>
                <a:defRPr/>
              </a:pPr>
              <a:t>8/31/2010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D639F-AE79-4C3F-B3AF-53DAC5A50E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637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41B95-298E-4172-81C6-ACD6C788EF0D}" type="datetimeFigureOut">
              <a:rPr lang="en-US"/>
              <a:pPr>
                <a:defRPr/>
              </a:pPr>
              <a:t>8/31/2010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FA25E-30A7-4900-8A96-0730944379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139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5629F-EE02-4D6B-9545-E28A87B1DC7F}" type="datetimeFigureOut">
              <a:rPr lang="en-US"/>
              <a:pPr>
                <a:defRPr/>
              </a:pPr>
              <a:t>8/31/2010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F8FED-0D84-40C5-A5BD-155A8D17A9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580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926BE-73E6-45A4-9B79-87D4FB74B76A}" type="datetimeFigureOut">
              <a:rPr lang="en-US"/>
              <a:pPr>
                <a:defRPr/>
              </a:pPr>
              <a:t>8/31/2010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3DE70-06DD-4DE0-8B33-6A5D8CC91A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503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FA75E-A117-4537-9FC1-1B2794BAB825}" type="datetimeFigureOut">
              <a:rPr lang="en-US"/>
              <a:pPr>
                <a:defRPr/>
              </a:pPr>
              <a:t>8/31/2010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93E44-7852-4741-A6BE-9984890049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811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95DE9-5449-41F4-87C3-6E8FB75AF9FD}" type="datetimeFigureOut">
              <a:rPr lang="en-US"/>
              <a:pPr>
                <a:defRPr/>
              </a:pPr>
              <a:t>8/31/2010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DCB32-78AF-4969-BF30-4CDCAD8A2A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22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9CCE8-FF78-4ADC-B90D-4AB868A13E20}" type="datetimeFigureOut">
              <a:rPr lang="en-US"/>
              <a:pPr>
                <a:defRPr/>
              </a:pPr>
              <a:t>8/31/2010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321E3-045F-4A06-8DB5-84BA086B93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90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0D32D-D87D-42BA-B0BC-2194B9B6EFF0}" type="datetimeFigureOut">
              <a:rPr lang="en-US"/>
              <a:pPr>
                <a:defRPr/>
              </a:pPr>
              <a:t>8/31/2010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A517B-7D95-44D8-B858-826554A685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054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62413B5-AB29-4975-8904-C54CA9EA216D}" type="datetimeFigureOut">
              <a:rPr lang="en-US"/>
              <a:pPr>
                <a:defRPr/>
              </a:pPr>
              <a:t>8/31/2010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7E04109-9A02-44CF-91C1-688B2AD0EC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2844" y="1071546"/>
            <a:ext cx="8858312" cy="5572164"/>
          </a:xfrm>
          <a:prstGeom prst="rect">
            <a:avLst/>
          </a:prstGeom>
          <a:solidFill>
            <a:schemeClr val="tx2">
              <a:lumMod val="60000"/>
              <a:lumOff val="40000"/>
              <a:alpha val="50000"/>
            </a:schemeClr>
          </a:solidFill>
          <a:ln>
            <a:noFill/>
          </a:ln>
          <a:effectLst>
            <a:innerShdw blurRad="63500" dist="50800" dir="8100000">
              <a:schemeClr val="tx1">
                <a:alpha val="50000"/>
              </a:scheme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GB" sz="2400" dirty="0">
              <a:solidFill>
                <a:schemeClr val="tx1"/>
              </a:solidFill>
              <a:latin typeface="Arial" pitchFamily="34" charset="0"/>
            </a:endParaRPr>
          </a:p>
        </p:txBody>
      </p:sp>
      <p:graphicFrame>
        <p:nvGraphicFramePr>
          <p:cNvPr id="15" name="Diagram 14"/>
          <p:cNvGraphicFramePr/>
          <p:nvPr/>
        </p:nvGraphicFramePr>
        <p:xfrm>
          <a:off x="250825" y="1428736"/>
          <a:ext cx="8750331" cy="5170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Down Arrow 19"/>
          <p:cNvSpPr/>
          <p:nvPr/>
        </p:nvSpPr>
        <p:spPr>
          <a:xfrm>
            <a:off x="7358063" y="1928813"/>
            <a:ext cx="500062" cy="1000125"/>
          </a:xfrm>
          <a:prstGeom prst="downArrow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effectLst>
            <a:outerShdw blurRad="40000" dist="20000" dir="5400000" rotWithShape="0">
              <a:schemeClr val="tx1">
                <a:alpha val="38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95288" y="214290"/>
            <a:ext cx="3286148" cy="64294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0"/>
              </a:schemeClr>
            </a:solidFill>
          </a:ln>
          <a:effectLst>
            <a:outerShdw blurRad="50800" dist="50800" dir="5400000" algn="ctr" rotWithShape="0">
              <a:schemeClr val="tx1"/>
            </a:outerShdw>
          </a:effectLst>
          <a:scene3d>
            <a:camera prst="orthographicFront"/>
            <a:lightRig rig="freezing" dir="t"/>
          </a:scene3d>
          <a:sp3d extrusionH="76200" contourW="12700" prstMaterial="metal">
            <a:extrusionClr>
              <a:schemeClr val="tx2">
                <a:lumMod val="60000"/>
                <a:lumOff val="40000"/>
              </a:schemeClr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28992" y="3358932"/>
            <a:ext cx="2714644" cy="120032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Amplification Spiral</a:t>
            </a:r>
          </a:p>
          <a:p>
            <a:pPr algn="ctr"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[Positive Feedback Loop]</a:t>
            </a:r>
          </a:p>
          <a:p>
            <a:pPr algn="ctr"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Leslie Wilkins (1964)</a:t>
            </a:r>
          </a:p>
        </p:txBody>
      </p:sp>
      <p:grpSp>
        <p:nvGrpSpPr>
          <p:cNvPr id="2059" name="Group 15"/>
          <p:cNvGrpSpPr>
            <a:grpSpLocks/>
          </p:cNvGrpSpPr>
          <p:nvPr/>
        </p:nvGrpSpPr>
        <p:grpSpPr bwMode="auto">
          <a:xfrm>
            <a:off x="6286500" y="1285875"/>
            <a:ext cx="2500313" cy="1219200"/>
            <a:chOff x="5149585" y="1345551"/>
            <a:chExt cx="2153401" cy="1076700"/>
          </a:xfrm>
        </p:grpSpPr>
        <p:sp>
          <p:nvSpPr>
            <p:cNvPr id="17" name="Rounded Rectangle 16"/>
            <p:cNvSpPr/>
            <p:nvPr/>
          </p:nvSpPr>
          <p:spPr>
            <a:xfrm>
              <a:off x="5149585" y="1345551"/>
              <a:ext cx="2153401" cy="1076700"/>
            </a:xfrm>
            <a:prstGeom prst="roundRect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5202145" y="1398111"/>
              <a:ext cx="2048281" cy="971580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71450" tIns="171450" rIns="171450" bIns="171450" spcCol="1270" anchor="ctr"/>
            <a:lstStyle/>
            <a:p>
              <a:pPr algn="ctr" defTabSz="2000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GB" sz="4500" dirty="0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6572250" y="1443038"/>
            <a:ext cx="2000250" cy="830262"/>
          </a:xfrm>
          <a:prstGeom prst="rect">
            <a:avLst/>
          </a:prstGeom>
          <a:effectLst>
            <a:outerShdw sx="1000" sy="1000" rotWithShape="0">
              <a:schemeClr val="tx1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en-GB" sz="2400" b="1" dirty="0">
                <a:solidFill>
                  <a:srgbClr val="CC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"/>
                <a:ea typeface="Times New Roman"/>
                <a:cs typeface="Times New Roman"/>
              </a:rPr>
              <a:t>Primary </a:t>
            </a:r>
          </a:p>
          <a:p>
            <a:pPr algn="ctr">
              <a:spcAft>
                <a:spcPts val="0"/>
              </a:spcAft>
              <a:defRPr/>
            </a:pPr>
            <a:r>
              <a:rPr lang="en-GB" sz="2400" b="1" dirty="0">
                <a:solidFill>
                  <a:srgbClr val="CC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"/>
                <a:ea typeface="Times New Roman"/>
                <a:cs typeface="Times New Roman"/>
              </a:rPr>
              <a:t>Deviance</a:t>
            </a:r>
            <a:endParaRPr lang="en-GB" sz="2400" dirty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715000" y="357188"/>
            <a:ext cx="3071813" cy="400050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effectLst>
            <a:outerShdw blurRad="50800" dist="50800" dir="54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914400" indent="-914400"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  <p:sp>
        <p:nvSpPr>
          <p:cNvPr id="2062" name="TextBox 21"/>
          <p:cNvSpPr txBox="1">
            <a:spLocks noChangeArrowheads="1"/>
          </p:cNvSpPr>
          <p:nvPr/>
        </p:nvSpPr>
        <p:spPr bwMode="auto">
          <a:xfrm>
            <a:off x="5773738" y="354013"/>
            <a:ext cx="3027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sz="2000" b="1">
                <a:solidFill>
                  <a:srgbClr val="000000"/>
                </a:solidFill>
                <a:cs typeface="Arial" charset="0"/>
              </a:rPr>
              <a:t>Deviancy Amplification</a:t>
            </a:r>
          </a:p>
        </p:txBody>
      </p:sp>
      <p:sp>
        <p:nvSpPr>
          <p:cNvPr id="2063" name="TextBox 12"/>
          <p:cNvSpPr txBox="1">
            <a:spLocks noChangeArrowheads="1"/>
          </p:cNvSpPr>
          <p:nvPr/>
        </p:nvSpPr>
        <p:spPr bwMode="auto">
          <a:xfrm>
            <a:off x="6072188" y="6577013"/>
            <a:ext cx="30718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1400" dirty="0">
                <a:cs typeface="Arial" charset="0"/>
              </a:rPr>
              <a:t>©  </a:t>
            </a:r>
            <a:r>
              <a:rPr lang="en-GB" sz="1400" dirty="0" smtClean="0">
                <a:cs typeface="Arial" charset="0"/>
              </a:rPr>
              <a:t>www.sociology.org.uk, 2009</a:t>
            </a:r>
            <a:endParaRPr lang="en-GB" sz="1400" dirty="0">
              <a:cs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5288" y="357166"/>
            <a:ext cx="3105142" cy="40011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000" b="1" dirty="0">
                <a:latin typeface="Arial" pitchFamily="34" charset="0"/>
                <a:cs typeface="Arial" pitchFamily="34" charset="0"/>
              </a:rPr>
              <a:t>Crime and Deviance</a:t>
            </a:r>
            <a:endParaRPr lang="en-GB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2844" y="1071546"/>
            <a:ext cx="8858312" cy="5572164"/>
          </a:xfrm>
          <a:prstGeom prst="rect">
            <a:avLst/>
          </a:prstGeom>
          <a:solidFill>
            <a:schemeClr val="tx2">
              <a:lumMod val="60000"/>
              <a:lumOff val="40000"/>
              <a:alpha val="50000"/>
            </a:schemeClr>
          </a:solidFill>
          <a:ln>
            <a:noFill/>
          </a:ln>
          <a:effectLst>
            <a:innerShdw blurRad="63500" dist="50800" dir="8100000">
              <a:schemeClr val="tx1">
                <a:alpha val="50000"/>
              </a:scheme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GB" sz="2400" dirty="0">
              <a:solidFill>
                <a:schemeClr val="tx1"/>
              </a:solidFill>
              <a:latin typeface="Arial" pitchFamily="34" charset="0"/>
            </a:endParaRPr>
          </a:p>
        </p:txBody>
      </p:sp>
      <p:graphicFrame>
        <p:nvGraphicFramePr>
          <p:cNvPr id="15" name="Diagram 14"/>
          <p:cNvGraphicFramePr/>
          <p:nvPr/>
        </p:nvGraphicFramePr>
        <p:xfrm>
          <a:off x="250825" y="1428736"/>
          <a:ext cx="8750331" cy="5170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Down Arrow 19"/>
          <p:cNvSpPr/>
          <p:nvPr/>
        </p:nvSpPr>
        <p:spPr>
          <a:xfrm>
            <a:off x="7358063" y="1928813"/>
            <a:ext cx="500062" cy="1000125"/>
          </a:xfrm>
          <a:prstGeom prst="downArrow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effectLst>
            <a:outerShdw blurRad="40000" dist="20000" dir="5400000" rotWithShape="0">
              <a:schemeClr val="tx1">
                <a:alpha val="38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715000" y="357188"/>
            <a:ext cx="3071813" cy="400050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effectLst>
            <a:outerShdw blurRad="50800" dist="50800" dir="54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914400" indent="-914400"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5288" y="214290"/>
            <a:ext cx="3286148" cy="64294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0"/>
              </a:schemeClr>
            </a:solidFill>
          </a:ln>
          <a:effectLst>
            <a:outerShdw blurRad="50800" dist="50800" dir="5400000" algn="ctr" rotWithShape="0">
              <a:schemeClr val="tx1"/>
            </a:outerShdw>
          </a:effectLst>
          <a:scene3d>
            <a:camera prst="orthographicFront"/>
            <a:lightRig rig="freezing" dir="t"/>
          </a:scene3d>
          <a:sp3d extrusionH="76200" contourW="12700" prstMaterial="metal">
            <a:extrusionClr>
              <a:schemeClr val="tx2">
                <a:lumMod val="60000"/>
                <a:lumOff val="40000"/>
              </a:schemeClr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081" name="TextBox 11"/>
          <p:cNvSpPr txBox="1">
            <a:spLocks noChangeArrowheads="1"/>
          </p:cNvSpPr>
          <p:nvPr/>
        </p:nvSpPr>
        <p:spPr bwMode="auto">
          <a:xfrm>
            <a:off x="5773738" y="354013"/>
            <a:ext cx="3027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sz="2000" b="1">
                <a:solidFill>
                  <a:srgbClr val="000000"/>
                </a:solidFill>
                <a:cs typeface="Arial" charset="0"/>
              </a:rPr>
              <a:t>Deviancy Amplification</a:t>
            </a:r>
          </a:p>
        </p:txBody>
      </p:sp>
      <p:grpSp>
        <p:nvGrpSpPr>
          <p:cNvPr id="3082" name="Group 15"/>
          <p:cNvGrpSpPr>
            <a:grpSpLocks/>
          </p:cNvGrpSpPr>
          <p:nvPr/>
        </p:nvGrpSpPr>
        <p:grpSpPr bwMode="auto">
          <a:xfrm>
            <a:off x="6286500" y="1285875"/>
            <a:ext cx="2500313" cy="1219200"/>
            <a:chOff x="5149585" y="1345551"/>
            <a:chExt cx="2153401" cy="1076700"/>
          </a:xfrm>
        </p:grpSpPr>
        <p:sp>
          <p:nvSpPr>
            <p:cNvPr id="17" name="Rounded Rectangle 16"/>
            <p:cNvSpPr/>
            <p:nvPr/>
          </p:nvSpPr>
          <p:spPr>
            <a:xfrm>
              <a:off x="5149585" y="1345551"/>
              <a:ext cx="2153401" cy="1076700"/>
            </a:xfrm>
            <a:prstGeom prst="roundRect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5202145" y="1398111"/>
              <a:ext cx="2048281" cy="971580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71450" tIns="171450" rIns="171450" bIns="171450" spcCol="1270" anchor="ctr"/>
            <a:lstStyle/>
            <a:p>
              <a:pPr algn="ctr" defTabSz="2000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GB" sz="4500" dirty="0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6572250" y="1443038"/>
            <a:ext cx="2000250" cy="830262"/>
          </a:xfrm>
          <a:prstGeom prst="rect">
            <a:avLst/>
          </a:prstGeom>
          <a:effectLst>
            <a:outerShdw sx="1000" sy="1000" rotWithShape="0">
              <a:schemeClr val="tx1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en-GB" sz="2400" b="1" dirty="0">
                <a:solidFill>
                  <a:srgbClr val="CC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"/>
                <a:ea typeface="Times New Roman"/>
                <a:cs typeface="Times New Roman"/>
              </a:rPr>
              <a:t>Primary </a:t>
            </a:r>
          </a:p>
          <a:p>
            <a:pPr algn="ctr">
              <a:spcAft>
                <a:spcPts val="0"/>
              </a:spcAft>
              <a:defRPr/>
            </a:pPr>
            <a:r>
              <a:rPr lang="en-GB" sz="2400" b="1" dirty="0">
                <a:solidFill>
                  <a:srgbClr val="CC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"/>
                <a:ea typeface="Times New Roman"/>
                <a:cs typeface="Times New Roman"/>
              </a:rPr>
              <a:t>Deviance</a:t>
            </a:r>
            <a:endParaRPr lang="en-GB" sz="2400" dirty="0">
              <a:solidFill>
                <a:srgbClr val="CC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"/>
              <a:ea typeface="Times New Roman"/>
              <a:cs typeface="Times New Roma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929313" y="2571750"/>
            <a:ext cx="2571750" cy="3698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GB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Moral Entrepreneurs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29438" y="4572000"/>
            <a:ext cx="1466850" cy="3698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Folk Devils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500688" y="4357688"/>
            <a:ext cx="1262062" cy="3698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Labelling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929063" y="5857875"/>
            <a:ext cx="1428750" cy="6461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GB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Deviant Self-Image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493963" y="4340225"/>
            <a:ext cx="1928812" cy="3698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GB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Deviant Career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47725" y="4114800"/>
            <a:ext cx="1571625" cy="3683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GB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Moral Panic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030288" y="1808163"/>
            <a:ext cx="2286000" cy="3683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GB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Moral Clampdown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020763" y="2282825"/>
            <a:ext cx="1785937" cy="3698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GB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Moral Crusade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500430" y="3260711"/>
            <a:ext cx="2571768" cy="954107"/>
          </a:xfrm>
          <a:prstGeom prst="rect">
            <a:avLst/>
          </a:prstGeom>
          <a:effectLst>
            <a:outerShdw dist="12700" sx="5000" sy="5000" rotWithShape="0">
              <a:srgbClr val="000000">
                <a:alpha val="4000"/>
              </a:srgbClr>
            </a:outerShdw>
          </a:effectLst>
          <a:scene3d>
            <a:camera prst="orthographicFront"/>
            <a:lightRig rig="freezing" dir="t"/>
          </a:scene3d>
          <a:sp3d prstMaterial="metal"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GB" sz="2800" b="1" dirty="0">
                <a:solidFill>
                  <a:schemeClr val="tx1"/>
                </a:solidFill>
                <a:effectLst>
                  <a:outerShdw dist="12700" algn="ctr" rotWithShape="0">
                    <a:srgbClr val="0000FF">
                      <a:alpha val="84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Media </a:t>
            </a:r>
          </a:p>
          <a:p>
            <a:pPr algn="ctr">
              <a:defRPr/>
            </a:pPr>
            <a:r>
              <a:rPr lang="en-GB" sz="2800" b="1" dirty="0">
                <a:solidFill>
                  <a:schemeClr val="tx1"/>
                </a:solidFill>
                <a:effectLst>
                  <a:outerShdw dist="12700" algn="ctr" rotWithShape="0">
                    <a:srgbClr val="0000FF">
                      <a:alpha val="84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Interventions</a:t>
            </a:r>
          </a:p>
        </p:txBody>
      </p:sp>
      <p:sp>
        <p:nvSpPr>
          <p:cNvPr id="3093" name="TextBox 12"/>
          <p:cNvSpPr txBox="1">
            <a:spLocks noChangeArrowheads="1"/>
          </p:cNvSpPr>
          <p:nvPr/>
        </p:nvSpPr>
        <p:spPr bwMode="auto">
          <a:xfrm>
            <a:off x="6072188" y="6577013"/>
            <a:ext cx="30718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1400">
                <a:cs typeface="Arial" charset="0"/>
              </a:rPr>
              <a:t>©  </a:t>
            </a:r>
            <a:r>
              <a:rPr lang="en-GB" sz="1400" smtClean="0">
                <a:cs typeface="Arial" charset="0"/>
              </a:rPr>
              <a:t>www.sociology.org.uk, 2009</a:t>
            </a:r>
            <a:endParaRPr lang="en-GB" sz="1400" dirty="0">
              <a:cs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95288" y="357166"/>
            <a:ext cx="3105142" cy="40011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000" b="1" dirty="0">
                <a:latin typeface="Arial" pitchFamily="34" charset="0"/>
                <a:cs typeface="Arial" pitchFamily="34" charset="0"/>
              </a:rPr>
              <a:t>Crime and Deviance</a:t>
            </a:r>
            <a:endParaRPr lang="en-GB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93</Words>
  <Application>Microsoft Office PowerPoint</Application>
  <PresentationFormat>On-screen Show (4:3)</PresentationFormat>
  <Paragraphs>86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Chris.Livesey</dc:creator>
  <cp:lastModifiedBy>Chris.Livesey</cp:lastModifiedBy>
  <cp:revision>8</cp:revision>
  <dcterms:created xsi:type="dcterms:W3CDTF">2009-01-21T09:50:24Z</dcterms:created>
  <dcterms:modified xsi:type="dcterms:W3CDTF">2010-08-31T08:45:29Z</dcterms:modified>
</cp:coreProperties>
</file>