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4" d="100"/>
          <a:sy n="74" d="100"/>
        </p:scale>
        <p:origin x="-396" y="2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51A63A-088F-490C-840B-392696A1217D}" type="doc">
      <dgm:prSet loTypeId="urn:microsoft.com/office/officeart/2005/8/layout/radial2" loCatId="relationship" qsTypeId="urn:microsoft.com/office/officeart/2005/8/quickstyle/simple1" qsCatId="simple" csTypeId="urn:microsoft.com/office/officeart/2005/8/colors/colorful4" csCatId="colorful" phldr="1"/>
      <dgm:spPr/>
      <dgm:t>
        <a:bodyPr/>
        <a:lstStyle/>
        <a:p>
          <a:endParaRPr lang="en-GB"/>
        </a:p>
      </dgm:t>
    </dgm:pt>
    <dgm:pt modelId="{1104561E-9CDD-44A3-B95F-BA539D77090F}">
      <dgm:prSet custT="1"/>
      <dgm:spPr>
        <a:gradFill rotWithShape="0">
          <a:gsLst>
            <a:gs pos="0">
              <a:srgbClr val="8488C4"/>
            </a:gs>
            <a:gs pos="53000">
              <a:srgbClr val="D4DEFF"/>
            </a:gs>
            <a:gs pos="83000">
              <a:srgbClr val="D4DEFF"/>
            </a:gs>
            <a:gs pos="100000">
              <a:srgbClr val="96AB94"/>
            </a:gs>
          </a:gsLst>
          <a:lin ang="5400000" scaled="0"/>
        </a:gradFill>
        <a:effectLst>
          <a:outerShdw blurRad="50800" dist="50800" dir="15600000" algn="ctr" rotWithShape="0">
            <a:schemeClr val="tx1"/>
          </a:outerShdw>
        </a:effectLst>
        <a:scene3d>
          <a:camera prst="orthographicFront"/>
          <a:lightRig rig="threePt" dir="t"/>
        </a:scene3d>
        <a:sp3d>
          <a:bevelT/>
        </a:sp3d>
      </dgm:spPr>
      <dgm:t>
        <a:bodyPr/>
        <a:lstStyle/>
        <a:p>
          <a:pPr rtl="0"/>
          <a:r>
            <a:rPr lang="en-GB" sz="2800" b="1" i="0" baseline="0" dirty="0" smtClean="0">
              <a:solidFill>
                <a:schemeClr val="tx1"/>
              </a:solidFill>
              <a:effectLst>
                <a:outerShdw blurRad="50800" dist="50800" dir="5400000" algn="ctr" rotWithShape="0">
                  <a:schemeClr val="bg1"/>
                </a:outerShdw>
              </a:effectLst>
              <a:latin typeface="Arial" pitchFamily="34" charset="0"/>
              <a:cs typeface="Arial" pitchFamily="34" charset="0"/>
            </a:rPr>
            <a:t>Good</a:t>
          </a:r>
          <a:endParaRPr lang="en-GB" sz="2800" b="0" i="0" baseline="0" dirty="0">
            <a:solidFill>
              <a:schemeClr val="tx1"/>
            </a:solidFill>
            <a:effectLst>
              <a:outerShdw blurRad="50800" dist="50800" dir="5400000" algn="ctr" rotWithShape="0">
                <a:schemeClr val="bg1"/>
              </a:outerShdw>
            </a:effectLst>
            <a:latin typeface="Arial" pitchFamily="34" charset="0"/>
            <a:cs typeface="Arial" pitchFamily="34" charset="0"/>
          </a:endParaRPr>
        </a:p>
      </dgm:t>
    </dgm:pt>
    <dgm:pt modelId="{DC1DCF6E-6703-48F5-A775-10B0BEB86DFA}" type="parTrans" cxnId="{70CB6815-5AEE-4F34-9DD5-F629F79D41F3}">
      <dgm:prSet/>
      <dgm:spPr>
        <a:effectLst>
          <a:outerShdw blurRad="50800" dist="50800" dir="5400000" algn="ctr" rotWithShape="0">
            <a:schemeClr val="tx1"/>
          </a:outerShdw>
        </a:effectLst>
      </dgm:spPr>
      <dgm:t>
        <a:bodyPr/>
        <a:lstStyle/>
        <a:p>
          <a:endParaRPr lang="en-GB"/>
        </a:p>
      </dgm:t>
    </dgm:pt>
    <dgm:pt modelId="{DA2D7656-B8E1-46B2-9F04-606D9737D4A1}" type="sibTrans" cxnId="{70CB6815-5AEE-4F34-9DD5-F629F79D41F3}">
      <dgm:prSet/>
      <dgm:spPr/>
      <dgm:t>
        <a:bodyPr/>
        <a:lstStyle/>
        <a:p>
          <a:endParaRPr lang="en-GB"/>
        </a:p>
      </dgm:t>
    </dgm:pt>
    <dgm:pt modelId="{AC6E8F2C-6829-4392-BDBA-CB9C4E3E0949}">
      <dgm:prSet custT="1"/>
      <dgm:spPr>
        <a:gradFill rotWithShape="0">
          <a:gsLst>
            <a:gs pos="0">
              <a:schemeClr val="accent3">
                <a:lumMod val="75000"/>
              </a:schemeClr>
            </a:gs>
            <a:gs pos="53000">
              <a:schemeClr val="accent3">
                <a:lumMod val="75000"/>
              </a:schemeClr>
            </a:gs>
            <a:gs pos="83000">
              <a:schemeClr val="accent3">
                <a:lumMod val="50000"/>
              </a:schemeClr>
            </a:gs>
            <a:gs pos="100000">
              <a:srgbClr val="96AB94"/>
            </a:gs>
          </a:gsLst>
          <a:lin ang="5400000" scaled="0"/>
        </a:gradFill>
        <a:effectLst>
          <a:outerShdw blurRad="50800" dist="50800" dir="15600000" algn="ctr" rotWithShape="0">
            <a:schemeClr val="tx1"/>
          </a:outerShdw>
        </a:effectLst>
        <a:scene3d>
          <a:camera prst="orthographicFront"/>
          <a:lightRig rig="threePt" dir="t"/>
        </a:scene3d>
        <a:sp3d>
          <a:bevelT/>
        </a:sp3d>
      </dgm:spPr>
      <dgm:t>
        <a:bodyPr/>
        <a:lstStyle/>
        <a:p>
          <a:pPr rtl="0"/>
          <a:r>
            <a:rPr lang="en-GB" sz="2800" b="1" i="0" baseline="0" dirty="0" smtClean="0">
              <a:solidFill>
                <a:schemeClr val="tx1"/>
              </a:solidFill>
              <a:effectLst>
                <a:outerShdw blurRad="50800" dist="50800" dir="3600000" algn="ctr" rotWithShape="0">
                  <a:schemeClr val="bg1"/>
                </a:outerShdw>
              </a:effectLst>
              <a:latin typeface="Arial" pitchFamily="34" charset="0"/>
              <a:cs typeface="Arial" pitchFamily="34" charset="0"/>
            </a:rPr>
            <a:t>Odd</a:t>
          </a:r>
          <a:endParaRPr lang="en-GB" sz="2800" b="0" i="0" baseline="0" dirty="0">
            <a:effectLst>
              <a:outerShdw blurRad="50800" dist="50800" dir="3600000" algn="ctr" rotWithShape="0">
                <a:schemeClr val="bg1"/>
              </a:outerShdw>
            </a:effectLst>
            <a:latin typeface="Arial" pitchFamily="34" charset="0"/>
            <a:cs typeface="Arial" pitchFamily="34" charset="0"/>
          </a:endParaRPr>
        </a:p>
      </dgm:t>
    </dgm:pt>
    <dgm:pt modelId="{7AB6AD39-EA61-4326-A49D-349E66E5B474}" type="parTrans" cxnId="{A07F1F91-CA9A-4BA4-9471-EF3F2BE66A1E}">
      <dgm:prSet/>
      <dgm:spPr>
        <a:effectLst>
          <a:outerShdw blurRad="50800" dist="50800" dir="5400000" algn="ctr" rotWithShape="0">
            <a:schemeClr val="tx1"/>
          </a:outerShdw>
        </a:effectLst>
      </dgm:spPr>
      <dgm:t>
        <a:bodyPr/>
        <a:lstStyle/>
        <a:p>
          <a:endParaRPr lang="en-GB"/>
        </a:p>
      </dgm:t>
    </dgm:pt>
    <dgm:pt modelId="{62A75BC5-4DFA-4B4D-9FD7-9D8F333FBCD7}" type="sibTrans" cxnId="{A07F1F91-CA9A-4BA4-9471-EF3F2BE66A1E}">
      <dgm:prSet/>
      <dgm:spPr/>
      <dgm:t>
        <a:bodyPr/>
        <a:lstStyle/>
        <a:p>
          <a:endParaRPr lang="en-GB"/>
        </a:p>
      </dgm:t>
    </dgm:pt>
    <dgm:pt modelId="{C118A537-1B7E-49AC-A595-642F647245B7}">
      <dgm:prSet custT="1"/>
      <dgm:spPr>
        <a:gradFill rotWithShape="0">
          <a:gsLst>
            <a:gs pos="0">
              <a:schemeClr val="accent1">
                <a:lumMod val="75000"/>
              </a:schemeClr>
            </a:gs>
            <a:gs pos="53000">
              <a:schemeClr val="accent1">
                <a:lumMod val="60000"/>
                <a:lumOff val="40000"/>
              </a:schemeClr>
            </a:gs>
            <a:gs pos="83000">
              <a:schemeClr val="accent1">
                <a:lumMod val="20000"/>
                <a:lumOff val="80000"/>
              </a:schemeClr>
            </a:gs>
            <a:gs pos="100000">
              <a:srgbClr val="96AB94"/>
            </a:gs>
          </a:gsLst>
          <a:lin ang="5400000" scaled="0"/>
        </a:gradFill>
        <a:effectLst>
          <a:outerShdw blurRad="50800" dist="50800" dir="15600000" algn="ctr" rotWithShape="0">
            <a:schemeClr val="tx1"/>
          </a:outerShdw>
        </a:effectLst>
        <a:scene3d>
          <a:camera prst="orthographicFront"/>
          <a:lightRig rig="threePt" dir="t"/>
        </a:scene3d>
        <a:sp3d>
          <a:bevelT/>
        </a:sp3d>
      </dgm:spPr>
      <dgm:t>
        <a:bodyPr/>
        <a:lstStyle/>
        <a:p>
          <a:pPr rtl="0"/>
          <a:r>
            <a:rPr lang="en-GB" sz="2800" b="1" i="0" baseline="0" dirty="0" smtClean="0">
              <a:solidFill>
                <a:schemeClr val="tx1"/>
              </a:solidFill>
              <a:effectLst>
                <a:outerShdw blurRad="50800" dist="50800" dir="3600000" algn="ctr" rotWithShape="0">
                  <a:schemeClr val="bg1"/>
                </a:outerShdw>
              </a:effectLst>
              <a:latin typeface="Arial" pitchFamily="34" charset="0"/>
              <a:cs typeface="Arial" pitchFamily="34" charset="0"/>
            </a:rPr>
            <a:t>Bad</a:t>
          </a:r>
          <a:endParaRPr lang="en-GB" sz="2800" b="0" i="0" baseline="0" dirty="0">
            <a:solidFill>
              <a:schemeClr val="tx1"/>
            </a:solidFill>
            <a:effectLst>
              <a:outerShdw blurRad="50800" dist="50800" dir="3600000" algn="ctr" rotWithShape="0">
                <a:schemeClr val="bg1"/>
              </a:outerShdw>
            </a:effectLst>
            <a:latin typeface="Arial" pitchFamily="34" charset="0"/>
            <a:cs typeface="Arial" pitchFamily="34" charset="0"/>
          </a:endParaRPr>
        </a:p>
      </dgm:t>
    </dgm:pt>
    <dgm:pt modelId="{8412730C-70A3-408D-87CC-614B129B5DD6}" type="parTrans" cxnId="{F4E58B2A-6A3B-462D-9726-B3AFDE38B76B}">
      <dgm:prSet/>
      <dgm:spPr>
        <a:effectLst>
          <a:outerShdw blurRad="50800" dist="50800" dir="5400000" algn="ctr" rotWithShape="0">
            <a:schemeClr val="tx1"/>
          </a:outerShdw>
        </a:effectLst>
      </dgm:spPr>
      <dgm:t>
        <a:bodyPr/>
        <a:lstStyle/>
        <a:p>
          <a:endParaRPr lang="en-GB"/>
        </a:p>
      </dgm:t>
    </dgm:pt>
    <dgm:pt modelId="{7E82075A-E1E8-4E27-BD2F-D96B6C34AF48}" type="sibTrans" cxnId="{F4E58B2A-6A3B-462D-9726-B3AFDE38B76B}">
      <dgm:prSet/>
      <dgm:spPr/>
      <dgm:t>
        <a:bodyPr/>
        <a:lstStyle/>
        <a:p>
          <a:endParaRPr lang="en-GB"/>
        </a:p>
      </dgm:t>
    </dgm:pt>
    <dgm:pt modelId="{085130FE-48D6-40D9-81BF-EB3680C33E0E}">
      <dgm:prSet/>
      <dgm:spPr/>
      <dgm:t>
        <a:bodyPr/>
        <a:lstStyle/>
        <a:p>
          <a:endParaRPr lang="en-GB" dirty="0"/>
        </a:p>
      </dgm:t>
    </dgm:pt>
    <dgm:pt modelId="{39C55DE6-08E3-400B-BA3B-695C2E062C43}" type="parTrans" cxnId="{26E75933-6E77-4FF3-8499-FF2D3C8A5D0A}">
      <dgm:prSet/>
      <dgm:spPr/>
      <dgm:t>
        <a:bodyPr/>
        <a:lstStyle/>
        <a:p>
          <a:endParaRPr lang="en-GB"/>
        </a:p>
      </dgm:t>
    </dgm:pt>
    <dgm:pt modelId="{71E9C620-BF10-4A04-9236-D28BE7596275}" type="sibTrans" cxnId="{26E75933-6E77-4FF3-8499-FF2D3C8A5D0A}">
      <dgm:prSet/>
      <dgm:spPr/>
      <dgm:t>
        <a:bodyPr/>
        <a:lstStyle/>
        <a:p>
          <a:endParaRPr lang="en-GB"/>
        </a:p>
      </dgm:t>
    </dgm:pt>
    <dgm:pt modelId="{248CE603-95F0-4466-9104-FCC5AF9C1C43}" type="pres">
      <dgm:prSet presAssocID="{AA51A63A-088F-490C-840B-392696A1217D}" presName="composite" presStyleCnt="0">
        <dgm:presLayoutVars>
          <dgm:chMax val="5"/>
          <dgm:dir/>
          <dgm:animLvl val="ctr"/>
          <dgm:resizeHandles val="exact"/>
        </dgm:presLayoutVars>
      </dgm:prSet>
      <dgm:spPr/>
      <dgm:t>
        <a:bodyPr/>
        <a:lstStyle/>
        <a:p>
          <a:endParaRPr lang="en-GB"/>
        </a:p>
      </dgm:t>
    </dgm:pt>
    <dgm:pt modelId="{A0909F08-3645-48FB-9CC3-047EFBCFB39F}" type="pres">
      <dgm:prSet presAssocID="{AA51A63A-088F-490C-840B-392696A1217D}" presName="cycle" presStyleCnt="0"/>
      <dgm:spPr/>
    </dgm:pt>
    <dgm:pt modelId="{66685D05-25CC-41A4-B9C5-5EF7FAEFDEC6}" type="pres">
      <dgm:prSet presAssocID="{AA51A63A-088F-490C-840B-392696A1217D}" presName="centerShape" presStyleCnt="0"/>
      <dgm:spPr/>
    </dgm:pt>
    <dgm:pt modelId="{7D6E5156-F422-447B-A974-419C8F050C48}" type="pres">
      <dgm:prSet presAssocID="{AA51A63A-088F-490C-840B-392696A1217D}" presName="connSite" presStyleLbl="node1" presStyleIdx="0" presStyleCnt="4"/>
      <dgm:spPr/>
    </dgm:pt>
    <dgm:pt modelId="{0AA12231-FF48-4193-9D3E-B7F81692625B}" type="pres">
      <dgm:prSet presAssocID="{AA51A63A-088F-490C-840B-392696A1217D}" presName="visible" presStyleLbl="node1" presStyleIdx="0" presStyleCnt="4"/>
      <dgm:spPr>
        <a:gradFill rotWithShape="0">
          <a:gsLst>
            <a:gs pos="0">
              <a:srgbClr val="FFEFD1"/>
            </a:gs>
            <a:gs pos="64999">
              <a:srgbClr val="F0EBD5"/>
            </a:gs>
            <a:gs pos="100000">
              <a:srgbClr val="D1C39F"/>
            </a:gs>
          </a:gsLst>
          <a:lin ang="5400000" scaled="0"/>
        </a:gradFill>
        <a:effectLst>
          <a:outerShdw blurRad="50800" dist="50800" dir="15600000" algn="ctr" rotWithShape="0">
            <a:schemeClr val="tx1"/>
          </a:outerShdw>
        </a:effectLst>
        <a:scene3d>
          <a:camera prst="orthographicFront"/>
          <a:lightRig rig="threePt" dir="t"/>
        </a:scene3d>
        <a:sp3d>
          <a:bevelT/>
        </a:sp3d>
      </dgm:spPr>
      <dgm:t>
        <a:bodyPr/>
        <a:lstStyle/>
        <a:p>
          <a:endParaRPr lang="en-GB"/>
        </a:p>
      </dgm:t>
    </dgm:pt>
    <dgm:pt modelId="{FA2CCB31-F276-45A7-981D-22292312FCA1}" type="pres">
      <dgm:prSet presAssocID="{DC1DCF6E-6703-48F5-A775-10B0BEB86DFA}" presName="Name25" presStyleLbl="parChTrans1D1" presStyleIdx="0" presStyleCnt="3"/>
      <dgm:spPr/>
      <dgm:t>
        <a:bodyPr/>
        <a:lstStyle/>
        <a:p>
          <a:endParaRPr lang="en-GB"/>
        </a:p>
      </dgm:t>
    </dgm:pt>
    <dgm:pt modelId="{6882116C-50F6-458E-A284-309EFCE15325}" type="pres">
      <dgm:prSet presAssocID="{1104561E-9CDD-44A3-B95F-BA539D77090F}" presName="node" presStyleCnt="0"/>
      <dgm:spPr/>
    </dgm:pt>
    <dgm:pt modelId="{FAD128EA-DE89-4BC2-AA02-B6F7602544A9}" type="pres">
      <dgm:prSet presAssocID="{1104561E-9CDD-44A3-B95F-BA539D77090F}" presName="parentNode" presStyleLbl="node1" presStyleIdx="1" presStyleCnt="4" custLinFactNeighborX="24200" custLinFactNeighborY="13530">
        <dgm:presLayoutVars>
          <dgm:chMax val="1"/>
          <dgm:bulletEnabled val="1"/>
        </dgm:presLayoutVars>
      </dgm:prSet>
      <dgm:spPr/>
      <dgm:t>
        <a:bodyPr/>
        <a:lstStyle/>
        <a:p>
          <a:endParaRPr lang="en-GB"/>
        </a:p>
      </dgm:t>
    </dgm:pt>
    <dgm:pt modelId="{E7509798-0664-4AC2-B8D5-47D811EFC0AD}" type="pres">
      <dgm:prSet presAssocID="{1104561E-9CDD-44A3-B95F-BA539D77090F}" presName="childNode" presStyleLbl="revTx" presStyleIdx="0" presStyleCnt="1">
        <dgm:presLayoutVars>
          <dgm:bulletEnabled val="1"/>
        </dgm:presLayoutVars>
      </dgm:prSet>
      <dgm:spPr/>
      <dgm:t>
        <a:bodyPr/>
        <a:lstStyle/>
        <a:p>
          <a:endParaRPr lang="en-GB"/>
        </a:p>
      </dgm:t>
    </dgm:pt>
    <dgm:pt modelId="{6A9F620B-236B-4F0E-ACF8-F5CEE5492DDE}" type="pres">
      <dgm:prSet presAssocID="{7AB6AD39-EA61-4326-A49D-349E66E5B474}" presName="Name25" presStyleLbl="parChTrans1D1" presStyleIdx="1" presStyleCnt="3"/>
      <dgm:spPr/>
      <dgm:t>
        <a:bodyPr/>
        <a:lstStyle/>
        <a:p>
          <a:endParaRPr lang="en-GB"/>
        </a:p>
      </dgm:t>
    </dgm:pt>
    <dgm:pt modelId="{8552C48C-6831-4805-BCBF-62FE2F43C786}" type="pres">
      <dgm:prSet presAssocID="{AC6E8F2C-6829-4392-BDBA-CB9C4E3E0949}" presName="node" presStyleCnt="0"/>
      <dgm:spPr/>
    </dgm:pt>
    <dgm:pt modelId="{E21EA9A2-5433-481D-9B37-00E17FE844C0}" type="pres">
      <dgm:prSet presAssocID="{AC6E8F2C-6829-4392-BDBA-CB9C4E3E0949}" presName="parentNode" presStyleLbl="node1" presStyleIdx="2" presStyleCnt="4" custLinFactNeighborX="50507" custLinFactNeighborY="13477">
        <dgm:presLayoutVars>
          <dgm:chMax val="1"/>
          <dgm:bulletEnabled val="1"/>
        </dgm:presLayoutVars>
      </dgm:prSet>
      <dgm:spPr/>
      <dgm:t>
        <a:bodyPr/>
        <a:lstStyle/>
        <a:p>
          <a:endParaRPr lang="en-GB"/>
        </a:p>
      </dgm:t>
    </dgm:pt>
    <dgm:pt modelId="{1157D3FD-9D3D-4400-BEC2-C2B6FBCAECEC}" type="pres">
      <dgm:prSet presAssocID="{AC6E8F2C-6829-4392-BDBA-CB9C4E3E0949}" presName="childNode" presStyleLbl="revTx" presStyleIdx="0" presStyleCnt="1">
        <dgm:presLayoutVars>
          <dgm:bulletEnabled val="1"/>
        </dgm:presLayoutVars>
      </dgm:prSet>
      <dgm:spPr/>
    </dgm:pt>
    <dgm:pt modelId="{F1CF257F-0DA4-4219-9CB0-85FDFBDC8B0F}" type="pres">
      <dgm:prSet presAssocID="{8412730C-70A3-408D-87CC-614B129B5DD6}" presName="Name25" presStyleLbl="parChTrans1D1" presStyleIdx="2" presStyleCnt="3"/>
      <dgm:spPr/>
      <dgm:t>
        <a:bodyPr/>
        <a:lstStyle/>
        <a:p>
          <a:endParaRPr lang="en-GB"/>
        </a:p>
      </dgm:t>
    </dgm:pt>
    <dgm:pt modelId="{F819447A-75B3-4894-8073-C6B8DC5A7964}" type="pres">
      <dgm:prSet presAssocID="{C118A537-1B7E-49AC-A595-642F647245B7}" presName="node" presStyleCnt="0"/>
      <dgm:spPr/>
    </dgm:pt>
    <dgm:pt modelId="{29111DA1-C7F2-490A-B3D6-F55E708D65E8}" type="pres">
      <dgm:prSet presAssocID="{C118A537-1B7E-49AC-A595-642F647245B7}" presName="parentNode" presStyleLbl="node1" presStyleIdx="3" presStyleCnt="4" custLinFactNeighborX="-3192" custLinFactNeighborY="-9403">
        <dgm:presLayoutVars>
          <dgm:chMax val="1"/>
          <dgm:bulletEnabled val="1"/>
        </dgm:presLayoutVars>
      </dgm:prSet>
      <dgm:spPr/>
      <dgm:t>
        <a:bodyPr/>
        <a:lstStyle/>
        <a:p>
          <a:endParaRPr lang="en-GB"/>
        </a:p>
      </dgm:t>
    </dgm:pt>
    <dgm:pt modelId="{1882DAA6-E496-4808-AB2E-8EBE77596AFD}" type="pres">
      <dgm:prSet presAssocID="{C118A537-1B7E-49AC-A595-642F647245B7}" presName="childNode" presStyleLbl="revTx" presStyleIdx="0" presStyleCnt="1">
        <dgm:presLayoutVars>
          <dgm:bulletEnabled val="1"/>
        </dgm:presLayoutVars>
      </dgm:prSet>
      <dgm:spPr/>
    </dgm:pt>
  </dgm:ptLst>
  <dgm:cxnLst>
    <dgm:cxn modelId="{FC2CEBF9-7CA2-4468-9EB5-3FAD8019A419}" type="presOf" srcId="{AC6E8F2C-6829-4392-BDBA-CB9C4E3E0949}" destId="{E21EA9A2-5433-481D-9B37-00E17FE844C0}" srcOrd="0" destOrd="0" presId="urn:microsoft.com/office/officeart/2005/8/layout/radial2"/>
    <dgm:cxn modelId="{B4826C6E-82C4-4E5C-9125-426B4C3895D9}" type="presOf" srcId="{7AB6AD39-EA61-4326-A49D-349E66E5B474}" destId="{6A9F620B-236B-4F0E-ACF8-F5CEE5492DDE}" srcOrd="0" destOrd="0" presId="urn:microsoft.com/office/officeart/2005/8/layout/radial2"/>
    <dgm:cxn modelId="{D67C3ADD-9DA2-4C3B-BCBD-39CEF2C52FA5}" type="presOf" srcId="{DC1DCF6E-6703-48F5-A775-10B0BEB86DFA}" destId="{FA2CCB31-F276-45A7-981D-22292312FCA1}" srcOrd="0" destOrd="0" presId="urn:microsoft.com/office/officeart/2005/8/layout/radial2"/>
    <dgm:cxn modelId="{D1320EB0-B15E-4CDD-96C0-498B220FB790}" type="presOf" srcId="{AA51A63A-088F-490C-840B-392696A1217D}" destId="{248CE603-95F0-4466-9104-FCC5AF9C1C43}" srcOrd="0" destOrd="0" presId="urn:microsoft.com/office/officeart/2005/8/layout/radial2"/>
    <dgm:cxn modelId="{5951C1BB-8BBF-423B-805D-BF632D6076FC}" type="presOf" srcId="{C118A537-1B7E-49AC-A595-642F647245B7}" destId="{29111DA1-C7F2-490A-B3D6-F55E708D65E8}" srcOrd="0" destOrd="0" presId="urn:microsoft.com/office/officeart/2005/8/layout/radial2"/>
    <dgm:cxn modelId="{F1B14C63-E3E6-4495-A370-8E2BEC59E442}" type="presOf" srcId="{1104561E-9CDD-44A3-B95F-BA539D77090F}" destId="{FAD128EA-DE89-4BC2-AA02-B6F7602544A9}" srcOrd="0" destOrd="0" presId="urn:microsoft.com/office/officeart/2005/8/layout/radial2"/>
    <dgm:cxn modelId="{F4E58B2A-6A3B-462D-9726-B3AFDE38B76B}" srcId="{AA51A63A-088F-490C-840B-392696A1217D}" destId="{C118A537-1B7E-49AC-A595-642F647245B7}" srcOrd="2" destOrd="0" parTransId="{8412730C-70A3-408D-87CC-614B129B5DD6}" sibTransId="{7E82075A-E1E8-4E27-BD2F-D96B6C34AF48}"/>
    <dgm:cxn modelId="{26E75933-6E77-4FF3-8499-FF2D3C8A5D0A}" srcId="{1104561E-9CDD-44A3-B95F-BA539D77090F}" destId="{085130FE-48D6-40D9-81BF-EB3680C33E0E}" srcOrd="0" destOrd="0" parTransId="{39C55DE6-08E3-400B-BA3B-695C2E062C43}" sibTransId="{71E9C620-BF10-4A04-9236-D28BE7596275}"/>
    <dgm:cxn modelId="{0A618519-DB63-4582-B241-F43BD3D41664}" type="presOf" srcId="{085130FE-48D6-40D9-81BF-EB3680C33E0E}" destId="{E7509798-0664-4AC2-B8D5-47D811EFC0AD}" srcOrd="0" destOrd="0" presId="urn:microsoft.com/office/officeart/2005/8/layout/radial2"/>
    <dgm:cxn modelId="{401E52C3-F072-4E2A-ADDC-84577641B6D8}" type="presOf" srcId="{8412730C-70A3-408D-87CC-614B129B5DD6}" destId="{F1CF257F-0DA4-4219-9CB0-85FDFBDC8B0F}" srcOrd="0" destOrd="0" presId="urn:microsoft.com/office/officeart/2005/8/layout/radial2"/>
    <dgm:cxn modelId="{70CB6815-5AEE-4F34-9DD5-F629F79D41F3}" srcId="{AA51A63A-088F-490C-840B-392696A1217D}" destId="{1104561E-9CDD-44A3-B95F-BA539D77090F}" srcOrd="0" destOrd="0" parTransId="{DC1DCF6E-6703-48F5-A775-10B0BEB86DFA}" sibTransId="{DA2D7656-B8E1-46B2-9F04-606D9737D4A1}"/>
    <dgm:cxn modelId="{A07F1F91-CA9A-4BA4-9471-EF3F2BE66A1E}" srcId="{AA51A63A-088F-490C-840B-392696A1217D}" destId="{AC6E8F2C-6829-4392-BDBA-CB9C4E3E0949}" srcOrd="1" destOrd="0" parTransId="{7AB6AD39-EA61-4326-A49D-349E66E5B474}" sibTransId="{62A75BC5-4DFA-4B4D-9FD7-9D8F333FBCD7}"/>
    <dgm:cxn modelId="{5012FF68-11AC-4AB3-B7C9-235212187CD3}" type="presParOf" srcId="{248CE603-95F0-4466-9104-FCC5AF9C1C43}" destId="{A0909F08-3645-48FB-9CC3-047EFBCFB39F}" srcOrd="0" destOrd="0" presId="urn:microsoft.com/office/officeart/2005/8/layout/radial2"/>
    <dgm:cxn modelId="{B15AB054-2ADB-46E9-B23E-7B672EB48838}" type="presParOf" srcId="{A0909F08-3645-48FB-9CC3-047EFBCFB39F}" destId="{66685D05-25CC-41A4-B9C5-5EF7FAEFDEC6}" srcOrd="0" destOrd="0" presId="urn:microsoft.com/office/officeart/2005/8/layout/radial2"/>
    <dgm:cxn modelId="{C7D400BE-433D-44A0-9D1D-9DD7AEBDC27A}" type="presParOf" srcId="{66685D05-25CC-41A4-B9C5-5EF7FAEFDEC6}" destId="{7D6E5156-F422-447B-A974-419C8F050C48}" srcOrd="0" destOrd="0" presId="urn:microsoft.com/office/officeart/2005/8/layout/radial2"/>
    <dgm:cxn modelId="{F38457DE-F4BF-4D24-B21F-32C4FEE90AA5}" type="presParOf" srcId="{66685D05-25CC-41A4-B9C5-5EF7FAEFDEC6}" destId="{0AA12231-FF48-4193-9D3E-B7F81692625B}" srcOrd="1" destOrd="0" presId="urn:microsoft.com/office/officeart/2005/8/layout/radial2"/>
    <dgm:cxn modelId="{311F445E-0C0A-4524-92BC-70D2C55BAC0E}" type="presParOf" srcId="{A0909F08-3645-48FB-9CC3-047EFBCFB39F}" destId="{FA2CCB31-F276-45A7-981D-22292312FCA1}" srcOrd="1" destOrd="0" presId="urn:microsoft.com/office/officeart/2005/8/layout/radial2"/>
    <dgm:cxn modelId="{96B24C2D-7886-4DDE-8859-E23645C1F64A}" type="presParOf" srcId="{A0909F08-3645-48FB-9CC3-047EFBCFB39F}" destId="{6882116C-50F6-458E-A284-309EFCE15325}" srcOrd="2" destOrd="0" presId="urn:microsoft.com/office/officeart/2005/8/layout/radial2"/>
    <dgm:cxn modelId="{EABB2457-8A50-43D1-920C-BE21F8EBB463}" type="presParOf" srcId="{6882116C-50F6-458E-A284-309EFCE15325}" destId="{FAD128EA-DE89-4BC2-AA02-B6F7602544A9}" srcOrd="0" destOrd="0" presId="urn:microsoft.com/office/officeart/2005/8/layout/radial2"/>
    <dgm:cxn modelId="{E8391BFB-8991-43C5-8B3C-0FB2BE671927}" type="presParOf" srcId="{6882116C-50F6-458E-A284-309EFCE15325}" destId="{E7509798-0664-4AC2-B8D5-47D811EFC0AD}" srcOrd="1" destOrd="0" presId="urn:microsoft.com/office/officeart/2005/8/layout/radial2"/>
    <dgm:cxn modelId="{DBF5A0B3-85A5-408F-9716-4724A2702E3D}" type="presParOf" srcId="{A0909F08-3645-48FB-9CC3-047EFBCFB39F}" destId="{6A9F620B-236B-4F0E-ACF8-F5CEE5492DDE}" srcOrd="3" destOrd="0" presId="urn:microsoft.com/office/officeart/2005/8/layout/radial2"/>
    <dgm:cxn modelId="{BBB07B9C-1016-4B52-9CE6-EDF86B9A04E0}" type="presParOf" srcId="{A0909F08-3645-48FB-9CC3-047EFBCFB39F}" destId="{8552C48C-6831-4805-BCBF-62FE2F43C786}" srcOrd="4" destOrd="0" presId="urn:microsoft.com/office/officeart/2005/8/layout/radial2"/>
    <dgm:cxn modelId="{B915DDED-2658-48E7-8571-C79E8ACAB733}" type="presParOf" srcId="{8552C48C-6831-4805-BCBF-62FE2F43C786}" destId="{E21EA9A2-5433-481D-9B37-00E17FE844C0}" srcOrd="0" destOrd="0" presId="urn:microsoft.com/office/officeart/2005/8/layout/radial2"/>
    <dgm:cxn modelId="{647F5336-21EC-4F6B-9335-45018E0493A3}" type="presParOf" srcId="{8552C48C-6831-4805-BCBF-62FE2F43C786}" destId="{1157D3FD-9D3D-4400-BEC2-C2B6FBCAECEC}" srcOrd="1" destOrd="0" presId="urn:microsoft.com/office/officeart/2005/8/layout/radial2"/>
    <dgm:cxn modelId="{B7E6BFD8-F9C8-46F6-B8E5-373C771FA79D}" type="presParOf" srcId="{A0909F08-3645-48FB-9CC3-047EFBCFB39F}" destId="{F1CF257F-0DA4-4219-9CB0-85FDFBDC8B0F}" srcOrd="5" destOrd="0" presId="urn:microsoft.com/office/officeart/2005/8/layout/radial2"/>
    <dgm:cxn modelId="{4623034F-3148-4FC4-AF88-B69178A642C5}" type="presParOf" srcId="{A0909F08-3645-48FB-9CC3-047EFBCFB39F}" destId="{F819447A-75B3-4894-8073-C6B8DC5A7964}" srcOrd="6" destOrd="0" presId="urn:microsoft.com/office/officeart/2005/8/layout/radial2"/>
    <dgm:cxn modelId="{3CC4C898-136D-45CE-99C3-6475837F24A0}" type="presParOf" srcId="{F819447A-75B3-4894-8073-C6B8DC5A7964}" destId="{29111DA1-C7F2-490A-B3D6-F55E708D65E8}" srcOrd="0" destOrd="0" presId="urn:microsoft.com/office/officeart/2005/8/layout/radial2"/>
    <dgm:cxn modelId="{96311B98-6D99-4E9B-9282-782DBA468529}" type="presParOf" srcId="{F819447A-75B3-4894-8073-C6B8DC5A7964}" destId="{1882DAA6-E496-4808-AB2E-8EBE77596AFD}" srcOrd="1" destOrd="0" presId="urn:microsoft.com/office/officeart/2005/8/layout/radial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CF257F-0DA4-4219-9CB0-85FDFBDC8B0F}">
      <dsp:nvSpPr>
        <dsp:cNvPr id="0" name=""/>
        <dsp:cNvSpPr/>
      </dsp:nvSpPr>
      <dsp:spPr>
        <a:xfrm rot="2468380">
          <a:off x="2173092" y="3715021"/>
          <a:ext cx="714997" cy="64423"/>
        </a:xfrm>
        <a:custGeom>
          <a:avLst/>
          <a:gdLst/>
          <a:ahLst/>
          <a:cxnLst/>
          <a:rect l="0" t="0" r="0" b="0"/>
          <a:pathLst>
            <a:path>
              <a:moveTo>
                <a:pt x="0" y="32211"/>
              </a:moveTo>
              <a:lnTo>
                <a:pt x="714997" y="32211"/>
              </a:lnTo>
            </a:path>
          </a:pathLst>
        </a:custGeom>
        <a:noFill/>
        <a:ln w="25400" cap="flat" cmpd="sng" algn="ctr">
          <a:solidFill>
            <a:schemeClr val="accent4">
              <a:hueOff val="0"/>
              <a:satOff val="0"/>
              <a:lumOff val="0"/>
              <a:alphaOff val="0"/>
            </a:schemeClr>
          </a:solidFill>
          <a:prstDash val="solid"/>
        </a:ln>
        <a:effectLst>
          <a:outerShdw blurRad="50800" dist="50800" dir="5400000" algn="ctr" rotWithShape="0">
            <a:schemeClr val="tx1"/>
          </a:outerShdw>
        </a:effectLst>
      </dsp:spPr>
      <dsp:style>
        <a:lnRef idx="2">
          <a:scrgbClr r="0" g="0" b="0"/>
        </a:lnRef>
        <a:fillRef idx="0">
          <a:scrgbClr r="0" g="0" b="0"/>
        </a:fillRef>
        <a:effectRef idx="0">
          <a:scrgbClr r="0" g="0" b="0"/>
        </a:effectRef>
        <a:fontRef idx="minor"/>
      </dsp:style>
    </dsp:sp>
    <dsp:sp modelId="{6A9F620B-236B-4F0E-ACF8-F5CEE5492DDE}">
      <dsp:nvSpPr>
        <dsp:cNvPr id="0" name=""/>
        <dsp:cNvSpPr/>
      </dsp:nvSpPr>
      <dsp:spPr>
        <a:xfrm rot="213091">
          <a:off x="2259716" y="2791968"/>
          <a:ext cx="1707409" cy="64423"/>
        </a:xfrm>
        <a:custGeom>
          <a:avLst/>
          <a:gdLst/>
          <a:ahLst/>
          <a:cxnLst/>
          <a:rect l="0" t="0" r="0" b="0"/>
          <a:pathLst>
            <a:path>
              <a:moveTo>
                <a:pt x="0" y="32211"/>
              </a:moveTo>
              <a:lnTo>
                <a:pt x="1707409" y="32211"/>
              </a:lnTo>
            </a:path>
          </a:pathLst>
        </a:custGeom>
        <a:noFill/>
        <a:ln w="25400" cap="flat" cmpd="sng" algn="ctr">
          <a:solidFill>
            <a:schemeClr val="accent4">
              <a:hueOff val="0"/>
              <a:satOff val="0"/>
              <a:lumOff val="0"/>
              <a:alphaOff val="0"/>
            </a:schemeClr>
          </a:solidFill>
          <a:prstDash val="solid"/>
        </a:ln>
        <a:effectLst>
          <a:outerShdw blurRad="50800" dist="50800" dir="5400000" algn="ctr" rotWithShape="0">
            <a:schemeClr val="tx1"/>
          </a:outerShdw>
        </a:effectLst>
      </dsp:spPr>
      <dsp:style>
        <a:lnRef idx="2">
          <a:scrgbClr r="0" g="0" b="0"/>
        </a:lnRef>
        <a:fillRef idx="0">
          <a:scrgbClr r="0" g="0" b="0"/>
        </a:fillRef>
        <a:effectRef idx="0">
          <a:scrgbClr r="0" g="0" b="0"/>
        </a:effectRef>
        <a:fontRef idx="minor"/>
      </dsp:style>
    </dsp:sp>
    <dsp:sp modelId="{FA2CCB31-F276-45A7-981D-22292312FCA1}">
      <dsp:nvSpPr>
        <dsp:cNvPr id="0" name=""/>
        <dsp:cNvSpPr/>
      </dsp:nvSpPr>
      <dsp:spPr>
        <a:xfrm rot="19510252">
          <a:off x="2161612" y="1729338"/>
          <a:ext cx="1113575" cy="64423"/>
        </a:xfrm>
        <a:custGeom>
          <a:avLst/>
          <a:gdLst/>
          <a:ahLst/>
          <a:cxnLst/>
          <a:rect l="0" t="0" r="0" b="0"/>
          <a:pathLst>
            <a:path>
              <a:moveTo>
                <a:pt x="0" y="32211"/>
              </a:moveTo>
              <a:lnTo>
                <a:pt x="1113575" y="32211"/>
              </a:lnTo>
            </a:path>
          </a:pathLst>
        </a:custGeom>
        <a:noFill/>
        <a:ln w="25400" cap="flat" cmpd="sng" algn="ctr">
          <a:solidFill>
            <a:schemeClr val="accent4">
              <a:hueOff val="0"/>
              <a:satOff val="0"/>
              <a:lumOff val="0"/>
              <a:alphaOff val="0"/>
            </a:schemeClr>
          </a:solidFill>
          <a:prstDash val="solid"/>
        </a:ln>
        <a:effectLst>
          <a:outerShdw blurRad="50800" dist="50800" dir="5400000" algn="ctr" rotWithShape="0">
            <a:schemeClr val="tx1"/>
          </a:outerShdw>
        </a:effectLst>
      </dsp:spPr>
      <dsp:style>
        <a:lnRef idx="2">
          <a:scrgbClr r="0" g="0" b="0"/>
        </a:lnRef>
        <a:fillRef idx="0">
          <a:scrgbClr r="0" g="0" b="0"/>
        </a:fillRef>
        <a:effectRef idx="0">
          <a:scrgbClr r="0" g="0" b="0"/>
        </a:effectRef>
        <a:fontRef idx="minor"/>
      </dsp:style>
    </dsp:sp>
    <dsp:sp modelId="{0AA12231-FF48-4193-9D3E-B7F81692625B}">
      <dsp:nvSpPr>
        <dsp:cNvPr id="0" name=""/>
        <dsp:cNvSpPr/>
      </dsp:nvSpPr>
      <dsp:spPr>
        <a:xfrm>
          <a:off x="44576" y="1410656"/>
          <a:ext cx="2607975" cy="2607975"/>
        </a:xfrm>
        <a:prstGeom prst="ellipse">
          <a:avLst/>
        </a:prstGeom>
        <a:gradFill rotWithShape="0">
          <a:gsLst>
            <a:gs pos="0">
              <a:srgbClr val="FFEFD1"/>
            </a:gs>
            <a:gs pos="64999">
              <a:srgbClr val="F0EBD5"/>
            </a:gs>
            <a:gs pos="100000">
              <a:srgbClr val="D1C39F"/>
            </a:gs>
          </a:gsLst>
          <a:lin ang="5400000" scaled="0"/>
        </a:gradFill>
        <a:ln w="25400" cap="flat" cmpd="sng" algn="ctr">
          <a:solidFill>
            <a:schemeClr val="lt1">
              <a:hueOff val="0"/>
              <a:satOff val="0"/>
              <a:lumOff val="0"/>
              <a:alphaOff val="0"/>
            </a:schemeClr>
          </a:solidFill>
          <a:prstDash val="solid"/>
        </a:ln>
        <a:effectLst>
          <a:outerShdw blurRad="50800" dist="50800" dir="15600000" algn="ctr" rotWithShape="0">
            <a:schemeClr val="tx1"/>
          </a:outerShdw>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sp>
    <dsp:sp modelId="{FAD128EA-DE89-4BC2-AA02-B6F7602544A9}">
      <dsp:nvSpPr>
        <dsp:cNvPr id="0" name=""/>
        <dsp:cNvSpPr/>
      </dsp:nvSpPr>
      <dsp:spPr>
        <a:xfrm>
          <a:off x="3035285" y="214309"/>
          <a:ext cx="1564785" cy="1564785"/>
        </a:xfrm>
        <a:prstGeom prst="ellipse">
          <a:avLst/>
        </a:prstGeom>
        <a:gradFill rotWithShape="0">
          <a:gsLst>
            <a:gs pos="0">
              <a:srgbClr val="8488C4"/>
            </a:gs>
            <a:gs pos="53000">
              <a:srgbClr val="D4DEFF"/>
            </a:gs>
            <a:gs pos="83000">
              <a:srgbClr val="D4DEFF"/>
            </a:gs>
            <a:gs pos="100000">
              <a:srgbClr val="96AB94"/>
            </a:gs>
          </a:gsLst>
          <a:lin ang="5400000" scaled="0"/>
        </a:gradFill>
        <a:ln w="25400" cap="flat" cmpd="sng" algn="ctr">
          <a:solidFill>
            <a:schemeClr val="lt1">
              <a:hueOff val="0"/>
              <a:satOff val="0"/>
              <a:lumOff val="0"/>
              <a:alphaOff val="0"/>
            </a:schemeClr>
          </a:solidFill>
          <a:prstDash val="solid"/>
        </a:ln>
        <a:effectLst>
          <a:outerShdw blurRad="50800" dist="50800" dir="15600000" algn="ctr" rotWithShape="0">
            <a:schemeClr val="tx1"/>
          </a:outerShdw>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0">
            <a:lnSpc>
              <a:spcPct val="90000"/>
            </a:lnSpc>
            <a:spcBef>
              <a:spcPct val="0"/>
            </a:spcBef>
            <a:spcAft>
              <a:spcPct val="35000"/>
            </a:spcAft>
          </a:pPr>
          <a:r>
            <a:rPr lang="en-GB" sz="2800" b="1" i="0" kern="1200" baseline="0" dirty="0" smtClean="0">
              <a:solidFill>
                <a:schemeClr val="tx1"/>
              </a:solidFill>
              <a:effectLst>
                <a:outerShdw blurRad="50800" dist="50800" dir="5400000" algn="ctr" rotWithShape="0">
                  <a:schemeClr val="bg1"/>
                </a:outerShdw>
              </a:effectLst>
              <a:latin typeface="Arial" pitchFamily="34" charset="0"/>
              <a:cs typeface="Arial" pitchFamily="34" charset="0"/>
            </a:rPr>
            <a:t>Good</a:t>
          </a:r>
          <a:endParaRPr lang="en-GB" sz="2800" b="0" i="0" kern="1200" baseline="0" dirty="0">
            <a:solidFill>
              <a:schemeClr val="tx1"/>
            </a:solidFill>
            <a:effectLst>
              <a:outerShdw blurRad="50800" dist="50800" dir="5400000" algn="ctr" rotWithShape="0">
                <a:schemeClr val="bg1"/>
              </a:outerShdw>
            </a:effectLst>
            <a:latin typeface="Arial" pitchFamily="34" charset="0"/>
            <a:cs typeface="Arial" pitchFamily="34" charset="0"/>
          </a:endParaRPr>
        </a:p>
      </dsp:txBody>
      <dsp:txXfrm>
        <a:off x="3264442" y="443466"/>
        <a:ext cx="1106471" cy="1106471"/>
      </dsp:txXfrm>
    </dsp:sp>
    <dsp:sp modelId="{E7509798-0664-4AC2-B8D5-47D811EFC0AD}">
      <dsp:nvSpPr>
        <dsp:cNvPr id="0" name=""/>
        <dsp:cNvSpPr/>
      </dsp:nvSpPr>
      <dsp:spPr>
        <a:xfrm>
          <a:off x="4756549" y="214309"/>
          <a:ext cx="2347177" cy="15647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85750" lvl="1" indent="-285750" algn="l" defTabSz="2889250">
            <a:lnSpc>
              <a:spcPct val="90000"/>
            </a:lnSpc>
            <a:spcBef>
              <a:spcPct val="0"/>
            </a:spcBef>
            <a:spcAft>
              <a:spcPct val="15000"/>
            </a:spcAft>
            <a:buChar char="••"/>
          </a:pPr>
          <a:endParaRPr lang="en-GB" sz="6500" kern="1200" dirty="0"/>
        </a:p>
      </dsp:txBody>
      <dsp:txXfrm>
        <a:off x="4756549" y="214309"/>
        <a:ext cx="2347177" cy="1564785"/>
      </dsp:txXfrm>
    </dsp:sp>
    <dsp:sp modelId="{E21EA9A2-5433-481D-9B37-00E17FE844C0}">
      <dsp:nvSpPr>
        <dsp:cNvPr id="0" name=""/>
        <dsp:cNvSpPr/>
      </dsp:nvSpPr>
      <dsp:spPr>
        <a:xfrm>
          <a:off x="3963983" y="2143137"/>
          <a:ext cx="1564785" cy="1564785"/>
        </a:xfrm>
        <a:prstGeom prst="ellipse">
          <a:avLst/>
        </a:prstGeom>
        <a:gradFill rotWithShape="0">
          <a:gsLst>
            <a:gs pos="0">
              <a:schemeClr val="accent3">
                <a:lumMod val="75000"/>
              </a:schemeClr>
            </a:gs>
            <a:gs pos="53000">
              <a:schemeClr val="accent3">
                <a:lumMod val="75000"/>
              </a:schemeClr>
            </a:gs>
            <a:gs pos="83000">
              <a:schemeClr val="accent3">
                <a:lumMod val="50000"/>
              </a:schemeClr>
            </a:gs>
            <a:gs pos="100000">
              <a:srgbClr val="96AB94"/>
            </a:gs>
          </a:gsLst>
          <a:lin ang="5400000" scaled="0"/>
        </a:gradFill>
        <a:ln w="25400" cap="flat" cmpd="sng" algn="ctr">
          <a:solidFill>
            <a:schemeClr val="lt1">
              <a:hueOff val="0"/>
              <a:satOff val="0"/>
              <a:lumOff val="0"/>
              <a:alphaOff val="0"/>
            </a:schemeClr>
          </a:solidFill>
          <a:prstDash val="solid"/>
        </a:ln>
        <a:effectLst>
          <a:outerShdw blurRad="50800" dist="50800" dir="15600000" algn="ctr" rotWithShape="0">
            <a:schemeClr val="tx1"/>
          </a:outerShdw>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0">
            <a:lnSpc>
              <a:spcPct val="90000"/>
            </a:lnSpc>
            <a:spcBef>
              <a:spcPct val="0"/>
            </a:spcBef>
            <a:spcAft>
              <a:spcPct val="35000"/>
            </a:spcAft>
          </a:pPr>
          <a:r>
            <a:rPr lang="en-GB" sz="2800" b="1" i="0" kern="1200" baseline="0" dirty="0" smtClean="0">
              <a:solidFill>
                <a:schemeClr val="tx1"/>
              </a:solidFill>
              <a:effectLst>
                <a:outerShdw blurRad="50800" dist="50800" dir="3600000" algn="ctr" rotWithShape="0">
                  <a:schemeClr val="bg1"/>
                </a:outerShdw>
              </a:effectLst>
              <a:latin typeface="Arial" pitchFamily="34" charset="0"/>
              <a:cs typeface="Arial" pitchFamily="34" charset="0"/>
            </a:rPr>
            <a:t>Odd</a:t>
          </a:r>
          <a:endParaRPr lang="en-GB" sz="2800" b="0" i="0" kern="1200" baseline="0" dirty="0">
            <a:effectLst>
              <a:outerShdw blurRad="50800" dist="50800" dir="3600000" algn="ctr" rotWithShape="0">
                <a:schemeClr val="bg1"/>
              </a:outerShdw>
            </a:effectLst>
            <a:latin typeface="Arial" pitchFamily="34" charset="0"/>
            <a:cs typeface="Arial" pitchFamily="34" charset="0"/>
          </a:endParaRPr>
        </a:p>
      </dsp:txBody>
      <dsp:txXfrm>
        <a:off x="4193140" y="2372294"/>
        <a:ext cx="1106471" cy="1106471"/>
      </dsp:txXfrm>
    </dsp:sp>
    <dsp:sp modelId="{29111DA1-C7F2-490A-B3D6-F55E708D65E8}">
      <dsp:nvSpPr>
        <dsp:cNvPr id="0" name=""/>
        <dsp:cNvSpPr/>
      </dsp:nvSpPr>
      <dsp:spPr>
        <a:xfrm>
          <a:off x="2606659" y="3714771"/>
          <a:ext cx="1564785" cy="1564785"/>
        </a:xfrm>
        <a:prstGeom prst="ellipse">
          <a:avLst/>
        </a:prstGeom>
        <a:gradFill rotWithShape="0">
          <a:gsLst>
            <a:gs pos="0">
              <a:schemeClr val="accent1">
                <a:lumMod val="75000"/>
              </a:schemeClr>
            </a:gs>
            <a:gs pos="53000">
              <a:schemeClr val="accent1">
                <a:lumMod val="60000"/>
                <a:lumOff val="40000"/>
              </a:schemeClr>
            </a:gs>
            <a:gs pos="83000">
              <a:schemeClr val="accent1">
                <a:lumMod val="20000"/>
                <a:lumOff val="80000"/>
              </a:schemeClr>
            </a:gs>
            <a:gs pos="100000">
              <a:srgbClr val="96AB94"/>
            </a:gs>
          </a:gsLst>
          <a:lin ang="5400000" scaled="0"/>
        </a:gradFill>
        <a:ln w="25400" cap="flat" cmpd="sng" algn="ctr">
          <a:solidFill>
            <a:schemeClr val="lt1">
              <a:hueOff val="0"/>
              <a:satOff val="0"/>
              <a:lumOff val="0"/>
              <a:alphaOff val="0"/>
            </a:schemeClr>
          </a:solidFill>
          <a:prstDash val="solid"/>
        </a:ln>
        <a:effectLst>
          <a:outerShdw blurRad="50800" dist="50800" dir="15600000" algn="ctr" rotWithShape="0">
            <a:schemeClr val="tx1"/>
          </a:outerShdw>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0">
            <a:lnSpc>
              <a:spcPct val="90000"/>
            </a:lnSpc>
            <a:spcBef>
              <a:spcPct val="0"/>
            </a:spcBef>
            <a:spcAft>
              <a:spcPct val="35000"/>
            </a:spcAft>
          </a:pPr>
          <a:r>
            <a:rPr lang="en-GB" sz="2800" b="1" i="0" kern="1200" baseline="0" dirty="0" smtClean="0">
              <a:solidFill>
                <a:schemeClr val="tx1"/>
              </a:solidFill>
              <a:effectLst>
                <a:outerShdw blurRad="50800" dist="50800" dir="3600000" algn="ctr" rotWithShape="0">
                  <a:schemeClr val="bg1"/>
                </a:outerShdw>
              </a:effectLst>
              <a:latin typeface="Arial" pitchFamily="34" charset="0"/>
              <a:cs typeface="Arial" pitchFamily="34" charset="0"/>
            </a:rPr>
            <a:t>Bad</a:t>
          </a:r>
          <a:endParaRPr lang="en-GB" sz="2800" b="0" i="0" kern="1200" baseline="0" dirty="0">
            <a:solidFill>
              <a:schemeClr val="tx1"/>
            </a:solidFill>
            <a:effectLst>
              <a:outerShdw blurRad="50800" dist="50800" dir="3600000" algn="ctr" rotWithShape="0">
                <a:schemeClr val="bg1"/>
              </a:outerShdw>
            </a:effectLst>
            <a:latin typeface="Arial" pitchFamily="34" charset="0"/>
            <a:cs typeface="Arial" pitchFamily="34" charset="0"/>
          </a:endParaRPr>
        </a:p>
      </dsp:txBody>
      <dsp:txXfrm>
        <a:off x="2835816" y="3943928"/>
        <a:ext cx="1106471" cy="1106471"/>
      </dsp:txXfrm>
    </dsp:sp>
  </dsp:spTree>
</dsp:drawing>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C4558B2-3845-4512-9AD9-2C225253F332}" type="datetimeFigureOut">
              <a:rPr lang="en-US"/>
              <a:pPr>
                <a:defRPr/>
              </a:pPr>
              <a:t>8/31/2010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A9414B4A-AF48-407B-891A-DBDC11B66C73}" type="slidenum">
              <a:rPr lang="en-GB"/>
              <a:pPr>
                <a:defRPr/>
              </a:pPr>
              <a:t>‹#›</a:t>
            </a:fld>
            <a:endParaRPr lang="en-GB"/>
          </a:p>
        </p:txBody>
      </p:sp>
    </p:spTree>
    <p:extLst>
      <p:ext uri="{BB962C8B-B14F-4D97-AF65-F5344CB8AC3E}">
        <p14:creationId xmlns:p14="http://schemas.microsoft.com/office/powerpoint/2010/main" val="370911912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ctr">
              <a:spcBef>
                <a:spcPct val="0"/>
              </a:spcBef>
            </a:pPr>
            <a:r>
              <a:rPr lang="en-GB" sz="1100" b="1" smtClean="0">
                <a:latin typeface="Arial" charset="0"/>
                <a:cs typeface="Arial" charset="0"/>
              </a:rPr>
              <a:t>Teaching Notes</a:t>
            </a:r>
          </a:p>
          <a:p>
            <a:pPr algn="ctr">
              <a:spcBef>
                <a:spcPct val="0"/>
              </a:spcBef>
            </a:pPr>
            <a:endParaRPr lang="en-GB" sz="1100" b="1" smtClean="0">
              <a:latin typeface="Arial" charset="0"/>
              <a:cs typeface="Arial" charset="0"/>
            </a:endParaRPr>
          </a:p>
          <a:p>
            <a:pPr algn="ctr">
              <a:spcBef>
                <a:spcPct val="0"/>
              </a:spcBef>
            </a:pPr>
            <a:r>
              <a:rPr lang="en-GB" sz="1100" b="1" smtClean="0">
                <a:latin typeface="Arial" charset="0"/>
                <a:cs typeface="Arial" charset="0"/>
              </a:rPr>
              <a:t>Defining Deviance</a:t>
            </a:r>
          </a:p>
          <a:p>
            <a:pPr>
              <a:spcBef>
                <a:spcPct val="0"/>
              </a:spcBef>
            </a:pPr>
            <a:endParaRPr lang="en-GB" sz="1100" smtClean="0">
              <a:latin typeface="Arial" charset="0"/>
              <a:cs typeface="Arial" charset="0"/>
            </a:endParaRPr>
          </a:p>
          <a:p>
            <a:pPr>
              <a:spcBef>
                <a:spcPct val="0"/>
              </a:spcBef>
            </a:pPr>
            <a:r>
              <a:rPr lang="en-GB" sz="1100" smtClean="0">
                <a:latin typeface="Arial" charset="0"/>
                <a:cs typeface="Arial" charset="0"/>
              </a:rPr>
              <a:t>In everyday use, “deviance” has certain </a:t>
            </a:r>
            <a:r>
              <a:rPr lang="en-GB" sz="1100" i="1" smtClean="0">
                <a:latin typeface="Arial" charset="0"/>
                <a:cs typeface="Arial" charset="0"/>
              </a:rPr>
              <a:t>pejorative </a:t>
            </a:r>
            <a:r>
              <a:rPr lang="en-GB" sz="1100" smtClean="0">
                <a:latin typeface="Arial" charset="0"/>
                <a:cs typeface="Arial" charset="0"/>
              </a:rPr>
              <a:t>(negative) overtones, but sociologically we can think about different types of deviance as involving ideas like:</a:t>
            </a:r>
          </a:p>
          <a:p>
            <a:pPr>
              <a:spcBef>
                <a:spcPct val="0"/>
              </a:spcBef>
            </a:pPr>
            <a:r>
              <a:rPr lang="en-GB" sz="1100" smtClean="0">
                <a:latin typeface="Arial" charset="0"/>
                <a:cs typeface="Arial" charset="0"/>
              </a:rPr>
              <a:t> </a:t>
            </a:r>
          </a:p>
          <a:p>
            <a:pPr>
              <a:spcBef>
                <a:spcPct val="0"/>
              </a:spcBef>
            </a:pPr>
            <a:r>
              <a:rPr lang="en-GB" sz="1100" b="1" smtClean="0">
                <a:latin typeface="Arial" charset="0"/>
                <a:cs typeface="Arial" charset="0"/>
              </a:rPr>
              <a:t>“Good” </a:t>
            </a:r>
            <a:r>
              <a:rPr lang="en-GB" sz="1100" smtClean="0">
                <a:latin typeface="Arial" charset="0"/>
                <a:cs typeface="Arial" charset="0"/>
              </a:rPr>
              <a:t>(Admired) behaviour, such as heroism (or </a:t>
            </a:r>
            <a:r>
              <a:rPr lang="en-GB" sz="1100" i="1" smtClean="0">
                <a:latin typeface="Arial" charset="0"/>
                <a:cs typeface="Arial" charset="0"/>
              </a:rPr>
              <a:t>altruistic</a:t>
            </a:r>
            <a:r>
              <a:rPr lang="en-GB" sz="1100" smtClean="0">
                <a:latin typeface="Arial" charset="0"/>
                <a:cs typeface="Arial" charset="0"/>
              </a:rPr>
              <a:t> behaviour - putting the needs of others before your own). </a:t>
            </a:r>
          </a:p>
          <a:p>
            <a:pPr>
              <a:spcBef>
                <a:spcPct val="0"/>
              </a:spcBef>
            </a:pPr>
            <a:r>
              <a:rPr lang="en-GB" sz="1100" smtClean="0">
                <a:latin typeface="Arial" charset="0"/>
                <a:cs typeface="Arial" charset="0"/>
              </a:rPr>
              <a:t> </a:t>
            </a:r>
          </a:p>
          <a:p>
            <a:pPr>
              <a:spcBef>
                <a:spcPct val="0"/>
              </a:spcBef>
            </a:pPr>
            <a:r>
              <a:rPr lang="en-GB" sz="1100" b="1" smtClean="0">
                <a:latin typeface="Arial" charset="0"/>
                <a:cs typeface="Arial" charset="0"/>
              </a:rPr>
              <a:t>“Odd” </a:t>
            </a:r>
            <a:r>
              <a:rPr lang="en-GB" sz="1100" smtClean="0">
                <a:latin typeface="Arial" charset="0"/>
                <a:cs typeface="Arial" charset="0"/>
              </a:rPr>
              <a:t>behaviour, such as eccentricity - the person who shares their house with 50 cats, for example.</a:t>
            </a:r>
          </a:p>
          <a:p>
            <a:pPr>
              <a:spcBef>
                <a:spcPct val="0"/>
              </a:spcBef>
            </a:pPr>
            <a:r>
              <a:rPr lang="en-GB" sz="1100" smtClean="0">
                <a:latin typeface="Arial" charset="0"/>
                <a:cs typeface="Arial" charset="0"/>
              </a:rPr>
              <a:t> </a:t>
            </a:r>
          </a:p>
          <a:p>
            <a:pPr>
              <a:spcBef>
                <a:spcPct val="0"/>
              </a:spcBef>
            </a:pPr>
            <a:r>
              <a:rPr lang="en-GB" sz="1100" b="1" smtClean="0">
                <a:latin typeface="Arial" charset="0"/>
                <a:cs typeface="Arial" charset="0"/>
              </a:rPr>
              <a:t>“Bad” </a:t>
            </a:r>
            <a:r>
              <a:rPr lang="en-GB" sz="1100" smtClean="0">
                <a:latin typeface="Arial" charset="0"/>
                <a:cs typeface="Arial" charset="0"/>
              </a:rPr>
              <a:t>behaviour - examples of which  range from a misbehaving child to murder...</a:t>
            </a:r>
          </a:p>
          <a:p>
            <a:pPr>
              <a:spcBef>
                <a:spcPct val="0"/>
              </a:spcBef>
            </a:pPr>
            <a:r>
              <a:rPr lang="en-GB" sz="1100" smtClean="0">
                <a:latin typeface="Arial" charset="0"/>
                <a:cs typeface="Arial" charset="0"/>
              </a:rPr>
              <a:t> </a:t>
            </a:r>
          </a:p>
          <a:p>
            <a:pPr>
              <a:spcBef>
                <a:spcPct val="0"/>
              </a:spcBef>
            </a:pPr>
            <a:r>
              <a:rPr lang="en-GB" sz="1100" smtClean="0">
                <a:latin typeface="Arial" charset="0"/>
                <a:cs typeface="Arial" charset="0"/>
              </a:rPr>
              <a:t>These general behavioural categories give us a flavour of the complexity of deviance - but they’re not very useful in terms of thinking about deviance “in the real world”, mainly because of the relationship they presuppose between: </a:t>
            </a:r>
          </a:p>
          <a:p>
            <a:pPr>
              <a:spcBef>
                <a:spcPct val="0"/>
              </a:spcBef>
            </a:pPr>
            <a:r>
              <a:rPr lang="en-GB" sz="1100" smtClean="0">
                <a:latin typeface="Arial" charset="0"/>
                <a:cs typeface="Arial" charset="0"/>
              </a:rPr>
              <a:t> </a:t>
            </a:r>
          </a:p>
          <a:p>
            <a:pPr>
              <a:spcBef>
                <a:spcPct val="0"/>
              </a:spcBef>
            </a:pPr>
            <a:r>
              <a:rPr lang="en-GB" sz="1100" b="1" smtClean="0">
                <a:latin typeface="Arial" charset="0"/>
                <a:cs typeface="Arial" charset="0"/>
              </a:rPr>
              <a:t>Interpretation </a:t>
            </a:r>
            <a:r>
              <a:rPr lang="en-GB" sz="1100" smtClean="0">
                <a:latin typeface="Arial" charset="0"/>
                <a:cs typeface="Arial" charset="0"/>
              </a:rPr>
              <a:t>and</a:t>
            </a:r>
            <a:r>
              <a:rPr lang="en-GB" sz="1100" b="1" smtClean="0">
                <a:latin typeface="Arial" charset="0"/>
                <a:cs typeface="Arial" charset="0"/>
              </a:rPr>
              <a:t> classification</a:t>
            </a:r>
            <a:r>
              <a:rPr lang="en-GB" sz="1100" smtClean="0">
                <a:latin typeface="Arial" charset="0"/>
                <a:cs typeface="Arial" charset="0"/>
              </a:rPr>
              <a:t>: To classify behaviour as “good” or “bad” involves taking a </a:t>
            </a:r>
            <a:r>
              <a:rPr lang="en-GB" sz="1100" i="1" smtClean="0">
                <a:latin typeface="Arial" charset="0"/>
                <a:cs typeface="Arial" charset="0"/>
              </a:rPr>
              <a:t>moral</a:t>
            </a:r>
            <a:r>
              <a:rPr lang="en-GB" sz="1100" smtClean="0">
                <a:latin typeface="Arial" charset="0"/>
                <a:cs typeface="Arial" charset="0"/>
              </a:rPr>
              <a:t> standpoint - to judge, in other words, different forms of behaviour </a:t>
            </a:r>
            <a:r>
              <a:rPr lang="en-GB" sz="1100" i="1" smtClean="0">
                <a:latin typeface="Arial" charset="0"/>
                <a:cs typeface="Arial" charset="0"/>
              </a:rPr>
              <a:t>before</a:t>
            </a:r>
            <a:r>
              <a:rPr lang="en-GB" sz="1100" smtClean="0">
                <a:latin typeface="Arial" charset="0"/>
                <a:cs typeface="Arial" charset="0"/>
              </a:rPr>
              <a:t> classifying them. This means deviance has two important characteristics:</a:t>
            </a:r>
          </a:p>
          <a:p>
            <a:pPr>
              <a:spcBef>
                <a:spcPct val="0"/>
              </a:spcBef>
            </a:pPr>
            <a:r>
              <a:rPr lang="en-GB" sz="1100" smtClean="0">
                <a:latin typeface="Arial" charset="0"/>
                <a:cs typeface="Arial" charset="0"/>
              </a:rPr>
              <a:t> </a:t>
            </a:r>
          </a:p>
          <a:p>
            <a:pPr>
              <a:spcBef>
                <a:spcPct val="0"/>
              </a:spcBef>
            </a:pPr>
            <a:r>
              <a:rPr lang="en-GB" sz="1100" b="1" smtClean="0">
                <a:latin typeface="Arial" charset="0"/>
                <a:cs typeface="Arial" charset="0"/>
              </a:rPr>
              <a:t>Subjectivity</a:t>
            </a:r>
            <a:r>
              <a:rPr lang="en-GB" sz="1100" smtClean="0">
                <a:latin typeface="Arial" charset="0"/>
                <a:cs typeface="Arial" charset="0"/>
              </a:rPr>
              <a:t>: If decisions about deviance are based on judgements about behavioural norms, </a:t>
            </a:r>
            <a:r>
              <a:rPr lang="en-GB" sz="1100" i="1" smtClean="0">
                <a:latin typeface="Arial" charset="0"/>
                <a:cs typeface="Arial" charset="0"/>
              </a:rPr>
              <a:t>all</a:t>
            </a:r>
            <a:r>
              <a:rPr lang="en-GB" sz="1100" smtClean="0">
                <a:latin typeface="Arial" charset="0"/>
                <a:cs typeface="Arial" charset="0"/>
              </a:rPr>
              <a:t> behavioural classifications are based on subjective understandings and interpretations - an idea that raises questions about whether any behaviour can be “inherently” (always) deviant (in all societies and at all times). It also raises questions about “who decides” whether behaviour is classified as deviant or non-deviant - something that involves:</a:t>
            </a:r>
          </a:p>
          <a:p>
            <a:pPr>
              <a:spcBef>
                <a:spcPct val="0"/>
              </a:spcBef>
            </a:pPr>
            <a:r>
              <a:rPr lang="en-GB" sz="1100" smtClean="0">
                <a:latin typeface="Arial" charset="0"/>
                <a:cs typeface="Arial" charset="0"/>
              </a:rPr>
              <a:t> </a:t>
            </a:r>
          </a:p>
          <a:p>
            <a:pPr>
              <a:spcBef>
                <a:spcPct val="0"/>
              </a:spcBef>
            </a:pPr>
            <a:r>
              <a:rPr lang="en-GB" sz="1100" b="1" smtClean="0">
                <a:latin typeface="Arial" charset="0"/>
                <a:cs typeface="Arial" charset="0"/>
              </a:rPr>
              <a:t>Power</a:t>
            </a:r>
            <a:r>
              <a:rPr lang="en-GB" sz="1100" smtClean="0">
                <a:latin typeface="Arial" charset="0"/>
                <a:cs typeface="Arial" charset="0"/>
              </a:rPr>
              <a:t>: This relates not only to </a:t>
            </a:r>
            <a:r>
              <a:rPr lang="en-GB" sz="1100" i="1" smtClean="0">
                <a:latin typeface="Arial" charset="0"/>
                <a:cs typeface="Arial" charset="0"/>
              </a:rPr>
              <a:t>how</a:t>
            </a:r>
            <a:r>
              <a:rPr lang="en-GB" sz="1100" smtClean="0">
                <a:latin typeface="Arial" charset="0"/>
                <a:cs typeface="Arial" charset="0"/>
              </a:rPr>
              <a:t> deviance is defined by social groups but also to how it’s explained. We can, for example, explain deviance in terms of ideas like the q</a:t>
            </a:r>
            <a:r>
              <a:rPr lang="en-GB" sz="1100" i="1" smtClean="0">
                <a:latin typeface="Arial" charset="0"/>
                <a:cs typeface="Arial" charset="0"/>
              </a:rPr>
              <a:t>ualities</a:t>
            </a:r>
            <a:r>
              <a:rPr lang="en-GB" sz="1100" smtClean="0">
                <a:latin typeface="Arial" charset="0"/>
                <a:cs typeface="Arial" charset="0"/>
              </a:rPr>
              <a:t> possessed by the deviant; the </a:t>
            </a:r>
            <a:r>
              <a:rPr lang="en-GB" sz="1100" i="1" smtClean="0">
                <a:latin typeface="Arial" charset="0"/>
                <a:cs typeface="Arial" charset="0"/>
              </a:rPr>
              <a:t>social processes</a:t>
            </a:r>
            <a:r>
              <a:rPr lang="en-GB" sz="1100" smtClean="0">
                <a:latin typeface="Arial" charset="0"/>
                <a:cs typeface="Arial" charset="0"/>
              </a:rPr>
              <a:t> by which rules are created (as </a:t>
            </a:r>
            <a:r>
              <a:rPr lang="en-GB" sz="1100" b="1" smtClean="0">
                <a:latin typeface="Arial" charset="0"/>
                <a:cs typeface="Arial" charset="0"/>
              </a:rPr>
              <a:t>Becker </a:t>
            </a:r>
            <a:r>
              <a:rPr lang="en-GB" sz="1100" smtClean="0">
                <a:latin typeface="Arial" charset="0"/>
                <a:cs typeface="Arial" charset="0"/>
              </a:rPr>
              <a:t>(1963) puts it: “Social groups create deviance by making the rules whose infraction constitutes deviance”) or a combination of  the two.</a:t>
            </a:r>
          </a:p>
          <a:p>
            <a:pPr>
              <a:spcBef>
                <a:spcPct val="0"/>
              </a:spcBef>
            </a:pPr>
            <a:endParaRPr lang="en-GB" sz="1100" smtClean="0">
              <a:latin typeface="Arial" charset="0"/>
              <a:cs typeface="Arial" charset="0"/>
            </a:endParaRP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4DEC8117-FB8F-4EA4-8A79-294928FDEB70}" type="slidenum">
              <a:rPr lang="en-GB"/>
              <a:pPr fontAlgn="base">
                <a:spcBef>
                  <a:spcPct val="0"/>
                </a:spcBef>
                <a:spcAft>
                  <a:spcPct val="0"/>
                </a:spcAft>
              </a:pPr>
              <a:t>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AB93C07E-6798-4967-AFDF-B57E6A643AB0}" type="datetimeFigureOut">
              <a:rPr lang="en-US"/>
              <a:pPr>
                <a:defRPr/>
              </a:pPr>
              <a:t>8/31/2010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5B96BD4-F9EB-48FA-82E9-A97B8B7522D1}" type="slidenum">
              <a:rPr lang="en-GB"/>
              <a:pPr>
                <a:defRPr/>
              </a:pPr>
              <a:t>‹#›</a:t>
            </a:fld>
            <a:endParaRPr lang="en-GB"/>
          </a:p>
        </p:txBody>
      </p:sp>
    </p:spTree>
    <p:extLst>
      <p:ext uri="{BB962C8B-B14F-4D97-AF65-F5344CB8AC3E}">
        <p14:creationId xmlns:p14="http://schemas.microsoft.com/office/powerpoint/2010/main" val="76556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932B49F4-DC8B-4FC1-B168-46A93B99D803}" type="datetimeFigureOut">
              <a:rPr lang="en-US"/>
              <a:pPr>
                <a:defRPr/>
              </a:pPr>
              <a:t>8/31/2010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E65D1258-E2CC-4C54-90C3-CA927DAF3418}" type="slidenum">
              <a:rPr lang="en-GB"/>
              <a:pPr>
                <a:defRPr/>
              </a:pPr>
              <a:t>‹#›</a:t>
            </a:fld>
            <a:endParaRPr lang="en-GB"/>
          </a:p>
        </p:txBody>
      </p:sp>
    </p:spTree>
    <p:extLst>
      <p:ext uri="{BB962C8B-B14F-4D97-AF65-F5344CB8AC3E}">
        <p14:creationId xmlns:p14="http://schemas.microsoft.com/office/powerpoint/2010/main" val="1228832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828FC31-9394-4748-BBFA-A704E409181A}" type="datetimeFigureOut">
              <a:rPr lang="en-US"/>
              <a:pPr>
                <a:defRPr/>
              </a:pPr>
              <a:t>8/31/2010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184C20D-8A77-4D3A-B759-D12F8E201B66}" type="slidenum">
              <a:rPr lang="en-GB"/>
              <a:pPr>
                <a:defRPr/>
              </a:pPr>
              <a:t>‹#›</a:t>
            </a:fld>
            <a:endParaRPr lang="en-GB"/>
          </a:p>
        </p:txBody>
      </p:sp>
    </p:spTree>
    <p:extLst>
      <p:ext uri="{BB962C8B-B14F-4D97-AF65-F5344CB8AC3E}">
        <p14:creationId xmlns:p14="http://schemas.microsoft.com/office/powerpoint/2010/main" val="733961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70645C47-4DD5-48F9-82D9-BF923A94857F}" type="datetimeFigureOut">
              <a:rPr lang="en-US"/>
              <a:pPr>
                <a:defRPr/>
              </a:pPr>
              <a:t>8/31/2010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E6B7773-7FEF-4BE5-A68E-3BFD93E2E733}" type="slidenum">
              <a:rPr lang="en-GB"/>
              <a:pPr>
                <a:defRPr/>
              </a:pPr>
              <a:t>‹#›</a:t>
            </a:fld>
            <a:endParaRPr lang="en-GB"/>
          </a:p>
        </p:txBody>
      </p:sp>
    </p:spTree>
    <p:extLst>
      <p:ext uri="{BB962C8B-B14F-4D97-AF65-F5344CB8AC3E}">
        <p14:creationId xmlns:p14="http://schemas.microsoft.com/office/powerpoint/2010/main" val="2845484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C494A41-29E9-4DC8-879E-813AFFD41058}" type="datetimeFigureOut">
              <a:rPr lang="en-US"/>
              <a:pPr>
                <a:defRPr/>
              </a:pPr>
              <a:t>8/31/2010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3C803A6-C401-4390-AF59-337914AEEB36}" type="slidenum">
              <a:rPr lang="en-GB"/>
              <a:pPr>
                <a:defRPr/>
              </a:pPr>
              <a:t>‹#›</a:t>
            </a:fld>
            <a:endParaRPr lang="en-GB"/>
          </a:p>
        </p:txBody>
      </p:sp>
    </p:spTree>
    <p:extLst>
      <p:ext uri="{BB962C8B-B14F-4D97-AF65-F5344CB8AC3E}">
        <p14:creationId xmlns:p14="http://schemas.microsoft.com/office/powerpoint/2010/main" val="192909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1F532859-F4BB-48A4-91D8-053BF951EE8E}" type="datetimeFigureOut">
              <a:rPr lang="en-US"/>
              <a:pPr>
                <a:defRPr/>
              </a:pPr>
              <a:t>8/31/2010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14ACF57-B5B6-48E5-9728-7DCFC7F178C3}" type="slidenum">
              <a:rPr lang="en-GB"/>
              <a:pPr>
                <a:defRPr/>
              </a:pPr>
              <a:t>‹#›</a:t>
            </a:fld>
            <a:endParaRPr lang="en-GB"/>
          </a:p>
        </p:txBody>
      </p:sp>
    </p:spTree>
    <p:extLst>
      <p:ext uri="{BB962C8B-B14F-4D97-AF65-F5344CB8AC3E}">
        <p14:creationId xmlns:p14="http://schemas.microsoft.com/office/powerpoint/2010/main" val="3892820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CC24AA2E-E394-4BE7-94F4-E625E76D5350}" type="datetimeFigureOut">
              <a:rPr lang="en-US"/>
              <a:pPr>
                <a:defRPr/>
              </a:pPr>
              <a:t>8/31/2010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58169E34-38AB-4F02-A7E6-035C8A229654}" type="slidenum">
              <a:rPr lang="en-GB"/>
              <a:pPr>
                <a:defRPr/>
              </a:pPr>
              <a:t>‹#›</a:t>
            </a:fld>
            <a:endParaRPr lang="en-GB"/>
          </a:p>
        </p:txBody>
      </p:sp>
    </p:spTree>
    <p:extLst>
      <p:ext uri="{BB962C8B-B14F-4D97-AF65-F5344CB8AC3E}">
        <p14:creationId xmlns:p14="http://schemas.microsoft.com/office/powerpoint/2010/main" val="1038672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DB423336-0BEE-4281-B304-689DFAAEF029}" type="datetimeFigureOut">
              <a:rPr lang="en-US"/>
              <a:pPr>
                <a:defRPr/>
              </a:pPr>
              <a:t>8/31/2010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062A7884-A0A5-490A-88AE-C9A6BDAC3252}" type="slidenum">
              <a:rPr lang="en-GB"/>
              <a:pPr>
                <a:defRPr/>
              </a:pPr>
              <a:t>‹#›</a:t>
            </a:fld>
            <a:endParaRPr lang="en-GB"/>
          </a:p>
        </p:txBody>
      </p:sp>
    </p:spTree>
    <p:extLst>
      <p:ext uri="{BB962C8B-B14F-4D97-AF65-F5344CB8AC3E}">
        <p14:creationId xmlns:p14="http://schemas.microsoft.com/office/powerpoint/2010/main" val="2678463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A503735-F431-460E-9E8D-EB2B4BDD511A}" type="datetimeFigureOut">
              <a:rPr lang="en-US"/>
              <a:pPr>
                <a:defRPr/>
              </a:pPr>
              <a:t>8/31/2010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93A32F3F-4B5E-4369-B02E-E3ECB419A21E}" type="slidenum">
              <a:rPr lang="en-GB"/>
              <a:pPr>
                <a:defRPr/>
              </a:pPr>
              <a:t>‹#›</a:t>
            </a:fld>
            <a:endParaRPr lang="en-GB"/>
          </a:p>
        </p:txBody>
      </p:sp>
    </p:spTree>
    <p:extLst>
      <p:ext uri="{BB962C8B-B14F-4D97-AF65-F5344CB8AC3E}">
        <p14:creationId xmlns:p14="http://schemas.microsoft.com/office/powerpoint/2010/main" val="3858920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8270A1F-067D-4EE6-820D-D8773A9C9D89}" type="datetimeFigureOut">
              <a:rPr lang="en-US"/>
              <a:pPr>
                <a:defRPr/>
              </a:pPr>
              <a:t>8/31/2010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E4A87F6-DF4F-40F9-B492-B738E75488B9}" type="slidenum">
              <a:rPr lang="en-GB"/>
              <a:pPr>
                <a:defRPr/>
              </a:pPr>
              <a:t>‹#›</a:t>
            </a:fld>
            <a:endParaRPr lang="en-GB"/>
          </a:p>
        </p:txBody>
      </p:sp>
    </p:spTree>
    <p:extLst>
      <p:ext uri="{BB962C8B-B14F-4D97-AF65-F5344CB8AC3E}">
        <p14:creationId xmlns:p14="http://schemas.microsoft.com/office/powerpoint/2010/main" val="514795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C21805A-ABA0-4DEA-BACF-BE7281F18CAD}" type="datetimeFigureOut">
              <a:rPr lang="en-US"/>
              <a:pPr>
                <a:defRPr/>
              </a:pPr>
              <a:t>8/31/2010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68BF5E1B-240F-484F-8DAF-41ABE84CDB23}" type="slidenum">
              <a:rPr lang="en-GB"/>
              <a:pPr>
                <a:defRPr/>
              </a:pPr>
              <a:t>‹#›</a:t>
            </a:fld>
            <a:endParaRPr lang="en-GB"/>
          </a:p>
        </p:txBody>
      </p:sp>
    </p:spTree>
    <p:extLst>
      <p:ext uri="{BB962C8B-B14F-4D97-AF65-F5344CB8AC3E}">
        <p14:creationId xmlns:p14="http://schemas.microsoft.com/office/powerpoint/2010/main" val="980950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17FE60F0-E4A5-4183-8F4F-D4C60A1D3552}" type="datetimeFigureOut">
              <a:rPr lang="en-US"/>
              <a:pPr>
                <a:defRPr/>
              </a:pPr>
              <a:t>8/31/2010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5E92CA98-5EFA-4F41-96F5-116ED6BEAB71}"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2844" y="1071546"/>
            <a:ext cx="8858312" cy="5572164"/>
          </a:xfrm>
          <a:prstGeom prst="rect">
            <a:avLst/>
          </a:prstGeom>
          <a:solidFill>
            <a:schemeClr val="tx2">
              <a:lumMod val="60000"/>
              <a:lumOff val="40000"/>
              <a:alpha val="50000"/>
            </a:schemeClr>
          </a:solidFill>
          <a:ln>
            <a:noFill/>
          </a:ln>
          <a:effectLst>
            <a:innerShdw blurRad="63500" dist="50800" dir="8100000">
              <a:schemeClr val="tx1">
                <a:alpha val="50000"/>
              </a:scheme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GB" sz="2400" dirty="0">
              <a:solidFill>
                <a:schemeClr val="tx1"/>
              </a:solidFill>
              <a:latin typeface="Arial" pitchFamily="34" charset="0"/>
            </a:endParaRPr>
          </a:p>
        </p:txBody>
      </p:sp>
      <p:sp>
        <p:nvSpPr>
          <p:cNvPr id="2053" name="TextBox 12"/>
          <p:cNvSpPr txBox="1">
            <a:spLocks noChangeArrowheads="1"/>
          </p:cNvSpPr>
          <p:nvPr/>
        </p:nvSpPr>
        <p:spPr bwMode="auto">
          <a:xfrm>
            <a:off x="6357938" y="6577013"/>
            <a:ext cx="278606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1400">
                <a:cs typeface="Arial" charset="0"/>
              </a:rPr>
              <a:t>©  </a:t>
            </a:r>
            <a:r>
              <a:rPr lang="en-GB" sz="1400" smtClean="0">
                <a:cs typeface="Arial" charset="0"/>
              </a:rPr>
              <a:t>www.sociology.org.uk, 2009</a:t>
            </a:r>
            <a:endParaRPr lang="en-GB" sz="1400" dirty="0">
              <a:cs typeface="Arial" charset="0"/>
            </a:endParaRPr>
          </a:p>
        </p:txBody>
      </p:sp>
      <p:sp>
        <p:nvSpPr>
          <p:cNvPr id="9" name="Rectangle 8"/>
          <p:cNvSpPr/>
          <p:nvPr/>
        </p:nvSpPr>
        <p:spPr>
          <a:xfrm>
            <a:off x="6072188" y="357188"/>
            <a:ext cx="2714625" cy="400050"/>
          </a:xfrm>
          <a:prstGeom prst="rect">
            <a:avLst/>
          </a:prstGeom>
          <a:gradFill>
            <a:gsLst>
              <a:gs pos="0">
                <a:srgbClr val="8488C4"/>
              </a:gs>
              <a:gs pos="53000">
                <a:srgbClr val="D4DEFF"/>
              </a:gs>
              <a:gs pos="83000">
                <a:srgbClr val="D4DEFF"/>
              </a:gs>
              <a:gs pos="100000">
                <a:srgbClr val="96AB94"/>
              </a:gs>
            </a:gsLst>
            <a:lin ang="5400000" scaled="0"/>
          </a:gradFill>
          <a:effectLst>
            <a:outerShdw blurRad="50800" dist="50800" dir="5400000" algn="ctr" rotWithShape="0">
              <a:schemeClr val="tx1"/>
            </a:outerShdw>
          </a:effectLst>
        </p:spPr>
        <p:txBody>
          <a:bodyPr>
            <a:spAutoFit/>
          </a:bodyPr>
          <a:lstStyle/>
          <a:p>
            <a:pPr marL="914400" indent="-914400" algn="r" fontAlgn="auto">
              <a:spcBef>
                <a:spcPts val="0"/>
              </a:spcBef>
              <a:spcAft>
                <a:spcPts val="0"/>
              </a:spcAft>
              <a:defRPr/>
            </a:pPr>
            <a:endParaRPr lang="en-US" sz="2000" b="1" dirty="0">
              <a:ln w="1905"/>
              <a:effectLst>
                <a:innerShdw blurRad="69850" dist="43180" dir="5400000">
                  <a:srgbClr val="000000">
                    <a:alpha val="65000"/>
                  </a:srgbClr>
                </a:innerShdw>
              </a:effectLst>
              <a:latin typeface="Arial" pitchFamily="34" charset="0"/>
            </a:endParaRPr>
          </a:p>
        </p:txBody>
      </p:sp>
      <p:sp>
        <p:nvSpPr>
          <p:cNvPr id="10" name="Rectangle 9"/>
          <p:cNvSpPr/>
          <p:nvPr/>
        </p:nvSpPr>
        <p:spPr>
          <a:xfrm>
            <a:off x="395288" y="214290"/>
            <a:ext cx="3286148" cy="642942"/>
          </a:xfrm>
          <a:prstGeom prst="rect">
            <a:avLst/>
          </a:prstGeom>
          <a:gradFill>
            <a:gsLst>
              <a:gs pos="0">
                <a:schemeClr val="accent1">
                  <a:tint val="66000"/>
                  <a:satMod val="160000"/>
                  <a:alpha val="0"/>
                </a:schemeClr>
              </a:gs>
              <a:gs pos="50000">
                <a:schemeClr val="accent1">
                  <a:tint val="44500"/>
                  <a:satMod val="160000"/>
                </a:schemeClr>
              </a:gs>
              <a:gs pos="100000">
                <a:schemeClr val="accent1">
                  <a:tint val="23500"/>
                  <a:satMod val="160000"/>
                </a:schemeClr>
              </a:gs>
            </a:gsLst>
            <a:lin ang="5400000" scaled="0"/>
          </a:gradFill>
          <a:ln>
            <a:solidFill>
              <a:schemeClr val="accent1">
                <a:shade val="50000"/>
                <a:alpha val="0"/>
              </a:schemeClr>
            </a:solidFill>
          </a:ln>
          <a:effectLst>
            <a:outerShdw blurRad="50800" dist="50800" dir="5400000" algn="ctr" rotWithShape="0">
              <a:schemeClr val="tx1"/>
            </a:outerShdw>
          </a:effectLst>
          <a:scene3d>
            <a:camera prst="orthographicFront"/>
            <a:lightRig rig="freezing" dir="t"/>
          </a:scene3d>
          <a:sp3d extrusionH="76200" contourW="12700" prstMaterial="metal">
            <a:extrusionClr>
              <a:schemeClr val="tx2">
                <a:lumMod val="60000"/>
                <a:lumOff val="40000"/>
              </a:schemeClr>
            </a:extrusionClr>
            <a:contourClr>
              <a:srgbClr val="0000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1" name="TextBox 10"/>
          <p:cNvSpPr txBox="1"/>
          <p:nvPr/>
        </p:nvSpPr>
        <p:spPr>
          <a:xfrm>
            <a:off x="395288" y="357166"/>
            <a:ext cx="3248018" cy="400110"/>
          </a:xfrm>
          <a:prstGeom prst="rect">
            <a:avLst/>
          </a:prstGeom>
          <a:noFill/>
          <a:scene3d>
            <a:camera prst="orthographicFront"/>
            <a:lightRig rig="threePt" dir="t"/>
          </a:scene3d>
          <a:sp3d>
            <a:bevelT w="165100" prst="coolSlant"/>
          </a:sp3d>
        </p:spPr>
        <p:txBody>
          <a:bodyPr>
            <a:spAutoFit/>
          </a:bodyPr>
          <a:lstStyle/>
          <a:p>
            <a:pPr algn="ctr" fontAlgn="auto">
              <a:spcBef>
                <a:spcPts val="0"/>
              </a:spcBef>
              <a:spcAft>
                <a:spcPts val="0"/>
              </a:spcAft>
              <a:defRPr/>
            </a:pPr>
            <a:r>
              <a:rPr lang="en-GB" sz="2000" b="1" dirty="0">
                <a:latin typeface="Arial" pitchFamily="34" charset="0"/>
                <a:cs typeface="Arial" pitchFamily="34" charset="0"/>
              </a:rPr>
              <a:t>Crime and Deviance</a:t>
            </a:r>
            <a:endParaRPr lang="en-GB" sz="2000" b="1" dirty="0">
              <a:latin typeface="Arial" pitchFamily="34" charset="0"/>
              <a:cs typeface="Arial" pitchFamily="34" charset="0"/>
            </a:endParaRPr>
          </a:p>
        </p:txBody>
      </p:sp>
      <p:sp>
        <p:nvSpPr>
          <p:cNvPr id="2059" name="TextBox 11"/>
          <p:cNvSpPr txBox="1">
            <a:spLocks noChangeArrowheads="1"/>
          </p:cNvSpPr>
          <p:nvPr/>
        </p:nvSpPr>
        <p:spPr bwMode="auto">
          <a:xfrm>
            <a:off x="6215063" y="368300"/>
            <a:ext cx="25273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2000" b="1">
                <a:solidFill>
                  <a:srgbClr val="000000"/>
                </a:solidFill>
                <a:cs typeface="Arial" charset="0"/>
              </a:rPr>
              <a:t>Defining Deviance</a:t>
            </a:r>
          </a:p>
        </p:txBody>
      </p:sp>
      <p:graphicFrame>
        <p:nvGraphicFramePr>
          <p:cNvPr id="17" name="Diagram 16"/>
          <p:cNvGraphicFramePr/>
          <p:nvPr/>
        </p:nvGraphicFramePr>
        <p:xfrm>
          <a:off x="250825" y="1214422"/>
          <a:ext cx="7286676" cy="54292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Rectangle 12"/>
          <p:cNvSpPr/>
          <p:nvPr/>
        </p:nvSpPr>
        <p:spPr>
          <a:xfrm>
            <a:off x="566738" y="3190875"/>
            <a:ext cx="2071687" cy="1384300"/>
          </a:xfrm>
          <a:prstGeom prst="rect">
            <a:avLst/>
          </a:prstGeom>
          <a:noFill/>
          <a:effectLst>
            <a:outerShdw dist="25400" dir="2040000" algn="ctr" rotWithShape="0">
              <a:srgbClr val="0000FF">
                <a:alpha val="28000"/>
              </a:srgbClr>
            </a:outerShdw>
          </a:effectLst>
        </p:spPr>
        <p:txBody>
          <a:bodyPr>
            <a:spAutoFit/>
          </a:bodyPr>
          <a:lstStyle/>
          <a:p>
            <a:pPr algn="ctr" fontAlgn="auto">
              <a:spcBef>
                <a:spcPts val="0"/>
              </a:spcBef>
              <a:spcAft>
                <a:spcPts val="0"/>
              </a:spcAft>
              <a:defRPr/>
            </a:pPr>
            <a:r>
              <a:rPr lang="en-GB" sz="2800" b="1" dirty="0">
                <a:latin typeface="Arial" pitchFamily="34" charset="0"/>
                <a:ea typeface="Times New Roman" pitchFamily="18" charset="0"/>
                <a:cs typeface="Arial" pitchFamily="34" charset="0"/>
              </a:rPr>
              <a:t>Types</a:t>
            </a:r>
          </a:p>
          <a:p>
            <a:pPr algn="ctr" fontAlgn="auto">
              <a:spcBef>
                <a:spcPts val="0"/>
              </a:spcBef>
              <a:spcAft>
                <a:spcPts val="0"/>
              </a:spcAft>
              <a:defRPr/>
            </a:pPr>
            <a:r>
              <a:rPr lang="en-GB" sz="2800" b="1" dirty="0">
                <a:latin typeface="Arial" pitchFamily="34" charset="0"/>
                <a:ea typeface="Times New Roman" pitchFamily="18" charset="0"/>
                <a:cs typeface="Arial" pitchFamily="34" charset="0"/>
              </a:rPr>
              <a:t>of Deviant Behaviour</a:t>
            </a:r>
            <a:endParaRPr lang="en-GB" sz="2800" b="1" dirty="0">
              <a:latin typeface="Arial" pitchFamily="34" charset="0"/>
            </a:endParaRPr>
          </a:p>
        </p:txBody>
      </p:sp>
      <p:sp>
        <p:nvSpPr>
          <p:cNvPr id="18" name="TextBox 17"/>
          <p:cNvSpPr txBox="1"/>
          <p:nvPr/>
        </p:nvSpPr>
        <p:spPr>
          <a:xfrm>
            <a:off x="5357813" y="1590675"/>
            <a:ext cx="2000250" cy="523875"/>
          </a:xfrm>
          <a:prstGeom prst="rect">
            <a:avLst/>
          </a:prstGeom>
          <a:noFill/>
        </p:spPr>
        <p:txBody>
          <a:bodyPr>
            <a:spAutoFit/>
          </a:bodyPr>
          <a:lstStyle/>
          <a:p>
            <a:pPr fontAlgn="auto">
              <a:spcBef>
                <a:spcPts val="0"/>
              </a:spcBef>
              <a:spcAft>
                <a:spcPts val="0"/>
              </a:spcAft>
              <a:defRPr/>
            </a:pPr>
            <a:r>
              <a:rPr lang="en-GB" sz="2800" b="1" dirty="0">
                <a:solidFill>
                  <a:srgbClr val="000000"/>
                </a:solidFill>
                <a:effectLst>
                  <a:outerShdw blurRad="50800" dist="50800" dir="5400000" algn="ctr" rotWithShape="0">
                    <a:schemeClr val="tx2">
                      <a:lumMod val="60000"/>
                      <a:lumOff val="40000"/>
                    </a:schemeClr>
                  </a:outerShdw>
                </a:effectLst>
                <a:latin typeface="Arial" pitchFamily="34" charset="0"/>
                <a:cs typeface="Arial" pitchFamily="34" charset="0"/>
              </a:rPr>
              <a:t>Heroism…</a:t>
            </a:r>
          </a:p>
        </p:txBody>
      </p:sp>
      <p:sp>
        <p:nvSpPr>
          <p:cNvPr id="19" name="TextBox 18"/>
          <p:cNvSpPr txBox="1"/>
          <p:nvPr/>
        </p:nvSpPr>
        <p:spPr>
          <a:xfrm>
            <a:off x="5857875" y="3514725"/>
            <a:ext cx="2857500" cy="523875"/>
          </a:xfrm>
          <a:prstGeom prst="rect">
            <a:avLst/>
          </a:prstGeom>
          <a:noFill/>
        </p:spPr>
        <p:txBody>
          <a:bodyPr>
            <a:spAutoFit/>
          </a:bodyPr>
          <a:lstStyle/>
          <a:p>
            <a:pPr fontAlgn="auto">
              <a:spcBef>
                <a:spcPts val="0"/>
              </a:spcBef>
              <a:spcAft>
                <a:spcPts val="0"/>
              </a:spcAft>
              <a:defRPr/>
            </a:pPr>
            <a:r>
              <a:rPr lang="en-GB" sz="2800" b="1" dirty="0">
                <a:solidFill>
                  <a:srgbClr val="000000"/>
                </a:solidFill>
                <a:effectLst>
                  <a:outerShdw blurRad="50800" dist="50800" dir="5400000" algn="ctr" rotWithShape="0">
                    <a:schemeClr val="tx2">
                      <a:lumMod val="60000"/>
                      <a:lumOff val="40000"/>
                    </a:schemeClr>
                  </a:outerShdw>
                </a:effectLst>
                <a:latin typeface="Arial" pitchFamily="34" charset="0"/>
                <a:cs typeface="Arial" pitchFamily="34" charset="0"/>
              </a:rPr>
              <a:t>Eccentricity…</a:t>
            </a:r>
          </a:p>
        </p:txBody>
      </p:sp>
      <p:sp>
        <p:nvSpPr>
          <p:cNvPr id="20" name="Right Arrow 19"/>
          <p:cNvSpPr/>
          <p:nvPr/>
        </p:nvSpPr>
        <p:spPr>
          <a:xfrm>
            <a:off x="5000625" y="1900238"/>
            <a:ext cx="2786063" cy="571500"/>
          </a:xfrm>
          <a:prstGeom prst="rightArrow">
            <a:avLst/>
          </a:prstGeom>
          <a:gradFill>
            <a:gsLst>
              <a:gs pos="0">
                <a:srgbClr val="8488C4"/>
              </a:gs>
              <a:gs pos="53000">
                <a:srgbClr val="D4DEFF"/>
              </a:gs>
              <a:gs pos="83000">
                <a:srgbClr val="D4DEFF"/>
              </a:gs>
              <a:gs pos="100000">
                <a:srgbClr val="96AB94"/>
              </a:gs>
            </a:gsLst>
            <a:lin ang="5400000" scaled="0"/>
          </a:gradFill>
          <a:effectLst>
            <a:outerShdw blurRad="50800" dist="50800"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21" name="Right Arrow 20"/>
          <p:cNvSpPr/>
          <p:nvPr/>
        </p:nvSpPr>
        <p:spPr>
          <a:xfrm>
            <a:off x="5884863" y="3843338"/>
            <a:ext cx="2786062" cy="571500"/>
          </a:xfrm>
          <a:prstGeom prst="rightArrow">
            <a:avLst/>
          </a:prstGeom>
          <a:gradFill>
            <a:gsLst>
              <a:gs pos="0">
                <a:srgbClr val="DDEBCF"/>
              </a:gs>
              <a:gs pos="50000">
                <a:srgbClr val="9CB86E"/>
              </a:gs>
              <a:gs pos="100000">
                <a:srgbClr val="156B13"/>
              </a:gs>
            </a:gsLst>
            <a:lin ang="5400000" scaled="0"/>
          </a:gradFill>
          <a:effectLst>
            <a:outerShdw blurRad="50800" dist="50800"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22" name="Right Arrow 21"/>
          <p:cNvSpPr/>
          <p:nvPr/>
        </p:nvSpPr>
        <p:spPr>
          <a:xfrm>
            <a:off x="4572000" y="5440363"/>
            <a:ext cx="3500438" cy="571500"/>
          </a:xfrm>
          <a:prstGeom prst="rightArrow">
            <a:avLst/>
          </a:prstGeom>
          <a:gradFill>
            <a:gsLst>
              <a:gs pos="0">
                <a:schemeClr val="accent1">
                  <a:lumMod val="50000"/>
                </a:schemeClr>
              </a:gs>
              <a:gs pos="53000">
                <a:schemeClr val="accent1">
                  <a:lumMod val="60000"/>
                  <a:lumOff val="40000"/>
                </a:schemeClr>
              </a:gs>
              <a:gs pos="83000">
                <a:schemeClr val="accent1">
                  <a:lumMod val="20000"/>
                  <a:lumOff val="80000"/>
                </a:schemeClr>
              </a:gs>
              <a:gs pos="100000">
                <a:srgbClr val="96AB94"/>
              </a:gs>
            </a:gsLst>
            <a:lin ang="5400000" scaled="0"/>
          </a:gradFill>
          <a:effectLst>
            <a:outerShdw blurRad="50800" dist="50800"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23" name="TextBox 22"/>
          <p:cNvSpPr txBox="1"/>
          <p:nvPr/>
        </p:nvSpPr>
        <p:spPr>
          <a:xfrm>
            <a:off x="4714875" y="5138738"/>
            <a:ext cx="2928938" cy="523875"/>
          </a:xfrm>
          <a:prstGeom prst="rect">
            <a:avLst/>
          </a:prstGeom>
          <a:noFill/>
        </p:spPr>
        <p:txBody>
          <a:bodyPr>
            <a:spAutoFit/>
          </a:bodyPr>
          <a:lstStyle/>
          <a:p>
            <a:pPr fontAlgn="auto">
              <a:spcBef>
                <a:spcPts val="0"/>
              </a:spcBef>
              <a:spcAft>
                <a:spcPts val="0"/>
              </a:spcAft>
              <a:defRPr/>
            </a:pPr>
            <a:r>
              <a:rPr lang="en-GB" sz="2800" b="1" dirty="0">
                <a:solidFill>
                  <a:srgbClr val="000000"/>
                </a:solidFill>
                <a:effectLst>
                  <a:outerShdw blurRad="50800" dist="50800" dir="5400000" algn="ctr" rotWithShape="0">
                    <a:schemeClr val="tx2">
                      <a:lumMod val="60000"/>
                      <a:lumOff val="40000"/>
                    </a:schemeClr>
                  </a:outerShdw>
                </a:effectLst>
                <a:latin typeface="Arial" pitchFamily="34" charset="0"/>
                <a:cs typeface="Arial" pitchFamily="34" charset="0"/>
              </a:rPr>
              <a:t>Misbehaviour…</a:t>
            </a:r>
          </a:p>
        </p:txBody>
      </p:sp>
      <p:sp>
        <p:nvSpPr>
          <p:cNvPr id="24" name="TextBox 23"/>
          <p:cNvSpPr txBox="1"/>
          <p:nvPr/>
        </p:nvSpPr>
        <p:spPr>
          <a:xfrm>
            <a:off x="6000750" y="5859463"/>
            <a:ext cx="2000250" cy="523875"/>
          </a:xfrm>
          <a:prstGeom prst="rect">
            <a:avLst/>
          </a:prstGeom>
          <a:noFill/>
        </p:spPr>
        <p:txBody>
          <a:bodyPr>
            <a:spAutoFit/>
          </a:bodyPr>
          <a:lstStyle/>
          <a:p>
            <a:pPr fontAlgn="auto">
              <a:spcBef>
                <a:spcPts val="0"/>
              </a:spcBef>
              <a:spcAft>
                <a:spcPts val="0"/>
              </a:spcAft>
              <a:defRPr/>
            </a:pPr>
            <a:r>
              <a:rPr lang="en-GB" sz="2800" b="1" dirty="0">
                <a:solidFill>
                  <a:srgbClr val="000000"/>
                </a:solidFill>
                <a:effectLst>
                  <a:outerShdw blurRad="50800" dist="50800" dir="3600000" algn="ctr" rotWithShape="0">
                    <a:srgbClr val="FF0000"/>
                  </a:outerShdw>
                </a:effectLst>
                <a:latin typeface="Arial" pitchFamily="34" charset="0"/>
                <a:cs typeface="Arial" pitchFamily="34" charset="0"/>
              </a:rPr>
              <a:t>Murder…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afterEffect">
                                  <p:stCondLst>
                                    <p:cond delay="2000"/>
                                  </p:stCondLst>
                                  <p:childTnLst>
                                    <p:set>
                                      <p:cBhvr>
                                        <p:cTn id="6" dur="1"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ppt_x</p:attrName>
                                        </p:attrNameLst>
                                      </p:cBhvr>
                                      <p:tavLst>
                                        <p:tav tm="0">
                                          <p:val>
                                            <p:strVal val="#ppt_x-.2"/>
                                          </p:val>
                                        </p:tav>
                                        <p:tav tm="100000">
                                          <p:val>
                                            <p:strVal val="#ppt_x"/>
                                          </p:val>
                                        </p:tav>
                                      </p:tavLst>
                                    </p:anim>
                                    <p:anim calcmode="lin" valueType="num">
                                      <p:cBhvr>
                                        <p:cTn id="8" dur="10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
                                        </p:tgtEl>
                                      </p:cBhvr>
                                    </p:animEffect>
                                  </p:childTnLst>
                                </p:cTn>
                              </p:par>
                            </p:childTnLst>
                          </p:cTn>
                        </p:par>
                        <p:par>
                          <p:cTn id="10" fill="hold" nodeType="afterGroup">
                            <p:stCondLst>
                              <p:cond delay="3000"/>
                            </p:stCondLst>
                            <p:childTnLst>
                              <p:par>
                                <p:cTn id="11" presetID="1" presetClass="entr" presetSubtype="0"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par>
                          <p:cTn id="13" fill="hold" nodeType="afterGroup">
                            <p:stCondLst>
                              <p:cond delay="3000"/>
                            </p:stCondLst>
                            <p:childTnLst>
                              <p:par>
                                <p:cTn id="14" presetID="29" presetClass="entr" presetSubtype="0" fill="hold" grpId="0" nodeType="afterEffect">
                                  <p:stCondLst>
                                    <p:cond delay="2000"/>
                                  </p:stCondLst>
                                  <p:childTnLst>
                                    <p:set>
                                      <p:cBhvr>
                                        <p:cTn id="15" dur="1" fill="hold">
                                          <p:stCondLst>
                                            <p:cond delay="0"/>
                                          </p:stCondLst>
                                        </p:cTn>
                                        <p:tgtEl>
                                          <p:spTgt spid="21"/>
                                        </p:tgtEl>
                                        <p:attrNameLst>
                                          <p:attrName>style.visibility</p:attrName>
                                        </p:attrNameLst>
                                      </p:cBhvr>
                                      <p:to>
                                        <p:strVal val="visible"/>
                                      </p:to>
                                    </p:set>
                                    <p:anim calcmode="lin" valueType="num">
                                      <p:cBhvr>
                                        <p:cTn id="16" dur="1000" fill="hold"/>
                                        <p:tgtEl>
                                          <p:spTgt spid="21"/>
                                        </p:tgtEl>
                                        <p:attrNameLst>
                                          <p:attrName>ppt_x</p:attrName>
                                        </p:attrNameLst>
                                      </p:cBhvr>
                                      <p:tavLst>
                                        <p:tav tm="0">
                                          <p:val>
                                            <p:strVal val="#ppt_x-.2"/>
                                          </p:val>
                                        </p:tav>
                                        <p:tav tm="100000">
                                          <p:val>
                                            <p:strVal val="#ppt_x"/>
                                          </p:val>
                                        </p:tav>
                                      </p:tavLst>
                                    </p:anim>
                                    <p:anim calcmode="lin" valueType="num">
                                      <p:cBhvr>
                                        <p:cTn id="17" dur="1000" fill="hold"/>
                                        <p:tgtEl>
                                          <p:spTgt spid="21"/>
                                        </p:tgtEl>
                                        <p:attrNameLst>
                                          <p:attrName>ppt_y</p:attrName>
                                        </p:attrNameLst>
                                      </p:cBhvr>
                                      <p:tavLst>
                                        <p:tav tm="0">
                                          <p:val>
                                            <p:strVal val="#ppt_y"/>
                                          </p:val>
                                        </p:tav>
                                        <p:tav tm="100000">
                                          <p:val>
                                            <p:strVal val="#ppt_y"/>
                                          </p:val>
                                        </p:tav>
                                      </p:tavLst>
                                    </p:anim>
                                    <p:animEffect transition="in" filter="wipe(right)" prLst="gradientSize: 0.1">
                                      <p:cBhvr>
                                        <p:cTn id="18" dur="1000"/>
                                        <p:tgtEl>
                                          <p:spTgt spid="21"/>
                                        </p:tgtEl>
                                      </p:cBhvr>
                                    </p:animEffect>
                                  </p:childTnLst>
                                </p:cTn>
                              </p:par>
                            </p:childTnLst>
                          </p:cTn>
                        </p:par>
                        <p:par>
                          <p:cTn id="19" fill="hold" nodeType="afterGroup">
                            <p:stCondLst>
                              <p:cond delay="6000"/>
                            </p:stCondLst>
                            <p:childTnLst>
                              <p:par>
                                <p:cTn id="20" presetID="1" presetClass="entr" presetSubtype="0"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childTnLst>
                                </p:cTn>
                              </p:par>
                            </p:childTnLst>
                          </p:cTn>
                        </p:par>
                        <p:par>
                          <p:cTn id="22" fill="hold" nodeType="afterGroup">
                            <p:stCondLst>
                              <p:cond delay="6000"/>
                            </p:stCondLst>
                            <p:childTnLst>
                              <p:par>
                                <p:cTn id="23" presetID="29" presetClass="entr" presetSubtype="0" fill="hold" grpId="0" nodeType="afterEffect">
                                  <p:stCondLst>
                                    <p:cond delay="2000"/>
                                  </p:stCondLst>
                                  <p:childTnLst>
                                    <p:set>
                                      <p:cBhvr>
                                        <p:cTn id="24" dur="1" fill="hold">
                                          <p:stCondLst>
                                            <p:cond delay="0"/>
                                          </p:stCondLst>
                                        </p:cTn>
                                        <p:tgtEl>
                                          <p:spTgt spid="22"/>
                                        </p:tgtEl>
                                        <p:attrNameLst>
                                          <p:attrName>style.visibility</p:attrName>
                                        </p:attrNameLst>
                                      </p:cBhvr>
                                      <p:to>
                                        <p:strVal val="visible"/>
                                      </p:to>
                                    </p:set>
                                    <p:anim calcmode="lin" valueType="num">
                                      <p:cBhvr>
                                        <p:cTn id="25" dur="1000" fill="hold"/>
                                        <p:tgtEl>
                                          <p:spTgt spid="22"/>
                                        </p:tgtEl>
                                        <p:attrNameLst>
                                          <p:attrName>ppt_x</p:attrName>
                                        </p:attrNameLst>
                                      </p:cBhvr>
                                      <p:tavLst>
                                        <p:tav tm="0">
                                          <p:val>
                                            <p:strVal val="#ppt_x-.2"/>
                                          </p:val>
                                        </p:tav>
                                        <p:tav tm="100000">
                                          <p:val>
                                            <p:strVal val="#ppt_x"/>
                                          </p:val>
                                        </p:tav>
                                      </p:tavLst>
                                    </p:anim>
                                    <p:anim calcmode="lin" valueType="num">
                                      <p:cBhvr>
                                        <p:cTn id="26" dur="1000" fill="hold"/>
                                        <p:tgtEl>
                                          <p:spTgt spid="22"/>
                                        </p:tgtEl>
                                        <p:attrNameLst>
                                          <p:attrName>ppt_y</p:attrName>
                                        </p:attrNameLst>
                                      </p:cBhvr>
                                      <p:tavLst>
                                        <p:tav tm="0">
                                          <p:val>
                                            <p:strVal val="#ppt_y"/>
                                          </p:val>
                                        </p:tav>
                                        <p:tav tm="100000">
                                          <p:val>
                                            <p:strVal val="#ppt_y"/>
                                          </p:val>
                                        </p:tav>
                                      </p:tavLst>
                                    </p:anim>
                                    <p:animEffect transition="in" filter="wipe(right)" prLst="gradientSize: 0.1">
                                      <p:cBhvr>
                                        <p:cTn id="27" dur="1000"/>
                                        <p:tgtEl>
                                          <p:spTgt spid="22"/>
                                        </p:tgtEl>
                                      </p:cBhvr>
                                    </p:animEffect>
                                  </p:childTnLst>
                                </p:cTn>
                              </p:par>
                            </p:childTnLst>
                          </p:cTn>
                        </p:par>
                        <p:par>
                          <p:cTn id="28" fill="hold" nodeType="afterGroup">
                            <p:stCondLst>
                              <p:cond delay="9000"/>
                            </p:stCondLst>
                            <p:childTnLst>
                              <p:par>
                                <p:cTn id="29" presetID="1" presetClass="entr" presetSubtype="0" fill="hold" grpId="0" nodeType="after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par>
                          <p:cTn id="31" fill="hold" nodeType="afterGroup">
                            <p:stCondLst>
                              <p:cond delay="9000"/>
                            </p:stCondLst>
                            <p:childTnLst>
                              <p:par>
                                <p:cTn id="32" presetID="1" presetClass="entr" presetSubtype="0" fill="hold" grpId="0" nodeType="afterEffect">
                                  <p:stCondLst>
                                    <p:cond delay="0"/>
                                  </p:stCondLst>
                                  <p:childTnLst>
                                    <p:set>
                                      <p:cBhvr>
                                        <p:cTn id="33"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animBg="1"/>
      <p:bldP spid="21" grpId="0" animBg="1"/>
      <p:bldP spid="22" grpId="0" animBg="1"/>
      <p:bldP spid="23" grpId="0"/>
      <p:bldP spid="2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59</Words>
  <Application>Microsoft Office PowerPoint</Application>
  <PresentationFormat>On-screen Show (4:3)</PresentationFormat>
  <Paragraphs>32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Arial</vt:lpstr>
      <vt:lpstr>Times New Roman</vt:lpstr>
      <vt:lpstr>Office Theme</vt:lpstr>
      <vt:lpstr>PowerPoint Presentation</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Chris.Livesey</dc:creator>
  <cp:lastModifiedBy>Chris.Livesey</cp:lastModifiedBy>
  <cp:revision>2</cp:revision>
  <dcterms:created xsi:type="dcterms:W3CDTF">2009-01-20T15:21:13Z</dcterms:created>
  <dcterms:modified xsi:type="dcterms:W3CDTF">2010-08-31T08:43:15Z</dcterms:modified>
</cp:coreProperties>
</file>