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396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E3D5BB-E38C-4A20-AD4F-81ACBA9553FF}" type="doc">
      <dgm:prSet loTypeId="urn:microsoft.com/office/officeart/2005/8/layout/target1" loCatId="relationship" qsTypeId="urn:microsoft.com/office/officeart/2005/8/quickstyle/simple1" qsCatId="simple" csTypeId="urn:microsoft.com/office/officeart/2005/8/colors/colorful4" csCatId="colorful" phldr="1"/>
      <dgm:spPr/>
    </dgm:pt>
    <dgm:pt modelId="{8CCF94D9-7E58-4D4D-B9E2-E4D8D211806F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2000" b="1" dirty="0" smtClean="0">
              <a:latin typeface="Arial" pitchFamily="34" charset="0"/>
              <a:cs typeface="Arial" pitchFamily="34" charset="0"/>
            </a:rPr>
            <a:t>4. Residential Zone</a:t>
          </a:r>
          <a:endParaRPr lang="en-GB" sz="2000" b="1" dirty="0">
            <a:latin typeface="Arial" pitchFamily="34" charset="0"/>
            <a:cs typeface="Arial" pitchFamily="34" charset="0"/>
          </a:endParaRPr>
        </a:p>
      </dgm:t>
    </dgm:pt>
    <dgm:pt modelId="{7A649DB2-87F8-488F-9F21-EC2C6C4C2DD5}" type="parTrans" cxnId="{F6C7A4FF-0E39-4323-B97C-2C6898E7587B}">
      <dgm:prSet/>
      <dgm:spPr/>
      <dgm:t>
        <a:bodyPr/>
        <a:lstStyle/>
        <a:p>
          <a:endParaRPr lang="en-GB"/>
        </a:p>
      </dgm:t>
    </dgm:pt>
    <dgm:pt modelId="{4EFC6C77-808F-4B95-B363-8BDF111C105D}" type="sibTrans" cxnId="{F6C7A4FF-0E39-4323-B97C-2C6898E7587B}">
      <dgm:prSet/>
      <dgm:spPr/>
      <dgm:t>
        <a:bodyPr/>
        <a:lstStyle/>
        <a:p>
          <a:endParaRPr lang="en-GB"/>
        </a:p>
      </dgm:t>
    </dgm:pt>
    <dgm:pt modelId="{E16D4007-CA63-4765-9CE8-3771A7A7A0D0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2000" b="1" dirty="0" smtClean="0">
              <a:latin typeface="Arial" pitchFamily="34" charset="0"/>
              <a:cs typeface="Arial" pitchFamily="34" charset="0"/>
            </a:rPr>
            <a:t>5. Commuter Zone</a:t>
          </a:r>
          <a:endParaRPr lang="en-GB" sz="2000" b="1" dirty="0">
            <a:latin typeface="Arial" pitchFamily="34" charset="0"/>
            <a:cs typeface="Arial" pitchFamily="34" charset="0"/>
          </a:endParaRPr>
        </a:p>
      </dgm:t>
    </dgm:pt>
    <dgm:pt modelId="{36933649-F27A-4CF0-A0C4-22BC3E41212B}" type="parTrans" cxnId="{4C3130AD-DE2D-4AD3-B0F6-96F49FFFC95A}">
      <dgm:prSet/>
      <dgm:spPr/>
      <dgm:t>
        <a:bodyPr/>
        <a:lstStyle/>
        <a:p>
          <a:endParaRPr lang="en-GB"/>
        </a:p>
      </dgm:t>
    </dgm:pt>
    <dgm:pt modelId="{311E4D5F-4B51-4F81-955E-D02EB5553079}" type="sibTrans" cxnId="{4C3130AD-DE2D-4AD3-B0F6-96F49FFFC95A}">
      <dgm:prSet/>
      <dgm:spPr/>
      <dgm:t>
        <a:bodyPr/>
        <a:lstStyle/>
        <a:p>
          <a:endParaRPr lang="en-GB"/>
        </a:p>
      </dgm:t>
    </dgm:pt>
    <dgm:pt modelId="{92BE9402-626E-47B9-8C9F-FBF48AA6D54C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2000" b="1" dirty="0" smtClean="0">
              <a:latin typeface="Arial" pitchFamily="34" charset="0"/>
              <a:cs typeface="Arial" pitchFamily="34" charset="0"/>
            </a:rPr>
            <a:t>3. Working Class Zone</a:t>
          </a:r>
          <a:endParaRPr lang="en-GB" sz="2000" b="1" dirty="0">
            <a:latin typeface="Arial" pitchFamily="34" charset="0"/>
            <a:cs typeface="Arial" pitchFamily="34" charset="0"/>
          </a:endParaRPr>
        </a:p>
      </dgm:t>
    </dgm:pt>
    <dgm:pt modelId="{CC6C2775-3A37-4FD6-A759-4742A3A2372A}" type="sibTrans" cxnId="{158AC9A9-9817-45BE-93B4-9EA1148F02BE}">
      <dgm:prSet/>
      <dgm:spPr/>
      <dgm:t>
        <a:bodyPr/>
        <a:lstStyle/>
        <a:p>
          <a:endParaRPr lang="en-GB"/>
        </a:p>
      </dgm:t>
    </dgm:pt>
    <dgm:pt modelId="{A33B92BB-3D89-4FC4-80DE-89C13589CADE}" type="parTrans" cxnId="{158AC9A9-9817-45BE-93B4-9EA1148F02BE}">
      <dgm:prSet/>
      <dgm:spPr/>
      <dgm:t>
        <a:bodyPr/>
        <a:lstStyle/>
        <a:p>
          <a:endParaRPr lang="en-GB"/>
        </a:p>
      </dgm:t>
    </dgm:pt>
    <dgm:pt modelId="{28C92DAD-58B0-4AF2-9C4E-65DC2A21CB24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2000" b="1" dirty="0" smtClean="0">
              <a:latin typeface="Arial" pitchFamily="34" charset="0"/>
              <a:cs typeface="Arial" pitchFamily="34" charset="0"/>
            </a:rPr>
            <a:t>2. Zone of Transition</a:t>
          </a:r>
          <a:endParaRPr lang="en-GB" sz="2000" b="1" dirty="0">
            <a:latin typeface="Arial" pitchFamily="34" charset="0"/>
            <a:cs typeface="Arial" pitchFamily="34" charset="0"/>
          </a:endParaRPr>
        </a:p>
      </dgm:t>
    </dgm:pt>
    <dgm:pt modelId="{A0BA60EF-37AE-4AA6-B50B-59DE415D24C3}" type="sibTrans" cxnId="{8094B484-609F-4DA7-99B2-79C282925FED}">
      <dgm:prSet/>
      <dgm:spPr/>
      <dgm:t>
        <a:bodyPr/>
        <a:lstStyle/>
        <a:p>
          <a:endParaRPr lang="en-GB"/>
        </a:p>
      </dgm:t>
    </dgm:pt>
    <dgm:pt modelId="{647E89F2-FCA3-44E8-8403-FE316AC634D9}" type="parTrans" cxnId="{8094B484-609F-4DA7-99B2-79C282925FED}">
      <dgm:prSet/>
      <dgm:spPr/>
      <dgm:t>
        <a:bodyPr/>
        <a:lstStyle/>
        <a:p>
          <a:endParaRPr lang="en-GB"/>
        </a:p>
      </dgm:t>
    </dgm:pt>
    <dgm:pt modelId="{77A015A1-4EBD-4EB8-AB10-BC574623B973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1. Central Business District</a:t>
          </a:r>
          <a:endParaRPr lang="en-GB" sz="2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930118F-E1FA-48D3-BB75-F4FA83DD5D7D}" type="sibTrans" cxnId="{F9D67E96-63A9-4913-816E-01B2E1337A52}">
      <dgm:prSet/>
      <dgm:spPr/>
      <dgm:t>
        <a:bodyPr/>
        <a:lstStyle/>
        <a:p>
          <a:endParaRPr lang="en-GB"/>
        </a:p>
      </dgm:t>
    </dgm:pt>
    <dgm:pt modelId="{CC8853FF-500E-4B62-9116-E3A79B59B91D}" type="parTrans" cxnId="{F9D67E96-63A9-4913-816E-01B2E1337A52}">
      <dgm:prSet/>
      <dgm:spPr/>
      <dgm:t>
        <a:bodyPr/>
        <a:lstStyle/>
        <a:p>
          <a:endParaRPr lang="en-GB"/>
        </a:p>
      </dgm:t>
    </dgm:pt>
    <dgm:pt modelId="{A6C623D5-F4AF-405D-8CE6-6B1A811B3798}" type="pres">
      <dgm:prSet presAssocID="{ACE3D5BB-E38C-4A20-AD4F-81ACBA9553FF}" presName="composite" presStyleCnt="0">
        <dgm:presLayoutVars>
          <dgm:chMax val="5"/>
          <dgm:dir/>
          <dgm:resizeHandles val="exact"/>
        </dgm:presLayoutVars>
      </dgm:prSet>
      <dgm:spPr/>
    </dgm:pt>
    <dgm:pt modelId="{FCCE8C4B-6D3F-480B-B091-854BF4930B3A}" type="pres">
      <dgm:prSet presAssocID="{77A015A1-4EBD-4EB8-AB10-BC574623B973}" presName="circle1" presStyleLbl="lnNode1" presStyleIdx="0" presStyleCnt="5" custLinFactX="-100000" custLinFactY="-2354" custLinFactNeighborX="-132166" custLinFactNeighborY="-100000"/>
      <dgm:spPr/>
    </dgm:pt>
    <dgm:pt modelId="{AA9537CC-BF63-4BAD-B20B-5F2443B745C7}" type="pres">
      <dgm:prSet presAssocID="{77A015A1-4EBD-4EB8-AB10-BC574623B973}" presName="text1" presStyleLbl="revTx" presStyleIdx="0" presStyleCnt="5" custScaleX="128768" custLinFactNeighborX="-45056" custLinFactNeighborY="1729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117D54-7A9D-4783-BE5B-944DE3B7C578}" type="pres">
      <dgm:prSet presAssocID="{77A015A1-4EBD-4EB8-AB10-BC574623B973}" presName="line1" presStyleLbl="callout" presStyleIdx="0" presStyleCnt="10" custLinFactX="400000" custLinFactY="-800000" custLinFactNeighborX="415668" custLinFactNeighborY="-819519"/>
      <dgm:spPr/>
    </dgm:pt>
    <dgm:pt modelId="{55C4AD1C-7503-4744-A1F4-AD7D3EC2E11E}" type="pres">
      <dgm:prSet presAssocID="{77A015A1-4EBD-4EB8-AB10-BC574623B973}" presName="d1" presStyleLbl="callout" presStyleIdx="1" presStyleCnt="10" custFlipVert="1" custFlipHor="1" custScaleX="106862" custScaleY="66043" custLinFactNeighborX="-42233" custLinFactNeighborY="-3588"/>
      <dgm:spPr>
        <a:ln cap="rnd">
          <a:tailEnd type="triangle" w="lg" len="lg"/>
        </a:ln>
        <a:effectLst>
          <a:outerShdw blurRad="50800" dist="50800" dir="5400000" algn="ctr" rotWithShape="0">
            <a:schemeClr val="tx1"/>
          </a:outerShdw>
        </a:effectLst>
      </dgm:spPr>
    </dgm:pt>
    <dgm:pt modelId="{38762E64-5414-4CB4-8002-CBE72A2ACA36}" type="pres">
      <dgm:prSet presAssocID="{28C92DAD-58B0-4AF2-9C4E-65DC2A21CB24}" presName="circle2" presStyleLbl="lnNode1" presStyleIdx="1" presStyleCnt="5" custLinFactNeighborX="-77428" custLinFactNeighborY="-34135"/>
      <dgm:spPr/>
    </dgm:pt>
    <dgm:pt modelId="{D6A6CC08-19A1-4F1D-94CC-BB4E0C116A7A}" type="pres">
      <dgm:prSet presAssocID="{28C92DAD-58B0-4AF2-9C4E-65DC2A21CB24}" presName="text2" presStyleLbl="revTx" presStyleIdx="1" presStyleCnt="5" custScaleX="97261" custLinFactNeighborX="-14691" custLinFactNeighborY="5226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3BC574-FC64-4662-B71B-49C205F1E0DA}" type="pres">
      <dgm:prSet presAssocID="{28C92DAD-58B0-4AF2-9C4E-65DC2A21CB24}" presName="line2" presStyleLbl="callout" presStyleIdx="2" presStyleCnt="10"/>
      <dgm:spPr/>
    </dgm:pt>
    <dgm:pt modelId="{38A105BD-6213-4257-AE0C-131407DB0C8A}" type="pres">
      <dgm:prSet presAssocID="{28C92DAD-58B0-4AF2-9C4E-65DC2A21CB24}" presName="d2" presStyleLbl="callout" presStyleIdx="3" presStyleCnt="10" custFlipVert="1" custFlipHor="1" custScaleX="155166" custScaleY="53468" custLinFactNeighborX="-20500" custLinFactNeighborY="-14526"/>
      <dgm:spPr>
        <a:ln cap="rnd">
          <a:tailEnd type="triangle" w="lg" len="lg"/>
        </a:ln>
        <a:effectLst>
          <a:outerShdw blurRad="50800" dist="50800" dir="5400000" algn="ctr" rotWithShape="0">
            <a:schemeClr val="tx1"/>
          </a:outerShdw>
        </a:effectLst>
      </dgm:spPr>
    </dgm:pt>
    <dgm:pt modelId="{7C3C9E62-66D4-4943-81EA-D2C75F45416F}" type="pres">
      <dgm:prSet presAssocID="{92BE9402-626E-47B9-8C9F-FBF48AA6D54C}" presName="circle3" presStyleLbl="lnNode1" presStyleIdx="2" presStyleCnt="5" custLinFactNeighborX="-46447" custLinFactNeighborY="-20477"/>
      <dgm:spPr/>
      <dgm:t>
        <a:bodyPr/>
        <a:lstStyle/>
        <a:p>
          <a:endParaRPr lang="en-GB"/>
        </a:p>
      </dgm:t>
    </dgm:pt>
    <dgm:pt modelId="{78C9269C-59E5-4C4E-9776-E836ED0F5F72}" type="pres">
      <dgm:prSet presAssocID="{92BE9402-626E-47B9-8C9F-FBF48AA6D54C}" presName="text3" presStyleLbl="revTx" presStyleIdx="2" presStyleCnt="5" custScaleX="102052" custLinFactNeighborX="-17086" custLinFactNeighborY="955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EA7822F-8473-4568-98BD-2A397364A887}" type="pres">
      <dgm:prSet presAssocID="{92BE9402-626E-47B9-8C9F-FBF48AA6D54C}" presName="line3" presStyleLbl="callout" presStyleIdx="4" presStyleCnt="10" custLinFactX="300000" custLinFactY="200000" custLinFactNeighborX="311102" custLinFactNeighborY="275997"/>
      <dgm:spPr/>
    </dgm:pt>
    <dgm:pt modelId="{809A37A4-B2C6-469A-A57C-8F83DDCC1E5A}" type="pres">
      <dgm:prSet presAssocID="{92BE9402-626E-47B9-8C9F-FBF48AA6D54C}" presName="d3" presStyleLbl="callout" presStyleIdx="5" presStyleCnt="10" custFlipVert="1" custFlipHor="1" custScaleX="151142" custScaleY="11128" custLinFactNeighborX="-23818" custLinFactNeighborY="-9036"/>
      <dgm:spPr>
        <a:ln cap="rnd">
          <a:tailEnd type="triangle" w="lg" len="lg"/>
        </a:ln>
        <a:effectLst>
          <a:outerShdw blurRad="50800" dist="50800" dir="5400000" algn="ctr" rotWithShape="0">
            <a:schemeClr val="tx1"/>
          </a:outerShdw>
        </a:effectLst>
      </dgm:spPr>
    </dgm:pt>
    <dgm:pt modelId="{58326C9F-EB01-4394-A8FD-9E280D31E11C}" type="pres">
      <dgm:prSet presAssocID="{8CCF94D9-7E58-4D4D-B9E2-E4D8D211806F}" presName="circle4" presStyleLbl="lnNode1" presStyleIdx="3" presStyleCnt="5" custLinFactNeighborX="-33181" custLinFactNeighborY="-14628"/>
      <dgm:spPr/>
    </dgm:pt>
    <dgm:pt modelId="{1F4E7505-4C88-4E26-96EE-79F4A7BEAD55}" type="pres">
      <dgm:prSet presAssocID="{8CCF94D9-7E58-4D4D-B9E2-E4D8D211806F}" presName="text4" presStyleLbl="revTx" presStyleIdx="3" presStyleCnt="5" custScaleX="128991" custLinFactY="67925" custLinFactNeighborX="2321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0EB0FBB-D5FB-44BF-A4E4-2E8BE6DAE817}" type="pres">
      <dgm:prSet presAssocID="{8CCF94D9-7E58-4D4D-B9E2-E4D8D211806F}" presName="line4" presStyleLbl="callout" presStyleIdx="6" presStyleCnt="10" custFlipVert="0" custFlipHor="1" custSzY="97158" custScaleX="70775" custLinFactX="238042" custLinFactY="-1300000" custLinFactNeighborX="300000" custLinFactNeighborY="-1335725"/>
      <dgm:spPr/>
    </dgm:pt>
    <dgm:pt modelId="{40AB5145-F2EA-454C-8E54-5ED70D5FA75E}" type="pres">
      <dgm:prSet presAssocID="{8CCF94D9-7E58-4D4D-B9E2-E4D8D211806F}" presName="d4" presStyleLbl="callout" presStyleIdx="7" presStyleCnt="10" custFlipHor="1" custScaleX="184305" custScaleY="32981" custLinFactNeighborX="-32542" custLinFactNeighborY="18561"/>
      <dgm:spPr>
        <a:ln cap="rnd">
          <a:tailEnd type="triangle" w="lg" len="lg"/>
        </a:ln>
        <a:effectLst>
          <a:outerShdw blurRad="50800" dist="50800" dir="5400000" algn="ctr" rotWithShape="0">
            <a:schemeClr val="tx1"/>
          </a:outerShdw>
        </a:effectLst>
      </dgm:spPr>
    </dgm:pt>
    <dgm:pt modelId="{E538D591-69EB-4B34-BB14-695939A0C4D9}" type="pres">
      <dgm:prSet presAssocID="{E16D4007-CA63-4765-9CE8-3771A7A7A0D0}" presName="circle5" presStyleLbl="lnNode1" presStyleIdx="4" presStyleCnt="5" custLinFactNeighborX="-25809" custLinFactNeighborY="-11378"/>
      <dgm:spPr>
        <a:scene3d>
          <a:camera prst="orthographicFront"/>
          <a:lightRig rig="threePt" dir="t"/>
        </a:scene3d>
        <a:sp3d>
          <a:bevelT/>
        </a:sp3d>
      </dgm:spPr>
    </dgm:pt>
    <dgm:pt modelId="{F4D42DA6-4096-4A59-ACED-5FBE6464EEE3}" type="pres">
      <dgm:prSet presAssocID="{E16D4007-CA63-4765-9CE8-3771A7A7A0D0}" presName="text5" presStyleLbl="revTx" presStyleIdx="4" presStyleCnt="5" custScaleX="123059" custLinFactY="95093" custLinFactNeighborX="-83526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CC86EB-A332-45FD-A3B5-23540C272FEF}" type="pres">
      <dgm:prSet presAssocID="{E16D4007-CA63-4765-9CE8-3771A7A7A0D0}" presName="line5" presStyleLbl="callout" presStyleIdx="8" presStyleCnt="10"/>
      <dgm:spPr/>
    </dgm:pt>
    <dgm:pt modelId="{53D0345B-DD8D-4582-AD55-E00604FDBD88}" type="pres">
      <dgm:prSet presAssocID="{E16D4007-CA63-4765-9CE8-3771A7A7A0D0}" presName="d5" presStyleLbl="callout" presStyleIdx="9" presStyleCnt="10" custFlipHor="1" custScaleX="116860" custScaleY="40902" custLinFactX="-78971" custLinFactNeighborX="-100000" custLinFactNeighborY="61950"/>
      <dgm:spPr>
        <a:ln cap="rnd">
          <a:tailEnd type="triangle" w="lg" len="lg"/>
        </a:ln>
        <a:effectLst>
          <a:outerShdw blurRad="50800" dist="50800" dir="5400000" algn="ctr" rotWithShape="0">
            <a:schemeClr val="tx1"/>
          </a:outerShdw>
        </a:effectLst>
      </dgm:spPr>
    </dgm:pt>
  </dgm:ptLst>
  <dgm:cxnLst>
    <dgm:cxn modelId="{152A8E1B-4348-4C63-9115-B8F0CBD524BE}" type="presOf" srcId="{77A015A1-4EBD-4EB8-AB10-BC574623B973}" destId="{AA9537CC-BF63-4BAD-B20B-5F2443B745C7}" srcOrd="0" destOrd="0" presId="urn:microsoft.com/office/officeart/2005/8/layout/target1"/>
    <dgm:cxn modelId="{F6C7A4FF-0E39-4323-B97C-2C6898E7587B}" srcId="{ACE3D5BB-E38C-4A20-AD4F-81ACBA9553FF}" destId="{8CCF94D9-7E58-4D4D-B9E2-E4D8D211806F}" srcOrd="3" destOrd="0" parTransId="{7A649DB2-87F8-488F-9F21-EC2C6C4C2DD5}" sibTransId="{4EFC6C77-808F-4B95-B363-8BDF111C105D}"/>
    <dgm:cxn modelId="{4C3130AD-DE2D-4AD3-B0F6-96F49FFFC95A}" srcId="{ACE3D5BB-E38C-4A20-AD4F-81ACBA9553FF}" destId="{E16D4007-CA63-4765-9CE8-3771A7A7A0D0}" srcOrd="4" destOrd="0" parTransId="{36933649-F27A-4CF0-A0C4-22BC3E41212B}" sibTransId="{311E4D5F-4B51-4F81-955E-D02EB5553079}"/>
    <dgm:cxn modelId="{F9D67E96-63A9-4913-816E-01B2E1337A52}" srcId="{ACE3D5BB-E38C-4A20-AD4F-81ACBA9553FF}" destId="{77A015A1-4EBD-4EB8-AB10-BC574623B973}" srcOrd="0" destOrd="0" parTransId="{CC8853FF-500E-4B62-9116-E3A79B59B91D}" sibTransId="{4930118F-E1FA-48D3-BB75-F4FA83DD5D7D}"/>
    <dgm:cxn modelId="{D960844F-CAD2-4D2C-A31C-84AA5AAC9BE1}" type="presOf" srcId="{28C92DAD-58B0-4AF2-9C4E-65DC2A21CB24}" destId="{D6A6CC08-19A1-4F1D-94CC-BB4E0C116A7A}" srcOrd="0" destOrd="0" presId="urn:microsoft.com/office/officeart/2005/8/layout/target1"/>
    <dgm:cxn modelId="{21E8F184-DD67-4B35-A9EA-B0B409EC2D2B}" type="presOf" srcId="{8CCF94D9-7E58-4D4D-B9E2-E4D8D211806F}" destId="{1F4E7505-4C88-4E26-96EE-79F4A7BEAD55}" srcOrd="0" destOrd="0" presId="urn:microsoft.com/office/officeart/2005/8/layout/target1"/>
    <dgm:cxn modelId="{EF10DEC9-4076-4EFA-842E-971E66A12AD1}" type="presOf" srcId="{92BE9402-626E-47B9-8C9F-FBF48AA6D54C}" destId="{78C9269C-59E5-4C4E-9776-E836ED0F5F72}" srcOrd="0" destOrd="0" presId="urn:microsoft.com/office/officeart/2005/8/layout/target1"/>
    <dgm:cxn modelId="{158AC9A9-9817-45BE-93B4-9EA1148F02BE}" srcId="{ACE3D5BB-E38C-4A20-AD4F-81ACBA9553FF}" destId="{92BE9402-626E-47B9-8C9F-FBF48AA6D54C}" srcOrd="2" destOrd="0" parTransId="{A33B92BB-3D89-4FC4-80DE-89C13589CADE}" sibTransId="{CC6C2775-3A37-4FD6-A759-4742A3A2372A}"/>
    <dgm:cxn modelId="{8094B484-609F-4DA7-99B2-79C282925FED}" srcId="{ACE3D5BB-E38C-4A20-AD4F-81ACBA9553FF}" destId="{28C92DAD-58B0-4AF2-9C4E-65DC2A21CB24}" srcOrd="1" destOrd="0" parTransId="{647E89F2-FCA3-44E8-8403-FE316AC634D9}" sibTransId="{A0BA60EF-37AE-4AA6-B50B-59DE415D24C3}"/>
    <dgm:cxn modelId="{3E49989F-AAC3-49C9-8AFF-74AD897189E0}" type="presOf" srcId="{ACE3D5BB-E38C-4A20-AD4F-81ACBA9553FF}" destId="{A6C623D5-F4AF-405D-8CE6-6B1A811B3798}" srcOrd="0" destOrd="0" presId="urn:microsoft.com/office/officeart/2005/8/layout/target1"/>
    <dgm:cxn modelId="{0A8DEECE-B533-4975-846E-FBBA6F53CC29}" type="presOf" srcId="{E16D4007-CA63-4765-9CE8-3771A7A7A0D0}" destId="{F4D42DA6-4096-4A59-ACED-5FBE6464EEE3}" srcOrd="0" destOrd="0" presId="urn:microsoft.com/office/officeart/2005/8/layout/target1"/>
    <dgm:cxn modelId="{E8A67A6B-7A07-4190-B394-2BBC44BACC59}" type="presParOf" srcId="{A6C623D5-F4AF-405D-8CE6-6B1A811B3798}" destId="{FCCE8C4B-6D3F-480B-B091-854BF4930B3A}" srcOrd="0" destOrd="0" presId="urn:microsoft.com/office/officeart/2005/8/layout/target1"/>
    <dgm:cxn modelId="{E4D15485-CEDE-4E8F-AA92-C91ED47F6C87}" type="presParOf" srcId="{A6C623D5-F4AF-405D-8CE6-6B1A811B3798}" destId="{AA9537CC-BF63-4BAD-B20B-5F2443B745C7}" srcOrd="1" destOrd="0" presId="urn:microsoft.com/office/officeart/2005/8/layout/target1"/>
    <dgm:cxn modelId="{4E0E5182-6919-4432-A833-442460D4D951}" type="presParOf" srcId="{A6C623D5-F4AF-405D-8CE6-6B1A811B3798}" destId="{71117D54-7A9D-4783-BE5B-944DE3B7C578}" srcOrd="2" destOrd="0" presId="urn:microsoft.com/office/officeart/2005/8/layout/target1"/>
    <dgm:cxn modelId="{15F790CE-FA47-4347-911D-D1B1490E5971}" type="presParOf" srcId="{A6C623D5-F4AF-405D-8CE6-6B1A811B3798}" destId="{55C4AD1C-7503-4744-A1F4-AD7D3EC2E11E}" srcOrd="3" destOrd="0" presId="urn:microsoft.com/office/officeart/2005/8/layout/target1"/>
    <dgm:cxn modelId="{1F8A9002-4779-43B8-8CEC-C7518F338DE7}" type="presParOf" srcId="{A6C623D5-F4AF-405D-8CE6-6B1A811B3798}" destId="{38762E64-5414-4CB4-8002-CBE72A2ACA36}" srcOrd="4" destOrd="0" presId="urn:microsoft.com/office/officeart/2005/8/layout/target1"/>
    <dgm:cxn modelId="{DB7B5263-69F9-4E72-B848-6BC87D8DC7FE}" type="presParOf" srcId="{A6C623D5-F4AF-405D-8CE6-6B1A811B3798}" destId="{D6A6CC08-19A1-4F1D-94CC-BB4E0C116A7A}" srcOrd="5" destOrd="0" presId="urn:microsoft.com/office/officeart/2005/8/layout/target1"/>
    <dgm:cxn modelId="{568EFD81-E983-4CBA-8FAF-F16AE4984F2A}" type="presParOf" srcId="{A6C623D5-F4AF-405D-8CE6-6B1A811B3798}" destId="{FD3BC574-FC64-4662-B71B-49C205F1E0DA}" srcOrd="6" destOrd="0" presId="urn:microsoft.com/office/officeart/2005/8/layout/target1"/>
    <dgm:cxn modelId="{1E7E9443-FA99-4C0E-B395-6AF577F7A7F0}" type="presParOf" srcId="{A6C623D5-F4AF-405D-8CE6-6B1A811B3798}" destId="{38A105BD-6213-4257-AE0C-131407DB0C8A}" srcOrd="7" destOrd="0" presId="urn:microsoft.com/office/officeart/2005/8/layout/target1"/>
    <dgm:cxn modelId="{9A5B09DF-11ED-4BB5-B090-19C390B557F3}" type="presParOf" srcId="{A6C623D5-F4AF-405D-8CE6-6B1A811B3798}" destId="{7C3C9E62-66D4-4943-81EA-D2C75F45416F}" srcOrd="8" destOrd="0" presId="urn:microsoft.com/office/officeart/2005/8/layout/target1"/>
    <dgm:cxn modelId="{D302041E-137A-40E4-A647-80742190A466}" type="presParOf" srcId="{A6C623D5-F4AF-405D-8CE6-6B1A811B3798}" destId="{78C9269C-59E5-4C4E-9776-E836ED0F5F72}" srcOrd="9" destOrd="0" presId="urn:microsoft.com/office/officeart/2005/8/layout/target1"/>
    <dgm:cxn modelId="{385EEBCB-A7F9-4FEF-A0A3-693BB51D65B8}" type="presParOf" srcId="{A6C623D5-F4AF-405D-8CE6-6B1A811B3798}" destId="{8EA7822F-8473-4568-98BD-2A397364A887}" srcOrd="10" destOrd="0" presId="urn:microsoft.com/office/officeart/2005/8/layout/target1"/>
    <dgm:cxn modelId="{80B55F11-5C80-458C-AC4E-ECD77425223F}" type="presParOf" srcId="{A6C623D5-F4AF-405D-8CE6-6B1A811B3798}" destId="{809A37A4-B2C6-469A-A57C-8F83DDCC1E5A}" srcOrd="11" destOrd="0" presId="urn:microsoft.com/office/officeart/2005/8/layout/target1"/>
    <dgm:cxn modelId="{30FB0410-9DFE-4CC1-846B-79C107D61901}" type="presParOf" srcId="{A6C623D5-F4AF-405D-8CE6-6B1A811B3798}" destId="{58326C9F-EB01-4394-A8FD-9E280D31E11C}" srcOrd="12" destOrd="0" presId="urn:microsoft.com/office/officeart/2005/8/layout/target1"/>
    <dgm:cxn modelId="{9AA25A3D-C480-4C36-95B9-A78443F17B83}" type="presParOf" srcId="{A6C623D5-F4AF-405D-8CE6-6B1A811B3798}" destId="{1F4E7505-4C88-4E26-96EE-79F4A7BEAD55}" srcOrd="13" destOrd="0" presId="urn:microsoft.com/office/officeart/2005/8/layout/target1"/>
    <dgm:cxn modelId="{74CB9545-14A3-4968-97B0-1256BC1E299E}" type="presParOf" srcId="{A6C623D5-F4AF-405D-8CE6-6B1A811B3798}" destId="{A0EB0FBB-D5FB-44BF-A4E4-2E8BE6DAE817}" srcOrd="14" destOrd="0" presId="urn:microsoft.com/office/officeart/2005/8/layout/target1"/>
    <dgm:cxn modelId="{57424B1A-FA81-4930-8F99-1E5C2C5300C8}" type="presParOf" srcId="{A6C623D5-F4AF-405D-8CE6-6B1A811B3798}" destId="{40AB5145-F2EA-454C-8E54-5ED70D5FA75E}" srcOrd="15" destOrd="0" presId="urn:microsoft.com/office/officeart/2005/8/layout/target1"/>
    <dgm:cxn modelId="{91F8DFD5-1DEA-4789-B3C3-42DF29E9F3DC}" type="presParOf" srcId="{A6C623D5-F4AF-405D-8CE6-6B1A811B3798}" destId="{E538D591-69EB-4B34-BB14-695939A0C4D9}" srcOrd="16" destOrd="0" presId="urn:microsoft.com/office/officeart/2005/8/layout/target1"/>
    <dgm:cxn modelId="{9196BEE5-CE3C-4E57-9547-120124F9D53F}" type="presParOf" srcId="{A6C623D5-F4AF-405D-8CE6-6B1A811B3798}" destId="{F4D42DA6-4096-4A59-ACED-5FBE6464EEE3}" srcOrd="17" destOrd="0" presId="urn:microsoft.com/office/officeart/2005/8/layout/target1"/>
    <dgm:cxn modelId="{C0D7E913-FAF2-418B-9BA5-42C6402EC6B1}" type="presParOf" srcId="{A6C623D5-F4AF-405D-8CE6-6B1A811B3798}" destId="{D1CC86EB-A332-45FD-A3B5-23540C272FEF}" srcOrd="18" destOrd="0" presId="urn:microsoft.com/office/officeart/2005/8/layout/target1"/>
    <dgm:cxn modelId="{B55F4B05-1667-4AE3-9D90-465A95440DD6}" type="presParOf" srcId="{A6C623D5-F4AF-405D-8CE6-6B1A811B3798}" destId="{53D0345B-DD8D-4582-AD55-E00604FDBD88}" srcOrd="19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38D591-69EB-4B34-BB14-695939A0C4D9}">
      <dsp:nvSpPr>
        <dsp:cNvPr id="0" name=""/>
        <dsp:cNvSpPr/>
      </dsp:nvSpPr>
      <dsp:spPr>
        <a:xfrm>
          <a:off x="36041" y="692366"/>
          <a:ext cx="3911230" cy="3911230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326C9F-EB01-4394-A8FD-9E280D31E11C}">
      <dsp:nvSpPr>
        <dsp:cNvPr id="0" name=""/>
        <dsp:cNvSpPr/>
      </dsp:nvSpPr>
      <dsp:spPr>
        <a:xfrm>
          <a:off x="470502" y="1126832"/>
          <a:ext cx="3042285" cy="3042285"/>
        </a:xfrm>
        <a:prstGeom prst="ellipse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3C9E62-66D4-4943-81EA-D2C75F45416F}">
      <dsp:nvSpPr>
        <dsp:cNvPr id="0" name=""/>
        <dsp:cNvSpPr/>
      </dsp:nvSpPr>
      <dsp:spPr>
        <a:xfrm>
          <a:off x="904984" y="1561295"/>
          <a:ext cx="2173340" cy="2173340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762E64-5414-4CB4-8002-CBE72A2ACA36}">
      <dsp:nvSpPr>
        <dsp:cNvPr id="0" name=""/>
        <dsp:cNvSpPr/>
      </dsp:nvSpPr>
      <dsp:spPr>
        <a:xfrm>
          <a:off x="1339771" y="1996096"/>
          <a:ext cx="1303743" cy="1303743"/>
        </a:xfrm>
        <a:prstGeom prst="ellipse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CE8C4B-6D3F-480B-B091-854BF4930B3A}">
      <dsp:nvSpPr>
        <dsp:cNvPr id="0" name=""/>
        <dsp:cNvSpPr/>
      </dsp:nvSpPr>
      <dsp:spPr>
        <a:xfrm>
          <a:off x="1774252" y="2430568"/>
          <a:ext cx="434798" cy="43479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9537CC-BF63-4BAD-B20B-5F2443B745C7}">
      <dsp:nvSpPr>
        <dsp:cNvPr id="0" name=""/>
        <dsp:cNvSpPr/>
      </dsp:nvSpPr>
      <dsp:spPr>
        <a:xfrm>
          <a:off x="4446175" y="285752"/>
          <a:ext cx="2518206" cy="690462"/>
        </a:xfrm>
        <a:prstGeom prst="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1. Central Business District</a:t>
          </a:r>
          <a:endParaRPr lang="en-GB" sz="2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446175" y="285752"/>
        <a:ext cx="2518206" cy="690462"/>
      </dsp:txXfrm>
    </dsp:sp>
    <dsp:sp modelId="{71117D54-7A9D-4783-BE5B-944DE3B7C578}">
      <dsp:nvSpPr>
        <dsp:cNvPr id="0" name=""/>
        <dsp:cNvSpPr/>
      </dsp:nvSpPr>
      <dsp:spPr>
        <a:xfrm>
          <a:off x="8404271" y="0"/>
          <a:ext cx="48890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C4AD1C-7503-4744-A1F4-AD7D3EC2E11E}">
      <dsp:nvSpPr>
        <dsp:cNvPr id="0" name=""/>
        <dsp:cNvSpPr/>
      </dsp:nvSpPr>
      <dsp:spPr>
        <a:xfrm rot="5400000" flipH="1" flipV="1">
          <a:off x="2312982" y="579435"/>
          <a:ext cx="1704842" cy="2260477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rgbClr r="0" g="0" b="0"/>
          </a:solidFill>
          <a:prstDash val="solid"/>
          <a:tailEnd type="triangle" w="lg" len="lg"/>
        </a:ln>
        <a:effectLst>
          <a:outerShdw blurRad="50800" dist="50800" dir="5400000" algn="ctr" rotWithShape="0">
            <a:schemeClr val="tx1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A6CC08-19A1-4F1D-94CC-BB4E0C116A7A}">
      <dsp:nvSpPr>
        <dsp:cNvPr id="0" name=""/>
        <dsp:cNvSpPr/>
      </dsp:nvSpPr>
      <dsp:spPr>
        <a:xfrm>
          <a:off x="5348075" y="1257303"/>
          <a:ext cx="1902050" cy="690462"/>
        </a:xfrm>
        <a:prstGeom prst="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Arial" pitchFamily="34" charset="0"/>
              <a:cs typeface="Arial" pitchFamily="34" charset="0"/>
            </a:rPr>
            <a:t>2. Zone of Transition</a:t>
          </a:r>
          <a:endParaRPr lang="en-GB" sz="2000" b="1" kern="1200" dirty="0">
            <a:latin typeface="Arial" pitchFamily="34" charset="0"/>
            <a:cs typeface="Arial" pitchFamily="34" charset="0"/>
          </a:endParaRPr>
        </a:p>
      </dsp:txBody>
      <dsp:txXfrm>
        <a:off x="5348075" y="1257303"/>
        <a:ext cx="1902050" cy="690462"/>
      </dsp:txXfrm>
    </dsp:sp>
    <dsp:sp modelId="{FD3BC574-FC64-4662-B71B-49C205F1E0DA}">
      <dsp:nvSpPr>
        <dsp:cNvPr id="0" name=""/>
        <dsp:cNvSpPr/>
      </dsp:nvSpPr>
      <dsp:spPr>
        <a:xfrm>
          <a:off x="5119689" y="1241685"/>
          <a:ext cx="48890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A105BD-6213-4257-AE0C-131407DB0C8A}">
      <dsp:nvSpPr>
        <dsp:cNvPr id="0" name=""/>
        <dsp:cNvSpPr/>
      </dsp:nvSpPr>
      <dsp:spPr>
        <a:xfrm rot="5400000" flipH="1" flipV="1">
          <a:off x="3279961" y="612574"/>
          <a:ext cx="1149215" cy="2781579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rgbClr r="0" g="0" b="0"/>
          </a:solidFill>
          <a:prstDash val="solid"/>
          <a:tailEnd type="triangle" w="lg" len="lg"/>
        </a:ln>
        <a:effectLst>
          <a:outerShdw blurRad="50800" dist="50800" dir="5400000" algn="ctr" rotWithShape="0">
            <a:schemeClr val="tx1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C9269C-59E5-4C4E-9776-E836ED0F5F72}">
      <dsp:nvSpPr>
        <dsp:cNvPr id="0" name=""/>
        <dsp:cNvSpPr/>
      </dsp:nvSpPr>
      <dsp:spPr>
        <a:xfrm>
          <a:off x="5254391" y="2286018"/>
          <a:ext cx="1995744" cy="690462"/>
        </a:xfrm>
        <a:prstGeom prst="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Arial" pitchFamily="34" charset="0"/>
              <a:cs typeface="Arial" pitchFamily="34" charset="0"/>
            </a:rPr>
            <a:t>3. Working Class Zone</a:t>
          </a:r>
          <a:endParaRPr lang="en-GB" sz="2000" b="1" kern="1200" dirty="0">
            <a:latin typeface="Arial" pitchFamily="34" charset="0"/>
            <a:cs typeface="Arial" pitchFamily="34" charset="0"/>
          </a:endParaRPr>
        </a:p>
      </dsp:txBody>
      <dsp:txXfrm>
        <a:off x="5254391" y="2286018"/>
        <a:ext cx="1995744" cy="690462"/>
      </dsp:txXfrm>
    </dsp:sp>
    <dsp:sp modelId="{8EA7822F-8473-4568-98BD-2A397364A887}">
      <dsp:nvSpPr>
        <dsp:cNvPr id="0" name=""/>
        <dsp:cNvSpPr/>
      </dsp:nvSpPr>
      <dsp:spPr>
        <a:xfrm>
          <a:off x="8107390" y="2143140"/>
          <a:ext cx="48890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9A37A4-B2C6-469A-A57C-8F83DDCC1E5A}">
      <dsp:nvSpPr>
        <dsp:cNvPr id="0" name=""/>
        <dsp:cNvSpPr/>
      </dsp:nvSpPr>
      <dsp:spPr>
        <a:xfrm rot="5400000" flipH="1" flipV="1">
          <a:off x="3913817" y="1528100"/>
          <a:ext cx="188604" cy="2275932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rgbClr r="0" g="0" b="0"/>
          </a:solidFill>
          <a:prstDash val="solid"/>
          <a:tailEnd type="triangle" w="lg" len="lg"/>
        </a:ln>
        <a:effectLst>
          <a:outerShdw blurRad="50800" dist="50800" dir="5400000" algn="ctr" rotWithShape="0">
            <a:schemeClr val="tx1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4E7505-4C88-4E26-96EE-79F4A7BEAD55}">
      <dsp:nvSpPr>
        <dsp:cNvPr id="0" name=""/>
        <dsp:cNvSpPr/>
      </dsp:nvSpPr>
      <dsp:spPr>
        <a:xfrm>
          <a:off x="5370506" y="3500461"/>
          <a:ext cx="2522567" cy="690462"/>
        </a:xfrm>
        <a:prstGeom prst="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Arial" pitchFamily="34" charset="0"/>
              <a:cs typeface="Arial" pitchFamily="34" charset="0"/>
            </a:rPr>
            <a:t>4. Residential Zone</a:t>
          </a:r>
          <a:endParaRPr lang="en-GB" sz="2000" b="1" kern="1200" dirty="0">
            <a:latin typeface="Arial" pitchFamily="34" charset="0"/>
            <a:cs typeface="Arial" pitchFamily="34" charset="0"/>
          </a:endParaRPr>
        </a:p>
      </dsp:txBody>
      <dsp:txXfrm>
        <a:off x="5370506" y="3500461"/>
        <a:ext cx="2522567" cy="690462"/>
      </dsp:txXfrm>
    </dsp:sp>
    <dsp:sp modelId="{A0EB0FBB-D5FB-44BF-A4E4-2E8BE6DAE817}">
      <dsp:nvSpPr>
        <dsp:cNvPr id="0" name=""/>
        <dsp:cNvSpPr/>
      </dsp:nvSpPr>
      <dsp:spPr>
        <a:xfrm flipH="1">
          <a:off x="7821638" y="76836"/>
          <a:ext cx="346021" cy="97158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AB5145-F2EA-454C-8E54-5ED70D5FA75E}">
      <dsp:nvSpPr>
        <dsp:cNvPr id="0" name=""/>
        <dsp:cNvSpPr/>
      </dsp:nvSpPr>
      <dsp:spPr>
        <a:xfrm rot="16200000" flipH="1">
          <a:off x="3943273" y="2497659"/>
          <a:ext cx="426547" cy="2150563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rgbClr r="0" g="0" b="0"/>
          </a:solidFill>
          <a:prstDash val="solid"/>
          <a:tailEnd type="triangle" w="lg" len="lg"/>
        </a:ln>
        <a:effectLst>
          <a:outerShdw blurRad="50800" dist="50800" dir="5400000" algn="ctr" rotWithShape="0">
            <a:schemeClr val="tx1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D42DA6-4096-4A59-ACED-5FBE6464EEE3}">
      <dsp:nvSpPr>
        <dsp:cNvPr id="0" name=""/>
        <dsp:cNvSpPr/>
      </dsp:nvSpPr>
      <dsp:spPr>
        <a:xfrm>
          <a:off x="3749673" y="4381637"/>
          <a:ext cx="2406560" cy="690462"/>
        </a:xfrm>
        <a:prstGeom prst="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Arial" pitchFamily="34" charset="0"/>
              <a:cs typeface="Arial" pitchFamily="34" charset="0"/>
            </a:rPr>
            <a:t>5. Commuter Zone</a:t>
          </a:r>
          <a:endParaRPr lang="en-GB" sz="2000" b="1" kern="1200" dirty="0">
            <a:latin typeface="Arial" pitchFamily="34" charset="0"/>
            <a:cs typeface="Arial" pitchFamily="34" charset="0"/>
          </a:endParaRPr>
        </a:p>
      </dsp:txBody>
      <dsp:txXfrm>
        <a:off x="3749673" y="4381637"/>
        <a:ext cx="2406560" cy="690462"/>
      </dsp:txXfrm>
    </dsp:sp>
    <dsp:sp modelId="{D1CC86EB-A332-45FD-A3B5-23540C272FEF}">
      <dsp:nvSpPr>
        <dsp:cNvPr id="0" name=""/>
        <dsp:cNvSpPr/>
      </dsp:nvSpPr>
      <dsp:spPr>
        <a:xfrm>
          <a:off x="5119689" y="3379824"/>
          <a:ext cx="48890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D0345B-DD8D-4582-AD55-E00604FDBD88}">
      <dsp:nvSpPr>
        <dsp:cNvPr id="0" name=""/>
        <dsp:cNvSpPr/>
      </dsp:nvSpPr>
      <dsp:spPr>
        <a:xfrm rot="16200000" flipH="1">
          <a:off x="2992672" y="3906347"/>
          <a:ext cx="373280" cy="99031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rgbClr r="0" g="0" b="0"/>
          </a:solidFill>
          <a:prstDash val="solid"/>
          <a:tailEnd type="triangle" w="lg" len="lg"/>
        </a:ln>
        <a:effectLst>
          <a:outerShdw blurRad="50800" dist="50800" dir="5400000" algn="ctr" rotWithShape="0">
            <a:schemeClr val="tx1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FAC9686-3F3C-43E0-B629-31D66E44A29F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25AA696-5294-48C3-8039-5CDC919302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770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Teaching Notes</a:t>
            </a:r>
          </a:p>
          <a:p>
            <a:pPr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Shaw </a:t>
            </a:r>
            <a:r>
              <a:rPr lang="en-GB" sz="1100" smtClean="0">
                <a:latin typeface="Arial" charset="0"/>
                <a:cs typeface="Arial" charset="0"/>
              </a:rPr>
              <a:t>and</a:t>
            </a:r>
            <a:r>
              <a:rPr lang="en-GB" sz="1100" b="1" smtClean="0">
                <a:latin typeface="Arial" charset="0"/>
                <a:cs typeface="Arial" charset="0"/>
              </a:rPr>
              <a:t> McKay</a:t>
            </a:r>
            <a:r>
              <a:rPr lang="en-GB" sz="1100" smtClean="0">
                <a:latin typeface="Arial" charset="0"/>
                <a:cs typeface="Arial" charset="0"/>
              </a:rPr>
              <a:t> sought to explain how and why some areas of a city (in this instance Chicago in the USA) had higher levels of crime than others. In particular they noted that: </a:t>
            </a:r>
            <a:r>
              <a:rPr lang="en-GB" sz="1100" i="1" smtClean="0">
                <a:latin typeface="Arial" charset="0"/>
                <a:cs typeface="Arial" charset="0"/>
              </a:rPr>
              <a:t>inner city areas</a:t>
            </a:r>
            <a:r>
              <a:rPr lang="en-GB" sz="1100" smtClean="0">
                <a:latin typeface="Arial" charset="0"/>
                <a:cs typeface="Arial" charset="0"/>
              </a:rPr>
              <a:t> consistently had the highest rates of crime - an observation they developed into a:</a:t>
            </a:r>
          </a:p>
          <a:p>
            <a:pPr>
              <a:spcBef>
                <a:spcPct val="0"/>
              </a:spcBef>
            </a:pPr>
            <a:r>
              <a:rPr lang="en-GB" sz="1100" smtClean="0">
                <a:latin typeface="Arial" charset="0"/>
                <a:cs typeface="Arial" charset="0"/>
              </a:rPr>
              <a:t> </a:t>
            </a:r>
          </a:p>
          <a:p>
            <a:pPr>
              <a:spcBef>
                <a:spcPct val="0"/>
              </a:spcBef>
            </a:pPr>
            <a:r>
              <a:rPr lang="en-GB" sz="1100" b="1" smtClean="0">
                <a:latin typeface="Arial" charset="0"/>
                <a:cs typeface="Arial" charset="0"/>
              </a:rPr>
              <a:t>Concentric Zone</a:t>
            </a:r>
            <a:r>
              <a:rPr lang="en-GB" sz="1100" smtClean="0">
                <a:latin typeface="Arial" charset="0"/>
                <a:cs typeface="Arial" charset="0"/>
              </a:rPr>
              <a:t> theory (based on the work of </a:t>
            </a:r>
            <a:r>
              <a:rPr lang="en-GB" sz="1100" b="1" smtClean="0">
                <a:latin typeface="Arial" charset="0"/>
                <a:cs typeface="Arial" charset="0"/>
              </a:rPr>
              <a:t>Park </a:t>
            </a:r>
            <a:r>
              <a:rPr lang="en-GB" sz="1100" smtClean="0">
                <a:latin typeface="Arial" charset="0"/>
                <a:cs typeface="Arial" charset="0"/>
              </a:rPr>
              <a:t>and</a:t>
            </a:r>
            <a:r>
              <a:rPr lang="en-GB" sz="1100" b="1" smtClean="0">
                <a:latin typeface="Arial" charset="0"/>
                <a:cs typeface="Arial" charset="0"/>
              </a:rPr>
              <a:t> Burgess</a:t>
            </a:r>
            <a:r>
              <a:rPr lang="en-GB" sz="1100" smtClean="0">
                <a:latin typeface="Arial" charset="0"/>
                <a:cs typeface="Arial" charset="0"/>
              </a:rPr>
              <a:t>). The basic idea here is that every city consists of </a:t>
            </a:r>
            <a:r>
              <a:rPr lang="en-GB" sz="1100" i="1" smtClean="0">
                <a:latin typeface="Arial" charset="0"/>
                <a:cs typeface="Arial" charset="0"/>
              </a:rPr>
              <a:t>zones</a:t>
            </a:r>
            <a:r>
              <a:rPr lang="en-GB" sz="1100" smtClean="0">
                <a:latin typeface="Arial" charset="0"/>
                <a:cs typeface="Arial" charset="0"/>
              </a:rPr>
              <a:t> radiating from the centre (think about an archery target, with the bulls-eye being Zone 1 (the central business district) and each radiating ring being named successively. </a:t>
            </a:r>
          </a:p>
          <a:p>
            <a:pPr>
              <a:spcBef>
                <a:spcPct val="0"/>
              </a:spcBef>
            </a:pPr>
            <a:r>
              <a:rPr lang="en-GB" sz="1100" smtClean="0">
                <a:latin typeface="Arial" charset="0"/>
                <a:cs typeface="Arial" charset="0"/>
              </a:rPr>
              <a:t> </a:t>
            </a:r>
          </a:p>
          <a:p>
            <a:pPr>
              <a:spcBef>
                <a:spcPct val="0"/>
              </a:spcBef>
            </a:pPr>
            <a:r>
              <a:rPr lang="en-GB" sz="1100" smtClean="0">
                <a:latin typeface="Arial" charset="0"/>
                <a:cs typeface="Arial" charset="0"/>
              </a:rPr>
              <a:t>Zone 2 (the “Zone of Transition” or inner city area)  - characterised by cheap housing that attracted successive waves of immigration - had a consistently higher rate of crime than any other zone, regardless of which ethnic group dominated the cultural life of the area. This led </a:t>
            </a:r>
            <a:r>
              <a:rPr lang="en-GB" sz="1100" b="1" smtClean="0">
                <a:latin typeface="Arial" charset="0"/>
                <a:cs typeface="Arial" charset="0"/>
              </a:rPr>
              <a:t>Shaw </a:t>
            </a:r>
            <a:r>
              <a:rPr lang="en-GB" sz="1100" smtClean="0">
                <a:latin typeface="Arial" charset="0"/>
                <a:cs typeface="Arial" charset="0"/>
              </a:rPr>
              <a:t>and</a:t>
            </a:r>
            <a:r>
              <a:rPr lang="en-GB" sz="1100" b="1" smtClean="0">
                <a:latin typeface="Arial" charset="0"/>
                <a:cs typeface="Arial" charset="0"/>
              </a:rPr>
              <a:t> McKay</a:t>
            </a:r>
            <a:r>
              <a:rPr lang="en-GB" sz="1100" smtClean="0">
                <a:latin typeface="Arial" charset="0"/>
                <a:cs typeface="Arial" charset="0"/>
              </a:rPr>
              <a:t> to argue high crime rates were </a:t>
            </a:r>
            <a:r>
              <a:rPr lang="en-GB" sz="1100" i="1" smtClean="0">
                <a:latin typeface="Arial" charset="0"/>
                <a:cs typeface="Arial" charset="0"/>
              </a:rPr>
              <a:t>not</a:t>
            </a:r>
            <a:r>
              <a:rPr lang="en-GB" sz="1100" smtClean="0">
                <a:latin typeface="Arial" charset="0"/>
                <a:cs typeface="Arial" charset="0"/>
              </a:rPr>
              <a:t> a consequence of the behaviour of any particular group.  Rather, the </a:t>
            </a:r>
            <a:r>
              <a:rPr lang="en-GB" sz="1100" i="1" smtClean="0">
                <a:latin typeface="Arial" charset="0"/>
                <a:cs typeface="Arial" charset="0"/>
              </a:rPr>
              <a:t>transient</a:t>
            </a:r>
            <a:r>
              <a:rPr lang="en-GB" sz="1100" smtClean="0">
                <a:latin typeface="Arial" charset="0"/>
                <a:cs typeface="Arial" charset="0"/>
              </a:rPr>
              <a:t> nature of people’s lives meant no settled community developed in the inner city zone. Immigrants, for example, who</a:t>
            </a:r>
          </a:p>
          <a:p>
            <a:pPr>
              <a:spcBef>
                <a:spcPct val="0"/>
              </a:spcBef>
            </a:pPr>
            <a:r>
              <a:rPr lang="en-GB" sz="1100" smtClean="0">
                <a:latin typeface="Arial" charset="0"/>
                <a:cs typeface="Arial" charset="0"/>
              </a:rPr>
              <a:t> </a:t>
            </a:r>
          </a:p>
          <a:p>
            <a:pPr>
              <a:spcBef>
                <a:spcPct val="0"/>
              </a:spcBef>
            </a:pPr>
            <a:r>
              <a:rPr lang="en-GB" sz="1100" smtClean="0">
                <a:latin typeface="Arial" charset="0"/>
                <a:cs typeface="Arial" charset="0"/>
              </a:rPr>
              <a:t>initially settled there moved to the outer residential areas as they became established in the city, to be replaced by a further wave of immigrants. High population turnover (including people temporarily entering the transition zone from the outer, residential, zones, looking for excitement and entertainment) resulted in a “socially disorganised area” where informal social controls were either absent or ineffective.</a:t>
            </a:r>
          </a:p>
          <a:p>
            <a:pPr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F93EF1-4217-40DA-BC08-D7805BB86C68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6725A-BF2E-48B6-9D5C-A403A9F25DAA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8C359-DF84-4971-B79C-9CF5116EBA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36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1131C-E327-498B-81DC-989410B4A8B0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89A88-8D8B-4DB2-A7F8-9CFE2EC94A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104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9B699-FC4B-4D61-B999-8A086B7BB546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A0136-852E-4900-BD30-B587E05C15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60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C7BC0-C70B-4D04-80C7-F233AF08EE62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E4D46-6E0A-4924-94A2-93A5AA4554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5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C0C63-C632-435B-8282-323A68FC15CF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E8061-18C1-48D4-B793-A6356BC9BE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426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6FBD9-F07C-42B8-BCC1-108BC47647FD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AFC1F-FB53-4026-A904-3933438E21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61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AFA9F-456E-4C73-A5CC-6A018F72D9CA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CBDC8-DB6D-4E21-989D-68E2B1DCD4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38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BD523-1974-44E4-85E4-DB8E4A16F1ED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AFC5E-3ACE-4022-BFAE-A1FE545C91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60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54875-A673-4038-9C86-AF4B18FD3FB0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633FD-E682-4648-BFF5-FDD907F275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109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9325B-69E2-4330-A510-E30631000392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A49D7-77A4-40F8-88D1-F0FF8A6DA6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023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FCB56-0F16-4CED-8F8D-DAA9C5B09790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91817-620D-4F30-98D9-92A583F018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875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A60BD8-222D-4442-9E3B-8AA6CD2BFCCF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EF9A85-446A-43C3-932B-7D58752BDB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44" y="1071546"/>
            <a:ext cx="8858312" cy="5572164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053" name="TextBox 12"/>
          <p:cNvSpPr txBox="1">
            <a:spLocks noChangeArrowheads="1"/>
          </p:cNvSpPr>
          <p:nvPr/>
        </p:nvSpPr>
        <p:spPr bwMode="auto">
          <a:xfrm>
            <a:off x="6072188" y="6577013"/>
            <a:ext cx="30718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1400">
                <a:cs typeface="Arial" charset="0"/>
              </a:rPr>
              <a:t>©  </a:t>
            </a:r>
            <a:r>
              <a:rPr lang="en-GB" sz="1400" smtClean="0">
                <a:cs typeface="Arial" charset="0"/>
              </a:rPr>
              <a:t>www.sociology.org.uk,   </a:t>
            </a:r>
            <a:r>
              <a:rPr lang="en-GB" sz="1400">
                <a:cs typeface="Arial" charset="0"/>
              </a:rPr>
              <a:t>2009</a:t>
            </a:r>
          </a:p>
        </p:txBody>
      </p:sp>
      <p:sp>
        <p:nvSpPr>
          <p:cNvPr id="9" name="Rectangle 8"/>
          <p:cNvSpPr/>
          <p:nvPr/>
        </p:nvSpPr>
        <p:spPr>
          <a:xfrm>
            <a:off x="5572125" y="357188"/>
            <a:ext cx="3214688" cy="40005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marL="914400" indent="-914400"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5288" y="214290"/>
            <a:ext cx="3286148" cy="64294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0"/>
              </a:schemeClr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freezing" dir="t"/>
          </a:scene3d>
          <a:sp3d extrusionH="76200" contourW="12700" prstMaterial="metal">
            <a:extrusionClr>
              <a:schemeClr val="tx2">
                <a:lumMod val="60000"/>
                <a:lumOff val="40000"/>
              </a:schemeClr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95288" y="357166"/>
            <a:ext cx="3105142" cy="40011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latin typeface="Arial" pitchFamily="34" charset="0"/>
                <a:cs typeface="Arial" pitchFamily="34" charset="0"/>
              </a:rPr>
              <a:t>Crime and Deviance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9" name="TextBox 11"/>
          <p:cNvSpPr txBox="1">
            <a:spLocks noChangeArrowheads="1"/>
          </p:cNvSpPr>
          <p:nvPr/>
        </p:nvSpPr>
        <p:spPr bwMode="auto">
          <a:xfrm>
            <a:off x="5572125" y="368300"/>
            <a:ext cx="3170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hangingPunct="0"/>
            <a:r>
              <a:rPr lang="en-GB" sz="2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Concentric Zone Theory</a:t>
            </a:r>
            <a:endParaRPr lang="en-GB" sz="200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15" name="Diagram 14"/>
          <p:cNvGraphicFramePr/>
          <p:nvPr/>
        </p:nvGraphicFramePr>
        <p:xfrm>
          <a:off x="250825" y="1071546"/>
          <a:ext cx="8893175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91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Times New Roman</vt:lpstr>
      <vt:lpstr>Office Theme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Chris.Livesey</dc:creator>
  <cp:lastModifiedBy>Chris.Livesey</cp:lastModifiedBy>
  <cp:revision>2</cp:revision>
  <dcterms:created xsi:type="dcterms:W3CDTF">2009-01-21T09:50:24Z</dcterms:created>
  <dcterms:modified xsi:type="dcterms:W3CDTF">2010-08-31T08:41:30Z</dcterms:modified>
</cp:coreProperties>
</file>