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396" y="2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909120-FD04-4005-BF25-60A0602000B0}" type="doc">
      <dgm:prSet loTypeId="urn:microsoft.com/office/officeart/2005/8/layout/venn3" loCatId="relationship" qsTypeId="urn:microsoft.com/office/officeart/2005/8/quickstyle/simple5" qsCatId="simple" csTypeId="urn:microsoft.com/office/officeart/2005/8/colors/colorful4" csCatId="colorful" phldr="1"/>
      <dgm:spPr/>
      <dgm:t>
        <a:bodyPr/>
        <a:lstStyle/>
        <a:p>
          <a:endParaRPr lang="en-GB"/>
        </a:p>
      </dgm:t>
    </dgm:pt>
    <dgm:pt modelId="{473B4DC2-68CE-4E83-9B3C-EF2E25409A40}">
      <dgm:prSet phldrT="[Text]" custT="1"/>
      <dgm:spPr>
        <a:effectLst>
          <a:outerShdw blurRad="40000" dist="23000" dir="5400000" rotWithShape="0">
            <a:schemeClr val="tx1">
              <a:alpha val="35000"/>
            </a:schemeClr>
          </a:outerShdw>
        </a:effectLst>
      </dgm:spPr>
      <dgm:t>
        <a:bodyPr/>
        <a:lstStyle/>
        <a:p>
          <a:r>
            <a:rPr lang="en-GB" sz="1900" dirty="0" smtClean="0">
              <a:effectLst>
                <a:innerShdw blurRad="63500" dir="13500000">
                  <a:schemeClr val="bg1">
                    <a:alpha val="50000"/>
                  </a:schemeClr>
                </a:innerShdw>
              </a:effectLst>
              <a:latin typeface="Arial" pitchFamily="34" charset="0"/>
              <a:cs typeface="Arial" pitchFamily="34" charset="0"/>
            </a:rPr>
            <a:t>Fear</a:t>
          </a:r>
          <a:endParaRPr lang="en-GB" sz="1900" dirty="0">
            <a:effectLst>
              <a:innerShdw blurRad="63500" dir="13500000">
                <a:schemeClr val="bg1">
                  <a:alpha val="50000"/>
                </a:schemeClr>
              </a:innerShdw>
            </a:effectLst>
            <a:latin typeface="Arial" pitchFamily="34" charset="0"/>
            <a:cs typeface="Arial" pitchFamily="34" charset="0"/>
          </a:endParaRPr>
        </a:p>
      </dgm:t>
    </dgm:pt>
    <dgm:pt modelId="{9522D4C5-FACB-4124-81E1-0F864997EB7A}" type="parTrans" cxnId="{B4CF3AAD-4653-444F-B279-971C0169638C}">
      <dgm:prSet/>
      <dgm:spPr/>
      <dgm:t>
        <a:bodyPr/>
        <a:lstStyle/>
        <a:p>
          <a:endParaRPr lang="en-GB"/>
        </a:p>
      </dgm:t>
    </dgm:pt>
    <dgm:pt modelId="{ED80E646-1B7B-4746-8B99-053A0203DB46}" type="sibTrans" cxnId="{B4CF3AAD-4653-444F-B279-971C0169638C}">
      <dgm:prSet/>
      <dgm:spPr/>
      <dgm:t>
        <a:bodyPr/>
        <a:lstStyle/>
        <a:p>
          <a:endParaRPr lang="en-GB"/>
        </a:p>
      </dgm:t>
    </dgm:pt>
    <dgm:pt modelId="{92BD5487-6175-44FE-BD41-4D9E5D9D4770}">
      <dgm:prSet phldrT="[Text]" custT="1"/>
      <dgm:spPr>
        <a:effectLst>
          <a:outerShdw blurRad="40000" dist="23000" dir="5400000" rotWithShape="0">
            <a:schemeClr val="tx1">
              <a:alpha val="35000"/>
            </a:schemeClr>
          </a:outerShdw>
        </a:effectLst>
      </dgm:spPr>
      <dgm:t>
        <a:bodyPr/>
        <a:lstStyle/>
        <a:p>
          <a:r>
            <a:rPr lang="en-GB" sz="1900" dirty="0" smtClean="0">
              <a:latin typeface="Arial" pitchFamily="34" charset="0"/>
              <a:cs typeface="Arial" pitchFamily="34" charset="0"/>
            </a:rPr>
            <a:t>Warnings</a:t>
          </a:r>
          <a:endParaRPr lang="en-GB" sz="1900" dirty="0">
            <a:latin typeface="Arial" pitchFamily="34" charset="0"/>
            <a:cs typeface="Arial" pitchFamily="34" charset="0"/>
          </a:endParaRPr>
        </a:p>
      </dgm:t>
    </dgm:pt>
    <dgm:pt modelId="{615C7C4D-CDDC-4692-A398-EC4B90A5F23C}" type="parTrans" cxnId="{5EF19BF1-1DC9-4991-A4E3-F02D0AF2991B}">
      <dgm:prSet/>
      <dgm:spPr/>
      <dgm:t>
        <a:bodyPr/>
        <a:lstStyle/>
        <a:p>
          <a:endParaRPr lang="en-GB"/>
        </a:p>
      </dgm:t>
    </dgm:pt>
    <dgm:pt modelId="{F9904B0F-098D-48F1-8875-4912A6390D69}" type="sibTrans" cxnId="{5EF19BF1-1DC9-4991-A4E3-F02D0AF2991B}">
      <dgm:prSet/>
      <dgm:spPr/>
      <dgm:t>
        <a:bodyPr/>
        <a:lstStyle/>
        <a:p>
          <a:endParaRPr lang="en-GB"/>
        </a:p>
      </dgm:t>
    </dgm:pt>
    <dgm:pt modelId="{98C8D43C-6423-46DC-8210-3BA102D22EB5}">
      <dgm:prSet phldrT="[Text]" custT="1"/>
      <dgm:spPr>
        <a:effectLst>
          <a:outerShdw blurRad="40000" dist="23000" dir="5400000" rotWithShape="0">
            <a:schemeClr val="tx1">
              <a:alpha val="35000"/>
            </a:schemeClr>
          </a:outerShdw>
        </a:effectLst>
      </dgm:spPr>
      <dgm:t>
        <a:bodyPr/>
        <a:lstStyle/>
        <a:p>
          <a:r>
            <a:rPr lang="en-GB" sz="1900" dirty="0" smtClean="0">
              <a:latin typeface="Arial" pitchFamily="34" charset="0"/>
              <a:cs typeface="Arial" pitchFamily="34" charset="0"/>
            </a:rPr>
            <a:t>Risk</a:t>
          </a:r>
          <a:endParaRPr lang="en-GB" sz="1900" dirty="0">
            <a:latin typeface="Arial" pitchFamily="34" charset="0"/>
            <a:cs typeface="Arial" pitchFamily="34" charset="0"/>
          </a:endParaRPr>
        </a:p>
      </dgm:t>
    </dgm:pt>
    <dgm:pt modelId="{CFF7E789-1F30-4C99-BA06-1B05AFA6D156}" type="parTrans" cxnId="{77DC23DA-0950-44C7-80BF-2B030F65A713}">
      <dgm:prSet/>
      <dgm:spPr/>
      <dgm:t>
        <a:bodyPr/>
        <a:lstStyle/>
        <a:p>
          <a:endParaRPr lang="en-GB"/>
        </a:p>
      </dgm:t>
    </dgm:pt>
    <dgm:pt modelId="{68F85B30-D5D5-4A58-88BA-2A364D05B086}" type="sibTrans" cxnId="{77DC23DA-0950-44C7-80BF-2B030F65A713}">
      <dgm:prSet/>
      <dgm:spPr/>
      <dgm:t>
        <a:bodyPr/>
        <a:lstStyle/>
        <a:p>
          <a:endParaRPr lang="en-GB"/>
        </a:p>
      </dgm:t>
    </dgm:pt>
    <dgm:pt modelId="{1878040F-0789-4BAA-BA44-27EFD6F18E2C}">
      <dgm:prSet phldrT="[Text]" custT="1"/>
      <dgm:spPr>
        <a:effectLst>
          <a:outerShdw blurRad="40000" dist="23000" dir="5400000" rotWithShape="0">
            <a:schemeClr val="tx1">
              <a:alpha val="35000"/>
            </a:schemeClr>
          </a:outerShdw>
        </a:effectLst>
      </dgm:spPr>
      <dgm:t>
        <a:bodyPr/>
        <a:lstStyle/>
        <a:p>
          <a:r>
            <a:rPr lang="en-GB" sz="1900" dirty="0" smtClean="0">
              <a:latin typeface="Arial" pitchFamily="34" charset="0"/>
              <a:cs typeface="Arial" pitchFamily="34" charset="0"/>
            </a:rPr>
            <a:t>Fascination</a:t>
          </a:r>
          <a:endParaRPr lang="en-GB" sz="1900" dirty="0">
            <a:latin typeface="Arial" pitchFamily="34" charset="0"/>
            <a:cs typeface="Arial" pitchFamily="34" charset="0"/>
          </a:endParaRPr>
        </a:p>
      </dgm:t>
    </dgm:pt>
    <dgm:pt modelId="{2643E7B1-EC93-4DD2-84B2-543AA52FCD08}" type="parTrans" cxnId="{8135469D-15E8-43A8-9F68-CB419F5D5A23}">
      <dgm:prSet/>
      <dgm:spPr/>
      <dgm:t>
        <a:bodyPr/>
        <a:lstStyle/>
        <a:p>
          <a:endParaRPr lang="en-GB"/>
        </a:p>
      </dgm:t>
    </dgm:pt>
    <dgm:pt modelId="{BC22D527-64DC-4373-B986-B16791800901}" type="sibTrans" cxnId="{8135469D-15E8-43A8-9F68-CB419F5D5A23}">
      <dgm:prSet/>
      <dgm:spPr/>
      <dgm:t>
        <a:bodyPr/>
        <a:lstStyle/>
        <a:p>
          <a:endParaRPr lang="en-GB"/>
        </a:p>
      </dgm:t>
    </dgm:pt>
    <dgm:pt modelId="{E48179D1-80E3-442C-9805-CB72183A263B}">
      <dgm:prSet custT="1"/>
      <dgm:spPr>
        <a:effectLst>
          <a:outerShdw blurRad="40000" dist="23000" dir="5400000" rotWithShape="0">
            <a:schemeClr val="tx1">
              <a:alpha val="35000"/>
            </a:schemeClr>
          </a:outerShdw>
        </a:effectLst>
      </dgm:spPr>
      <dgm:t>
        <a:bodyPr/>
        <a:lstStyle/>
        <a:p>
          <a:r>
            <a:rPr lang="en-GB" sz="1800" dirty="0" smtClean="0">
              <a:latin typeface="Arial" pitchFamily="34" charset="0"/>
              <a:cs typeface="Arial" pitchFamily="34" charset="0"/>
            </a:rPr>
            <a:t>Postmodern  Spectacle</a:t>
          </a:r>
          <a:endParaRPr lang="en-GB" sz="1800" dirty="0">
            <a:latin typeface="Arial" pitchFamily="34" charset="0"/>
            <a:cs typeface="Arial" pitchFamily="34" charset="0"/>
          </a:endParaRPr>
        </a:p>
      </dgm:t>
    </dgm:pt>
    <dgm:pt modelId="{3917B50D-DCB2-4642-B75A-8CBACEC87020}" type="parTrans" cxnId="{4DD40BE3-C9E6-4FFA-AAF2-2751A20459C1}">
      <dgm:prSet/>
      <dgm:spPr/>
      <dgm:t>
        <a:bodyPr/>
        <a:lstStyle/>
        <a:p>
          <a:endParaRPr lang="en-GB"/>
        </a:p>
      </dgm:t>
    </dgm:pt>
    <dgm:pt modelId="{17F1F12D-8FA8-45BE-8329-45B8468BB721}" type="sibTrans" cxnId="{4DD40BE3-C9E6-4FFA-AAF2-2751A20459C1}">
      <dgm:prSet/>
      <dgm:spPr/>
      <dgm:t>
        <a:bodyPr/>
        <a:lstStyle/>
        <a:p>
          <a:endParaRPr lang="en-GB"/>
        </a:p>
      </dgm:t>
    </dgm:pt>
    <dgm:pt modelId="{86584918-06C5-4B86-8268-F763FD3C7E40}" type="pres">
      <dgm:prSet presAssocID="{88909120-FD04-4005-BF25-60A0602000B0}" presName="Name0" presStyleCnt="0">
        <dgm:presLayoutVars>
          <dgm:dir/>
          <dgm:resizeHandles val="exact"/>
        </dgm:presLayoutVars>
      </dgm:prSet>
      <dgm:spPr/>
      <dgm:t>
        <a:bodyPr/>
        <a:lstStyle/>
        <a:p>
          <a:endParaRPr lang="en-GB"/>
        </a:p>
      </dgm:t>
    </dgm:pt>
    <dgm:pt modelId="{2A66EF0F-1534-42F7-94E9-EF808CBC2CE7}" type="pres">
      <dgm:prSet presAssocID="{473B4DC2-68CE-4E83-9B3C-EF2E25409A40}" presName="Name5" presStyleLbl="vennNode1" presStyleIdx="0" presStyleCnt="5" custLinFactNeighborX="-256" custLinFactNeighborY="-22555">
        <dgm:presLayoutVars>
          <dgm:bulletEnabled val="1"/>
        </dgm:presLayoutVars>
      </dgm:prSet>
      <dgm:spPr/>
      <dgm:t>
        <a:bodyPr/>
        <a:lstStyle/>
        <a:p>
          <a:endParaRPr lang="en-GB"/>
        </a:p>
      </dgm:t>
    </dgm:pt>
    <dgm:pt modelId="{A71B6B20-3938-456F-80D3-8A5AC95BC37D}" type="pres">
      <dgm:prSet presAssocID="{ED80E646-1B7B-4746-8B99-053A0203DB46}" presName="space" presStyleCnt="0"/>
      <dgm:spPr/>
    </dgm:pt>
    <dgm:pt modelId="{75B3127D-DDB9-49F3-92CA-55DC2C6ABD3E}" type="pres">
      <dgm:prSet presAssocID="{92BD5487-6175-44FE-BD41-4D9E5D9D4770}" presName="Name5" presStyleLbl="vennNode1" presStyleIdx="1" presStyleCnt="5" custLinFactNeighborX="-256" custLinFactNeighborY="-22555">
        <dgm:presLayoutVars>
          <dgm:bulletEnabled val="1"/>
        </dgm:presLayoutVars>
      </dgm:prSet>
      <dgm:spPr/>
      <dgm:t>
        <a:bodyPr/>
        <a:lstStyle/>
        <a:p>
          <a:endParaRPr lang="en-GB"/>
        </a:p>
      </dgm:t>
    </dgm:pt>
    <dgm:pt modelId="{B936F59A-623C-4D36-9447-FA16356FAD94}" type="pres">
      <dgm:prSet presAssocID="{F9904B0F-098D-48F1-8875-4912A6390D69}" presName="space" presStyleCnt="0"/>
      <dgm:spPr/>
    </dgm:pt>
    <dgm:pt modelId="{307F7736-3DC8-44D4-A324-CE57B367EAB9}" type="pres">
      <dgm:prSet presAssocID="{98C8D43C-6423-46DC-8210-3BA102D22EB5}" presName="Name5" presStyleLbl="vennNode1" presStyleIdx="2" presStyleCnt="5" custLinFactNeighborX="-256" custLinFactNeighborY="-22555">
        <dgm:presLayoutVars>
          <dgm:bulletEnabled val="1"/>
        </dgm:presLayoutVars>
      </dgm:prSet>
      <dgm:spPr/>
      <dgm:t>
        <a:bodyPr/>
        <a:lstStyle/>
        <a:p>
          <a:endParaRPr lang="en-GB"/>
        </a:p>
      </dgm:t>
    </dgm:pt>
    <dgm:pt modelId="{4148E4A8-2E24-421B-B15C-085C139570EA}" type="pres">
      <dgm:prSet presAssocID="{68F85B30-D5D5-4A58-88BA-2A364D05B086}" presName="space" presStyleCnt="0"/>
      <dgm:spPr/>
    </dgm:pt>
    <dgm:pt modelId="{C0C9BFE9-D198-4523-B74C-C0D02466049B}" type="pres">
      <dgm:prSet presAssocID="{1878040F-0789-4BAA-BA44-27EFD6F18E2C}" presName="Name5" presStyleLbl="vennNode1" presStyleIdx="3" presStyleCnt="5" custLinFactNeighborX="-256" custLinFactNeighborY="-22555">
        <dgm:presLayoutVars>
          <dgm:bulletEnabled val="1"/>
        </dgm:presLayoutVars>
      </dgm:prSet>
      <dgm:spPr/>
      <dgm:t>
        <a:bodyPr/>
        <a:lstStyle/>
        <a:p>
          <a:endParaRPr lang="en-GB"/>
        </a:p>
      </dgm:t>
    </dgm:pt>
    <dgm:pt modelId="{3EC510DD-728E-41B7-A38C-14B7A372B630}" type="pres">
      <dgm:prSet presAssocID="{BC22D527-64DC-4373-B986-B16791800901}" presName="space" presStyleCnt="0"/>
      <dgm:spPr/>
    </dgm:pt>
    <dgm:pt modelId="{700E4167-8286-41E5-8484-D90736E94A7E}" type="pres">
      <dgm:prSet presAssocID="{E48179D1-80E3-442C-9805-CB72183A263B}" presName="Name5" presStyleLbl="vennNode1" presStyleIdx="4" presStyleCnt="5" custLinFactNeighborX="-73425" custLinFactNeighborY="21316">
        <dgm:presLayoutVars>
          <dgm:bulletEnabled val="1"/>
        </dgm:presLayoutVars>
      </dgm:prSet>
      <dgm:spPr/>
      <dgm:t>
        <a:bodyPr/>
        <a:lstStyle/>
        <a:p>
          <a:endParaRPr lang="en-GB"/>
        </a:p>
      </dgm:t>
    </dgm:pt>
  </dgm:ptLst>
  <dgm:cxnLst>
    <dgm:cxn modelId="{B4CF3AAD-4653-444F-B279-971C0169638C}" srcId="{88909120-FD04-4005-BF25-60A0602000B0}" destId="{473B4DC2-68CE-4E83-9B3C-EF2E25409A40}" srcOrd="0" destOrd="0" parTransId="{9522D4C5-FACB-4124-81E1-0F864997EB7A}" sibTransId="{ED80E646-1B7B-4746-8B99-053A0203DB46}"/>
    <dgm:cxn modelId="{162B22A2-446A-43B4-A089-B62357EB0B4F}" type="presOf" srcId="{473B4DC2-68CE-4E83-9B3C-EF2E25409A40}" destId="{2A66EF0F-1534-42F7-94E9-EF808CBC2CE7}" srcOrd="0" destOrd="0" presId="urn:microsoft.com/office/officeart/2005/8/layout/venn3"/>
    <dgm:cxn modelId="{269E8C83-C1A1-46DE-AFCA-583BA77E8938}" type="presOf" srcId="{98C8D43C-6423-46DC-8210-3BA102D22EB5}" destId="{307F7736-3DC8-44D4-A324-CE57B367EAB9}" srcOrd="0" destOrd="0" presId="urn:microsoft.com/office/officeart/2005/8/layout/venn3"/>
    <dgm:cxn modelId="{4DD40BE3-C9E6-4FFA-AAF2-2751A20459C1}" srcId="{88909120-FD04-4005-BF25-60A0602000B0}" destId="{E48179D1-80E3-442C-9805-CB72183A263B}" srcOrd="4" destOrd="0" parTransId="{3917B50D-DCB2-4642-B75A-8CBACEC87020}" sibTransId="{17F1F12D-8FA8-45BE-8329-45B8468BB721}"/>
    <dgm:cxn modelId="{8135469D-15E8-43A8-9F68-CB419F5D5A23}" srcId="{88909120-FD04-4005-BF25-60A0602000B0}" destId="{1878040F-0789-4BAA-BA44-27EFD6F18E2C}" srcOrd="3" destOrd="0" parTransId="{2643E7B1-EC93-4DD2-84B2-543AA52FCD08}" sibTransId="{BC22D527-64DC-4373-B986-B16791800901}"/>
    <dgm:cxn modelId="{5EF19BF1-1DC9-4991-A4E3-F02D0AF2991B}" srcId="{88909120-FD04-4005-BF25-60A0602000B0}" destId="{92BD5487-6175-44FE-BD41-4D9E5D9D4770}" srcOrd="1" destOrd="0" parTransId="{615C7C4D-CDDC-4692-A398-EC4B90A5F23C}" sibTransId="{F9904B0F-098D-48F1-8875-4912A6390D69}"/>
    <dgm:cxn modelId="{67044EA3-313C-448C-BC0F-DF2E8BBDBF6B}" type="presOf" srcId="{1878040F-0789-4BAA-BA44-27EFD6F18E2C}" destId="{C0C9BFE9-D198-4523-B74C-C0D02466049B}" srcOrd="0" destOrd="0" presId="urn:microsoft.com/office/officeart/2005/8/layout/venn3"/>
    <dgm:cxn modelId="{0C94B065-A337-41CD-B2E2-AAEC8E0C04C4}" type="presOf" srcId="{92BD5487-6175-44FE-BD41-4D9E5D9D4770}" destId="{75B3127D-DDB9-49F3-92CA-55DC2C6ABD3E}" srcOrd="0" destOrd="0" presId="urn:microsoft.com/office/officeart/2005/8/layout/venn3"/>
    <dgm:cxn modelId="{695B61E4-DE39-4D17-A418-4FABE5F6A084}" type="presOf" srcId="{88909120-FD04-4005-BF25-60A0602000B0}" destId="{86584918-06C5-4B86-8268-F763FD3C7E40}" srcOrd="0" destOrd="0" presId="urn:microsoft.com/office/officeart/2005/8/layout/venn3"/>
    <dgm:cxn modelId="{9B92389B-DAB5-4CB9-9614-A344BDDE3DC4}" type="presOf" srcId="{E48179D1-80E3-442C-9805-CB72183A263B}" destId="{700E4167-8286-41E5-8484-D90736E94A7E}" srcOrd="0" destOrd="0" presId="urn:microsoft.com/office/officeart/2005/8/layout/venn3"/>
    <dgm:cxn modelId="{77DC23DA-0950-44C7-80BF-2B030F65A713}" srcId="{88909120-FD04-4005-BF25-60A0602000B0}" destId="{98C8D43C-6423-46DC-8210-3BA102D22EB5}" srcOrd="2" destOrd="0" parTransId="{CFF7E789-1F30-4C99-BA06-1B05AFA6D156}" sibTransId="{68F85B30-D5D5-4A58-88BA-2A364D05B086}"/>
    <dgm:cxn modelId="{898FFBA6-3E41-4F9B-ADD7-E8C5AD3DF976}" type="presParOf" srcId="{86584918-06C5-4B86-8268-F763FD3C7E40}" destId="{2A66EF0F-1534-42F7-94E9-EF808CBC2CE7}" srcOrd="0" destOrd="0" presId="urn:microsoft.com/office/officeart/2005/8/layout/venn3"/>
    <dgm:cxn modelId="{78580DEB-44CA-483C-AD50-A3AD090C6F96}" type="presParOf" srcId="{86584918-06C5-4B86-8268-F763FD3C7E40}" destId="{A71B6B20-3938-456F-80D3-8A5AC95BC37D}" srcOrd="1" destOrd="0" presId="urn:microsoft.com/office/officeart/2005/8/layout/venn3"/>
    <dgm:cxn modelId="{EDDCB9C3-A5A4-424D-9805-AA8239DD3EC5}" type="presParOf" srcId="{86584918-06C5-4B86-8268-F763FD3C7E40}" destId="{75B3127D-DDB9-49F3-92CA-55DC2C6ABD3E}" srcOrd="2" destOrd="0" presId="urn:microsoft.com/office/officeart/2005/8/layout/venn3"/>
    <dgm:cxn modelId="{4A535491-1BCE-4D68-B07B-2D2E90BE698A}" type="presParOf" srcId="{86584918-06C5-4B86-8268-F763FD3C7E40}" destId="{B936F59A-623C-4D36-9447-FA16356FAD94}" srcOrd="3" destOrd="0" presId="urn:microsoft.com/office/officeart/2005/8/layout/venn3"/>
    <dgm:cxn modelId="{35BE1764-729E-486F-82D3-D1FC7E71BDBF}" type="presParOf" srcId="{86584918-06C5-4B86-8268-F763FD3C7E40}" destId="{307F7736-3DC8-44D4-A324-CE57B367EAB9}" srcOrd="4" destOrd="0" presId="urn:microsoft.com/office/officeart/2005/8/layout/venn3"/>
    <dgm:cxn modelId="{16BBA0DC-7FBA-4BDB-B7CD-4F820D6B5081}" type="presParOf" srcId="{86584918-06C5-4B86-8268-F763FD3C7E40}" destId="{4148E4A8-2E24-421B-B15C-085C139570EA}" srcOrd="5" destOrd="0" presId="urn:microsoft.com/office/officeart/2005/8/layout/venn3"/>
    <dgm:cxn modelId="{E0244E32-E8AD-49E9-A5F8-95067D5C9021}" type="presParOf" srcId="{86584918-06C5-4B86-8268-F763FD3C7E40}" destId="{C0C9BFE9-D198-4523-B74C-C0D02466049B}" srcOrd="6" destOrd="0" presId="urn:microsoft.com/office/officeart/2005/8/layout/venn3"/>
    <dgm:cxn modelId="{66DE0B1D-4BCE-491B-8511-F6540EF861A4}" type="presParOf" srcId="{86584918-06C5-4B86-8268-F763FD3C7E40}" destId="{3EC510DD-728E-41B7-A38C-14B7A372B630}" srcOrd="7" destOrd="0" presId="urn:microsoft.com/office/officeart/2005/8/layout/venn3"/>
    <dgm:cxn modelId="{C8C7096C-2521-4329-96EC-0CE193AAF4C0}" type="presParOf" srcId="{86584918-06C5-4B86-8268-F763FD3C7E40}" destId="{700E4167-8286-41E5-8484-D90736E94A7E}" srcOrd="8"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F07CBA-5279-49BA-BB9F-A58E21D3763A}"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GB"/>
        </a:p>
      </dgm:t>
    </dgm:pt>
    <dgm:pt modelId="{BDC6DFB4-190C-4B38-A190-4B972FC4A362}">
      <dgm:prSet phldrT="[Text]" custT="1">
        <dgm:style>
          <a:lnRef idx="1">
            <a:schemeClr val="dk1"/>
          </a:lnRef>
          <a:fillRef idx="3">
            <a:schemeClr val="dk1"/>
          </a:fillRef>
          <a:effectRef idx="2">
            <a:schemeClr val="dk1"/>
          </a:effectRef>
          <a:fontRef idx="minor">
            <a:schemeClr val="lt1"/>
          </a:fontRef>
        </dgm:style>
      </dgm:prSet>
      <dgm:spPr/>
      <dgm:t>
        <a:bodyPr/>
        <a:lstStyle/>
        <a:p>
          <a:r>
            <a:rPr lang="en-GB" sz="2400" b="1" dirty="0" smtClean="0">
              <a:solidFill>
                <a:schemeClr val="bg1"/>
              </a:solidFill>
              <a:effectLst>
                <a:outerShdw dist="50800" dir="5400000" algn="ctr" rotWithShape="0">
                  <a:schemeClr val="tx1"/>
                </a:outerShdw>
              </a:effectLst>
              <a:latin typeface="Arial" pitchFamily="34" charset="0"/>
              <a:cs typeface="Arial" pitchFamily="34" charset="0"/>
            </a:rPr>
            <a:t>Media Narratives </a:t>
          </a:r>
          <a:endParaRPr lang="en-GB" sz="2400" dirty="0">
            <a:solidFill>
              <a:schemeClr val="bg1"/>
            </a:solidFill>
            <a:effectLst>
              <a:outerShdw dist="50800" dir="5400000" algn="ctr" rotWithShape="0">
                <a:schemeClr val="tx1"/>
              </a:outerShdw>
            </a:effectLst>
            <a:latin typeface="Arial" pitchFamily="34" charset="0"/>
            <a:cs typeface="Arial" pitchFamily="34" charset="0"/>
          </a:endParaRPr>
        </a:p>
      </dgm:t>
    </dgm:pt>
    <dgm:pt modelId="{BDEB948B-7736-4F1A-B551-75C2ED1AE0CD}" type="parTrans" cxnId="{5BB15419-5F15-4FB5-B5EE-CA8E59871515}">
      <dgm:prSet/>
      <dgm:spPr/>
      <dgm:t>
        <a:bodyPr/>
        <a:lstStyle/>
        <a:p>
          <a:endParaRPr lang="en-GB"/>
        </a:p>
      </dgm:t>
    </dgm:pt>
    <dgm:pt modelId="{CD12598B-FCB5-4D04-8E98-68064EBAA2E9}" type="sibTrans" cxnId="{5BB15419-5F15-4FB5-B5EE-CA8E59871515}">
      <dgm:prSet/>
      <dgm:spPr/>
      <dgm:t>
        <a:bodyPr/>
        <a:lstStyle/>
        <a:p>
          <a:endParaRPr lang="en-GB"/>
        </a:p>
      </dgm:t>
    </dgm:pt>
    <dgm:pt modelId="{5F2B6EA5-E45A-4B46-AEBB-E66057C6E9D9}">
      <dgm:prSet phldrT="[Text]">
        <dgm:style>
          <a:lnRef idx="1">
            <a:schemeClr val="accent1"/>
          </a:lnRef>
          <a:fillRef idx="3">
            <a:schemeClr val="accent1"/>
          </a:fillRef>
          <a:effectRef idx="2">
            <a:schemeClr val="accent1"/>
          </a:effectRef>
          <a:fontRef idx="minor">
            <a:schemeClr val="lt1"/>
          </a:fontRef>
        </dgm:style>
      </dgm:prSet>
      <dgm:spPr>
        <a:gradFill rotWithShape="0">
          <a:gsLst>
            <a:gs pos="0">
              <a:schemeClr val="tx1">
                <a:lumMod val="95000"/>
                <a:lumOff val="5000"/>
              </a:schemeClr>
            </a:gs>
            <a:gs pos="80000">
              <a:schemeClr val="accent3">
                <a:lumMod val="75000"/>
              </a:schemeClr>
            </a:gs>
            <a:gs pos="100000">
              <a:schemeClr val="accent3">
                <a:lumMod val="20000"/>
                <a:lumOff val="80000"/>
              </a:schemeClr>
            </a:gs>
          </a:gsLst>
        </a:gradFill>
      </dgm:spPr>
      <dgm:t>
        <a:bodyPr/>
        <a:lstStyle/>
        <a:p>
          <a:r>
            <a:rPr lang="en-GB" dirty="0" smtClean="0">
              <a:effectLst>
                <a:outerShdw blurRad="50800" dist="50800" dir="5400000" algn="ctr" rotWithShape="0">
                  <a:schemeClr val="tx1"/>
                </a:outerShdw>
              </a:effectLst>
            </a:rPr>
            <a:t>Domination Discourses</a:t>
          </a:r>
          <a:endParaRPr lang="en-GB" dirty="0">
            <a:effectLst>
              <a:outerShdw blurRad="50800" dist="50800" dir="5400000" algn="ctr" rotWithShape="0">
                <a:schemeClr val="tx1"/>
              </a:outerShdw>
            </a:effectLst>
          </a:endParaRPr>
        </a:p>
      </dgm:t>
    </dgm:pt>
    <dgm:pt modelId="{15DBAC98-470E-411E-A2DE-861D05D262C1}" type="parTrans" cxnId="{F978F1E3-C5D3-4D83-8624-703C77DCA1D0}">
      <dgm:prSet/>
      <dgm:spPr/>
      <dgm:t>
        <a:bodyPr/>
        <a:lstStyle/>
        <a:p>
          <a:endParaRPr lang="en-GB"/>
        </a:p>
      </dgm:t>
    </dgm:pt>
    <dgm:pt modelId="{F4045623-8461-4DEB-AD04-43BFE9CD250E}" type="sibTrans" cxnId="{F978F1E3-C5D3-4D83-8624-703C77DCA1D0}">
      <dgm:prSet/>
      <dgm:spPr/>
      <dgm:t>
        <a:bodyPr/>
        <a:lstStyle/>
        <a:p>
          <a:endParaRPr lang="en-GB"/>
        </a:p>
      </dgm:t>
    </dgm:pt>
    <dgm:pt modelId="{D94F50C8-9D53-4925-B04B-065DE9373D3A}">
      <dgm:prSet phldrT="[Text]">
        <dgm:style>
          <a:lnRef idx="1">
            <a:schemeClr val="accent2"/>
          </a:lnRef>
          <a:fillRef idx="3">
            <a:schemeClr val="accent2"/>
          </a:fillRef>
          <a:effectRef idx="2">
            <a:schemeClr val="accent2"/>
          </a:effectRef>
          <a:fontRef idx="minor">
            <a:schemeClr val="lt1"/>
          </a:fontRef>
        </dgm:style>
      </dgm:prSet>
      <dgm:spPr/>
      <dgm:t>
        <a:bodyPr/>
        <a:lstStyle/>
        <a:p>
          <a:r>
            <a:rPr lang="en-GB" dirty="0" smtClean="0">
              <a:effectLst>
                <a:outerShdw blurRad="50800" dist="50800" dir="5400000" algn="ctr" rotWithShape="0">
                  <a:schemeClr val="tx1"/>
                </a:outerShdw>
              </a:effectLst>
            </a:rPr>
            <a:t>Danger Discourses</a:t>
          </a:r>
          <a:endParaRPr lang="en-GB" dirty="0">
            <a:effectLst>
              <a:outerShdw blurRad="50800" dist="50800" dir="5400000" algn="ctr" rotWithShape="0">
                <a:schemeClr val="tx1"/>
              </a:outerShdw>
            </a:effectLst>
          </a:endParaRPr>
        </a:p>
      </dgm:t>
    </dgm:pt>
    <dgm:pt modelId="{2D2D7D67-5E71-423F-A730-BA7A76B9690E}" type="parTrans" cxnId="{A275A908-1876-45D6-858C-765E70DBB897}">
      <dgm:prSet/>
      <dgm:spPr/>
      <dgm:t>
        <a:bodyPr/>
        <a:lstStyle/>
        <a:p>
          <a:endParaRPr lang="en-GB"/>
        </a:p>
      </dgm:t>
    </dgm:pt>
    <dgm:pt modelId="{BF215B46-D477-40AC-8292-327920264152}" type="sibTrans" cxnId="{A275A908-1876-45D6-858C-765E70DBB897}">
      <dgm:prSet/>
      <dgm:spPr/>
      <dgm:t>
        <a:bodyPr/>
        <a:lstStyle/>
        <a:p>
          <a:endParaRPr lang="en-GB"/>
        </a:p>
      </dgm:t>
    </dgm:pt>
    <dgm:pt modelId="{89A93040-69B5-43F0-8F28-A525EF1E402E}">
      <dgm:prSet phldrT="[Text]">
        <dgm:style>
          <a:lnRef idx="1">
            <a:schemeClr val="accent1"/>
          </a:lnRef>
          <a:fillRef idx="3">
            <a:schemeClr val="accent1"/>
          </a:fillRef>
          <a:effectRef idx="2">
            <a:schemeClr val="accent1"/>
          </a:effectRef>
          <a:fontRef idx="minor">
            <a:schemeClr val="lt1"/>
          </a:fontRef>
        </dgm:style>
      </dgm:prSet>
      <dgm:spPr/>
      <dgm:t>
        <a:bodyPr/>
        <a:lstStyle/>
        <a:p>
          <a:r>
            <a:rPr lang="en-GB" dirty="0" smtClean="0">
              <a:effectLst>
                <a:outerShdw blurRad="50800" dist="50800" dir="5400000" algn="ctr" rotWithShape="0">
                  <a:schemeClr val="tx1"/>
                </a:outerShdw>
              </a:effectLst>
            </a:rPr>
            <a:t>Democratic Discourses</a:t>
          </a:r>
          <a:endParaRPr lang="en-GB" dirty="0">
            <a:effectLst>
              <a:outerShdw blurRad="50800" dist="50800" dir="5400000" algn="ctr" rotWithShape="0">
                <a:schemeClr val="tx1"/>
              </a:outerShdw>
            </a:effectLst>
          </a:endParaRPr>
        </a:p>
      </dgm:t>
    </dgm:pt>
    <dgm:pt modelId="{AEB061C3-320D-4C17-B0ED-C689CCE15C53}" type="parTrans" cxnId="{5FE1ABA7-49B3-42DF-96B7-8CA4A038C185}">
      <dgm:prSet/>
      <dgm:spPr/>
      <dgm:t>
        <a:bodyPr/>
        <a:lstStyle/>
        <a:p>
          <a:endParaRPr lang="en-GB"/>
        </a:p>
      </dgm:t>
    </dgm:pt>
    <dgm:pt modelId="{BC2F94FB-8A9F-465B-9869-8407C3631487}" type="sibTrans" cxnId="{5FE1ABA7-49B3-42DF-96B7-8CA4A038C185}">
      <dgm:prSet/>
      <dgm:spPr/>
      <dgm:t>
        <a:bodyPr/>
        <a:lstStyle/>
        <a:p>
          <a:endParaRPr lang="en-GB"/>
        </a:p>
      </dgm:t>
    </dgm:pt>
    <dgm:pt modelId="{987B06FB-CCA0-4E4C-B12C-8A066E6513FA}" type="pres">
      <dgm:prSet presAssocID="{6EF07CBA-5279-49BA-BB9F-A58E21D3763A}" presName="diagram" presStyleCnt="0">
        <dgm:presLayoutVars>
          <dgm:chPref val="1"/>
          <dgm:dir/>
          <dgm:animOne val="branch"/>
          <dgm:animLvl val="lvl"/>
          <dgm:resizeHandles val="exact"/>
        </dgm:presLayoutVars>
      </dgm:prSet>
      <dgm:spPr/>
      <dgm:t>
        <a:bodyPr/>
        <a:lstStyle/>
        <a:p>
          <a:endParaRPr lang="en-GB"/>
        </a:p>
      </dgm:t>
    </dgm:pt>
    <dgm:pt modelId="{A9F8B83D-C9B2-424D-A926-D61773813B5B}" type="pres">
      <dgm:prSet presAssocID="{BDC6DFB4-190C-4B38-A190-4B972FC4A362}" presName="root1" presStyleCnt="0"/>
      <dgm:spPr/>
    </dgm:pt>
    <dgm:pt modelId="{99AA9EF6-3E04-4A71-9DF7-9ACA06515F81}" type="pres">
      <dgm:prSet presAssocID="{BDC6DFB4-190C-4B38-A190-4B972FC4A362}" presName="LevelOneTextNode" presStyleLbl="node0" presStyleIdx="0" presStyleCnt="1" custScaleX="59983" custScaleY="68449" custLinFactNeighborX="7547" custLinFactNeighborY="-14324">
        <dgm:presLayoutVars>
          <dgm:chPref val="3"/>
        </dgm:presLayoutVars>
      </dgm:prSet>
      <dgm:spPr/>
      <dgm:t>
        <a:bodyPr/>
        <a:lstStyle/>
        <a:p>
          <a:endParaRPr lang="en-GB"/>
        </a:p>
      </dgm:t>
    </dgm:pt>
    <dgm:pt modelId="{4CD961E3-355C-42BB-B299-CA5F036C2BB8}" type="pres">
      <dgm:prSet presAssocID="{BDC6DFB4-190C-4B38-A190-4B972FC4A362}" presName="level2hierChild" presStyleCnt="0"/>
      <dgm:spPr/>
    </dgm:pt>
    <dgm:pt modelId="{D9B07A9C-E33C-4727-9153-66B6325DB881}" type="pres">
      <dgm:prSet presAssocID="{15DBAC98-470E-411E-A2DE-861D05D262C1}" presName="conn2-1" presStyleLbl="parChTrans1D2" presStyleIdx="0" presStyleCnt="3"/>
      <dgm:spPr/>
      <dgm:t>
        <a:bodyPr/>
        <a:lstStyle/>
        <a:p>
          <a:endParaRPr lang="en-GB"/>
        </a:p>
      </dgm:t>
    </dgm:pt>
    <dgm:pt modelId="{0C467E75-D52A-434C-B592-9AEBD8D41411}" type="pres">
      <dgm:prSet presAssocID="{15DBAC98-470E-411E-A2DE-861D05D262C1}" presName="connTx" presStyleLbl="parChTrans1D2" presStyleIdx="0" presStyleCnt="3"/>
      <dgm:spPr/>
      <dgm:t>
        <a:bodyPr/>
        <a:lstStyle/>
        <a:p>
          <a:endParaRPr lang="en-GB"/>
        </a:p>
      </dgm:t>
    </dgm:pt>
    <dgm:pt modelId="{201025C2-7F1C-4A61-94C7-FA53479DA412}" type="pres">
      <dgm:prSet presAssocID="{5F2B6EA5-E45A-4B46-AEBB-E66057C6E9D9}" presName="root2" presStyleCnt="0"/>
      <dgm:spPr/>
    </dgm:pt>
    <dgm:pt modelId="{FFF50783-A57A-4EB3-877A-17993D0A4E66}" type="pres">
      <dgm:prSet presAssocID="{5F2B6EA5-E45A-4B46-AEBB-E66057C6E9D9}" presName="LevelTwoTextNode" presStyleLbl="node2" presStyleIdx="0" presStyleCnt="3" custScaleX="176117" custScaleY="36423" custLinFactNeighborX="-25642" custLinFactNeighborY="-63227">
        <dgm:presLayoutVars>
          <dgm:chPref val="3"/>
        </dgm:presLayoutVars>
      </dgm:prSet>
      <dgm:spPr/>
      <dgm:t>
        <a:bodyPr/>
        <a:lstStyle/>
        <a:p>
          <a:endParaRPr lang="en-GB"/>
        </a:p>
      </dgm:t>
    </dgm:pt>
    <dgm:pt modelId="{5FEEAB39-9037-4072-A8BD-46D713CA0834}" type="pres">
      <dgm:prSet presAssocID="{5F2B6EA5-E45A-4B46-AEBB-E66057C6E9D9}" presName="level3hierChild" presStyleCnt="0"/>
      <dgm:spPr/>
    </dgm:pt>
    <dgm:pt modelId="{7013A9E8-7392-4CB1-9DF4-4BDABAD6F9B3}" type="pres">
      <dgm:prSet presAssocID="{AEB061C3-320D-4C17-B0ED-C689CCE15C53}" presName="conn2-1" presStyleLbl="parChTrans1D2" presStyleIdx="1" presStyleCnt="3"/>
      <dgm:spPr/>
      <dgm:t>
        <a:bodyPr/>
        <a:lstStyle/>
        <a:p>
          <a:endParaRPr lang="en-GB"/>
        </a:p>
      </dgm:t>
    </dgm:pt>
    <dgm:pt modelId="{74CBFE63-DBD0-408A-96E7-81164CD5054A}" type="pres">
      <dgm:prSet presAssocID="{AEB061C3-320D-4C17-B0ED-C689CCE15C53}" presName="connTx" presStyleLbl="parChTrans1D2" presStyleIdx="1" presStyleCnt="3"/>
      <dgm:spPr/>
      <dgm:t>
        <a:bodyPr/>
        <a:lstStyle/>
        <a:p>
          <a:endParaRPr lang="en-GB"/>
        </a:p>
      </dgm:t>
    </dgm:pt>
    <dgm:pt modelId="{57747A97-0192-48CF-AB70-700989116E18}" type="pres">
      <dgm:prSet presAssocID="{89A93040-69B5-43F0-8F28-A525EF1E402E}" presName="root2" presStyleCnt="0"/>
      <dgm:spPr/>
    </dgm:pt>
    <dgm:pt modelId="{FE59D19C-F1B6-4A74-AFF7-6F5BD8D4D0E3}" type="pres">
      <dgm:prSet presAssocID="{89A93040-69B5-43F0-8F28-A525EF1E402E}" presName="LevelTwoTextNode" presStyleLbl="node2" presStyleIdx="1" presStyleCnt="3" custScaleX="176117" custScaleY="40149" custLinFactNeighborX="-637" custLinFactNeighborY="-45765">
        <dgm:presLayoutVars>
          <dgm:chPref val="3"/>
        </dgm:presLayoutVars>
      </dgm:prSet>
      <dgm:spPr/>
      <dgm:t>
        <a:bodyPr/>
        <a:lstStyle/>
        <a:p>
          <a:endParaRPr lang="en-GB"/>
        </a:p>
      </dgm:t>
    </dgm:pt>
    <dgm:pt modelId="{429D7C63-F239-4853-AC1D-5956B71F5448}" type="pres">
      <dgm:prSet presAssocID="{89A93040-69B5-43F0-8F28-A525EF1E402E}" presName="level3hierChild" presStyleCnt="0"/>
      <dgm:spPr/>
    </dgm:pt>
    <dgm:pt modelId="{E5EB0075-7FA1-4BA7-8F6F-A638E8696FB9}" type="pres">
      <dgm:prSet presAssocID="{2D2D7D67-5E71-423F-A730-BA7A76B9690E}" presName="conn2-1" presStyleLbl="parChTrans1D2" presStyleIdx="2" presStyleCnt="3"/>
      <dgm:spPr/>
      <dgm:t>
        <a:bodyPr/>
        <a:lstStyle/>
        <a:p>
          <a:endParaRPr lang="en-GB"/>
        </a:p>
      </dgm:t>
    </dgm:pt>
    <dgm:pt modelId="{31E90C99-BE8D-403B-966E-874CE0772993}" type="pres">
      <dgm:prSet presAssocID="{2D2D7D67-5E71-423F-A730-BA7A76B9690E}" presName="connTx" presStyleLbl="parChTrans1D2" presStyleIdx="2" presStyleCnt="3"/>
      <dgm:spPr/>
      <dgm:t>
        <a:bodyPr/>
        <a:lstStyle/>
        <a:p>
          <a:endParaRPr lang="en-GB"/>
        </a:p>
      </dgm:t>
    </dgm:pt>
    <dgm:pt modelId="{F5C8E471-A22B-46CB-B691-5CB503C4488D}" type="pres">
      <dgm:prSet presAssocID="{D94F50C8-9D53-4925-B04B-065DE9373D3A}" presName="root2" presStyleCnt="0"/>
      <dgm:spPr/>
    </dgm:pt>
    <dgm:pt modelId="{DAAFBFC9-9937-4729-A427-093F3FA9DEB9}" type="pres">
      <dgm:prSet presAssocID="{D94F50C8-9D53-4925-B04B-065DE9373D3A}" presName="LevelTwoTextNode" presStyleLbl="node2" presStyleIdx="2" presStyleCnt="3" custScaleX="141711" custScaleY="37229" custLinFactNeighborX="-2228" custLinFactNeighborY="-49125">
        <dgm:presLayoutVars>
          <dgm:chPref val="3"/>
        </dgm:presLayoutVars>
      </dgm:prSet>
      <dgm:spPr/>
      <dgm:t>
        <a:bodyPr/>
        <a:lstStyle/>
        <a:p>
          <a:endParaRPr lang="en-GB"/>
        </a:p>
      </dgm:t>
    </dgm:pt>
    <dgm:pt modelId="{441C70ED-6FD3-4366-AD43-0B36C3F6A1C0}" type="pres">
      <dgm:prSet presAssocID="{D94F50C8-9D53-4925-B04B-065DE9373D3A}" presName="level3hierChild" presStyleCnt="0"/>
      <dgm:spPr/>
    </dgm:pt>
  </dgm:ptLst>
  <dgm:cxnLst>
    <dgm:cxn modelId="{3C79FC1C-C94D-4C1E-8A09-4278695A5D34}" type="presOf" srcId="{6EF07CBA-5279-49BA-BB9F-A58E21D3763A}" destId="{987B06FB-CCA0-4E4C-B12C-8A066E6513FA}" srcOrd="0" destOrd="0" presId="urn:microsoft.com/office/officeart/2005/8/layout/hierarchy2"/>
    <dgm:cxn modelId="{AE04060D-D495-44C4-8E51-F06DFFFF6F49}" type="presOf" srcId="{D94F50C8-9D53-4925-B04B-065DE9373D3A}" destId="{DAAFBFC9-9937-4729-A427-093F3FA9DEB9}" srcOrd="0" destOrd="0" presId="urn:microsoft.com/office/officeart/2005/8/layout/hierarchy2"/>
    <dgm:cxn modelId="{A275A908-1876-45D6-858C-765E70DBB897}" srcId="{BDC6DFB4-190C-4B38-A190-4B972FC4A362}" destId="{D94F50C8-9D53-4925-B04B-065DE9373D3A}" srcOrd="2" destOrd="0" parTransId="{2D2D7D67-5E71-423F-A730-BA7A76B9690E}" sibTransId="{BF215B46-D477-40AC-8292-327920264152}"/>
    <dgm:cxn modelId="{5FE1ABA7-49B3-42DF-96B7-8CA4A038C185}" srcId="{BDC6DFB4-190C-4B38-A190-4B972FC4A362}" destId="{89A93040-69B5-43F0-8F28-A525EF1E402E}" srcOrd="1" destOrd="0" parTransId="{AEB061C3-320D-4C17-B0ED-C689CCE15C53}" sibTransId="{BC2F94FB-8A9F-465B-9869-8407C3631487}"/>
    <dgm:cxn modelId="{5BB15419-5F15-4FB5-B5EE-CA8E59871515}" srcId="{6EF07CBA-5279-49BA-BB9F-A58E21D3763A}" destId="{BDC6DFB4-190C-4B38-A190-4B972FC4A362}" srcOrd="0" destOrd="0" parTransId="{BDEB948B-7736-4F1A-B551-75C2ED1AE0CD}" sibTransId="{CD12598B-FCB5-4D04-8E98-68064EBAA2E9}"/>
    <dgm:cxn modelId="{09B56827-A5BB-4EAE-BBB8-463E734E33A3}" type="presOf" srcId="{15DBAC98-470E-411E-A2DE-861D05D262C1}" destId="{0C467E75-D52A-434C-B592-9AEBD8D41411}" srcOrd="1" destOrd="0" presId="urn:microsoft.com/office/officeart/2005/8/layout/hierarchy2"/>
    <dgm:cxn modelId="{8FA02677-F061-40E1-BC0E-FC02910545FF}" type="presOf" srcId="{BDC6DFB4-190C-4B38-A190-4B972FC4A362}" destId="{99AA9EF6-3E04-4A71-9DF7-9ACA06515F81}" srcOrd="0" destOrd="0" presId="urn:microsoft.com/office/officeart/2005/8/layout/hierarchy2"/>
    <dgm:cxn modelId="{9E18BE38-AE09-43F2-8418-02031658F242}" type="presOf" srcId="{AEB061C3-320D-4C17-B0ED-C689CCE15C53}" destId="{74CBFE63-DBD0-408A-96E7-81164CD5054A}" srcOrd="1" destOrd="0" presId="urn:microsoft.com/office/officeart/2005/8/layout/hierarchy2"/>
    <dgm:cxn modelId="{59CBC7BB-CA4B-499A-B40A-DFF1BB56406D}" type="presOf" srcId="{89A93040-69B5-43F0-8F28-A525EF1E402E}" destId="{FE59D19C-F1B6-4A74-AFF7-6F5BD8D4D0E3}" srcOrd="0" destOrd="0" presId="urn:microsoft.com/office/officeart/2005/8/layout/hierarchy2"/>
    <dgm:cxn modelId="{1EB28C06-1430-44BE-9743-4AC40415CC0B}" type="presOf" srcId="{2D2D7D67-5E71-423F-A730-BA7A76B9690E}" destId="{31E90C99-BE8D-403B-966E-874CE0772993}" srcOrd="1" destOrd="0" presId="urn:microsoft.com/office/officeart/2005/8/layout/hierarchy2"/>
    <dgm:cxn modelId="{220056FF-7EE6-4076-9BBA-5F13FAB53712}" type="presOf" srcId="{15DBAC98-470E-411E-A2DE-861D05D262C1}" destId="{D9B07A9C-E33C-4727-9153-66B6325DB881}" srcOrd="0" destOrd="0" presId="urn:microsoft.com/office/officeart/2005/8/layout/hierarchy2"/>
    <dgm:cxn modelId="{E2A5C81C-7D92-482C-BC83-DB1AF9384D41}" type="presOf" srcId="{AEB061C3-320D-4C17-B0ED-C689CCE15C53}" destId="{7013A9E8-7392-4CB1-9DF4-4BDABAD6F9B3}" srcOrd="0" destOrd="0" presId="urn:microsoft.com/office/officeart/2005/8/layout/hierarchy2"/>
    <dgm:cxn modelId="{4E83CA11-0C0C-43F1-95F1-ED20C482DA65}" type="presOf" srcId="{5F2B6EA5-E45A-4B46-AEBB-E66057C6E9D9}" destId="{FFF50783-A57A-4EB3-877A-17993D0A4E66}" srcOrd="0" destOrd="0" presId="urn:microsoft.com/office/officeart/2005/8/layout/hierarchy2"/>
    <dgm:cxn modelId="{4B465735-680E-4B8B-91B6-EBC92FD06BB0}" type="presOf" srcId="{2D2D7D67-5E71-423F-A730-BA7A76B9690E}" destId="{E5EB0075-7FA1-4BA7-8F6F-A638E8696FB9}" srcOrd="0" destOrd="0" presId="urn:microsoft.com/office/officeart/2005/8/layout/hierarchy2"/>
    <dgm:cxn modelId="{F978F1E3-C5D3-4D83-8624-703C77DCA1D0}" srcId="{BDC6DFB4-190C-4B38-A190-4B972FC4A362}" destId="{5F2B6EA5-E45A-4B46-AEBB-E66057C6E9D9}" srcOrd="0" destOrd="0" parTransId="{15DBAC98-470E-411E-A2DE-861D05D262C1}" sibTransId="{F4045623-8461-4DEB-AD04-43BFE9CD250E}"/>
    <dgm:cxn modelId="{C83B9B23-44CE-4522-889E-CB428C1BECAC}" type="presParOf" srcId="{987B06FB-CCA0-4E4C-B12C-8A066E6513FA}" destId="{A9F8B83D-C9B2-424D-A926-D61773813B5B}" srcOrd="0" destOrd="0" presId="urn:microsoft.com/office/officeart/2005/8/layout/hierarchy2"/>
    <dgm:cxn modelId="{2D7B1302-E60C-47CD-B58B-ABBCAC3A8480}" type="presParOf" srcId="{A9F8B83D-C9B2-424D-A926-D61773813B5B}" destId="{99AA9EF6-3E04-4A71-9DF7-9ACA06515F81}" srcOrd="0" destOrd="0" presId="urn:microsoft.com/office/officeart/2005/8/layout/hierarchy2"/>
    <dgm:cxn modelId="{F89D7A65-A587-4B82-8527-10DB76EEB672}" type="presParOf" srcId="{A9F8B83D-C9B2-424D-A926-D61773813B5B}" destId="{4CD961E3-355C-42BB-B299-CA5F036C2BB8}" srcOrd="1" destOrd="0" presId="urn:microsoft.com/office/officeart/2005/8/layout/hierarchy2"/>
    <dgm:cxn modelId="{FD84DE0B-6F99-4335-81FC-2BCAE4F4BFCB}" type="presParOf" srcId="{4CD961E3-355C-42BB-B299-CA5F036C2BB8}" destId="{D9B07A9C-E33C-4727-9153-66B6325DB881}" srcOrd="0" destOrd="0" presId="urn:microsoft.com/office/officeart/2005/8/layout/hierarchy2"/>
    <dgm:cxn modelId="{F530183B-9C56-40E4-A33E-A903AB600A34}" type="presParOf" srcId="{D9B07A9C-E33C-4727-9153-66B6325DB881}" destId="{0C467E75-D52A-434C-B592-9AEBD8D41411}" srcOrd="0" destOrd="0" presId="urn:microsoft.com/office/officeart/2005/8/layout/hierarchy2"/>
    <dgm:cxn modelId="{68F9A5BF-E4F2-4A2D-87A6-78AB33E10E3F}" type="presParOf" srcId="{4CD961E3-355C-42BB-B299-CA5F036C2BB8}" destId="{201025C2-7F1C-4A61-94C7-FA53479DA412}" srcOrd="1" destOrd="0" presId="urn:microsoft.com/office/officeart/2005/8/layout/hierarchy2"/>
    <dgm:cxn modelId="{84375BF9-F048-4001-BB50-10064CE91581}" type="presParOf" srcId="{201025C2-7F1C-4A61-94C7-FA53479DA412}" destId="{FFF50783-A57A-4EB3-877A-17993D0A4E66}" srcOrd="0" destOrd="0" presId="urn:microsoft.com/office/officeart/2005/8/layout/hierarchy2"/>
    <dgm:cxn modelId="{9ABC3E16-3C09-4803-9B35-53C9ED428DBE}" type="presParOf" srcId="{201025C2-7F1C-4A61-94C7-FA53479DA412}" destId="{5FEEAB39-9037-4072-A8BD-46D713CA0834}" srcOrd="1" destOrd="0" presId="urn:microsoft.com/office/officeart/2005/8/layout/hierarchy2"/>
    <dgm:cxn modelId="{C10B3DD0-1460-4FD4-89C6-98770C3E0FE8}" type="presParOf" srcId="{4CD961E3-355C-42BB-B299-CA5F036C2BB8}" destId="{7013A9E8-7392-4CB1-9DF4-4BDABAD6F9B3}" srcOrd="2" destOrd="0" presId="urn:microsoft.com/office/officeart/2005/8/layout/hierarchy2"/>
    <dgm:cxn modelId="{A3AF9382-BF02-45F4-BFD3-530CF04CD0A3}" type="presParOf" srcId="{7013A9E8-7392-4CB1-9DF4-4BDABAD6F9B3}" destId="{74CBFE63-DBD0-408A-96E7-81164CD5054A}" srcOrd="0" destOrd="0" presId="urn:microsoft.com/office/officeart/2005/8/layout/hierarchy2"/>
    <dgm:cxn modelId="{2F41697B-3957-4546-8BC8-478D869CE371}" type="presParOf" srcId="{4CD961E3-355C-42BB-B299-CA5F036C2BB8}" destId="{57747A97-0192-48CF-AB70-700989116E18}" srcOrd="3" destOrd="0" presId="urn:microsoft.com/office/officeart/2005/8/layout/hierarchy2"/>
    <dgm:cxn modelId="{309AD2FF-8F55-4C16-A976-13F45E3141C2}" type="presParOf" srcId="{57747A97-0192-48CF-AB70-700989116E18}" destId="{FE59D19C-F1B6-4A74-AFF7-6F5BD8D4D0E3}" srcOrd="0" destOrd="0" presId="urn:microsoft.com/office/officeart/2005/8/layout/hierarchy2"/>
    <dgm:cxn modelId="{7A7E69E8-AC16-47CA-A47B-AC206ABA55D5}" type="presParOf" srcId="{57747A97-0192-48CF-AB70-700989116E18}" destId="{429D7C63-F239-4853-AC1D-5956B71F5448}" srcOrd="1" destOrd="0" presId="urn:microsoft.com/office/officeart/2005/8/layout/hierarchy2"/>
    <dgm:cxn modelId="{30E39F99-1DD0-4017-880D-B4B838A37301}" type="presParOf" srcId="{4CD961E3-355C-42BB-B299-CA5F036C2BB8}" destId="{E5EB0075-7FA1-4BA7-8F6F-A638E8696FB9}" srcOrd="4" destOrd="0" presId="urn:microsoft.com/office/officeart/2005/8/layout/hierarchy2"/>
    <dgm:cxn modelId="{B0BDA637-9341-4D3F-844D-BD2B3C300673}" type="presParOf" srcId="{E5EB0075-7FA1-4BA7-8F6F-A638E8696FB9}" destId="{31E90C99-BE8D-403B-966E-874CE0772993}" srcOrd="0" destOrd="0" presId="urn:microsoft.com/office/officeart/2005/8/layout/hierarchy2"/>
    <dgm:cxn modelId="{5A788F09-0A3D-4C74-B1C4-FC8ACD592F4E}" type="presParOf" srcId="{4CD961E3-355C-42BB-B299-CA5F036C2BB8}" destId="{F5C8E471-A22B-46CB-B691-5CB503C4488D}" srcOrd="5" destOrd="0" presId="urn:microsoft.com/office/officeart/2005/8/layout/hierarchy2"/>
    <dgm:cxn modelId="{623F8474-728C-4763-A9A9-8BC7A73BD10D}" type="presParOf" srcId="{F5C8E471-A22B-46CB-B691-5CB503C4488D}" destId="{DAAFBFC9-9937-4729-A427-093F3FA9DEB9}" srcOrd="0" destOrd="0" presId="urn:microsoft.com/office/officeart/2005/8/layout/hierarchy2"/>
    <dgm:cxn modelId="{9B292188-055C-4687-B193-33FC84FDFE43}" type="presParOf" srcId="{F5C8E471-A22B-46CB-B691-5CB503C4488D}" destId="{441C70ED-6FD3-4366-AD43-0B36C3F6A1C0}" srcOrd="1" destOrd="0" presId="urn:microsoft.com/office/officeart/2005/8/layout/hierarchy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66EF0F-1534-42F7-94E9-EF808CBC2CE7}">
      <dsp:nvSpPr>
        <dsp:cNvPr id="0" name=""/>
        <dsp:cNvSpPr/>
      </dsp:nvSpPr>
      <dsp:spPr>
        <a:xfrm>
          <a:off x="1" y="71434"/>
          <a:ext cx="2116905" cy="2116905"/>
        </a:xfrm>
        <a:prstGeom prst="ellipse">
          <a:avLst/>
        </a:prstGeom>
        <a:gradFill rotWithShape="0">
          <a:gsLst>
            <a:gs pos="0">
              <a:schemeClr val="accent4">
                <a:alpha val="50000"/>
                <a:hueOff val="0"/>
                <a:satOff val="0"/>
                <a:lumOff val="0"/>
                <a:alphaOff val="0"/>
                <a:shade val="51000"/>
                <a:satMod val="130000"/>
              </a:schemeClr>
            </a:gs>
            <a:gs pos="80000">
              <a:schemeClr val="accent4">
                <a:alpha val="50000"/>
                <a:hueOff val="0"/>
                <a:satOff val="0"/>
                <a:lumOff val="0"/>
                <a:alphaOff val="0"/>
                <a:shade val="93000"/>
                <a:satMod val="130000"/>
              </a:schemeClr>
            </a:gs>
            <a:gs pos="100000">
              <a:schemeClr val="accent4">
                <a:alpha val="50000"/>
                <a:hueOff val="0"/>
                <a:satOff val="0"/>
                <a:lumOff val="0"/>
                <a:alphaOff val="0"/>
                <a:shade val="94000"/>
                <a:satMod val="135000"/>
              </a:schemeClr>
            </a:gs>
          </a:gsLst>
          <a:lin ang="16200000" scaled="0"/>
        </a:gradFill>
        <a:ln>
          <a:noFill/>
        </a:ln>
        <a:effectLst>
          <a:outerShdw blurRad="40000" dist="23000" dir="5400000" rotWithShape="0">
            <a:schemeClr val="tx1">
              <a:alpha val="35000"/>
            </a:scheme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16500" tIns="24130" rIns="116500" bIns="24130" numCol="1" spcCol="1270" anchor="ctr" anchorCtr="0">
          <a:noAutofit/>
        </a:bodyPr>
        <a:lstStyle/>
        <a:p>
          <a:pPr lvl="0" algn="ctr" defTabSz="844550">
            <a:lnSpc>
              <a:spcPct val="90000"/>
            </a:lnSpc>
            <a:spcBef>
              <a:spcPct val="0"/>
            </a:spcBef>
            <a:spcAft>
              <a:spcPct val="35000"/>
            </a:spcAft>
          </a:pPr>
          <a:r>
            <a:rPr lang="en-GB" sz="1900" kern="1200" dirty="0" smtClean="0">
              <a:effectLst>
                <a:innerShdw blurRad="63500" dir="13500000">
                  <a:schemeClr val="bg1">
                    <a:alpha val="50000"/>
                  </a:schemeClr>
                </a:innerShdw>
              </a:effectLst>
              <a:latin typeface="Arial" pitchFamily="34" charset="0"/>
              <a:cs typeface="Arial" pitchFamily="34" charset="0"/>
            </a:rPr>
            <a:t>Fear</a:t>
          </a:r>
          <a:endParaRPr lang="en-GB" sz="1900" kern="1200" dirty="0">
            <a:effectLst>
              <a:innerShdw blurRad="63500" dir="13500000">
                <a:schemeClr val="bg1">
                  <a:alpha val="50000"/>
                </a:schemeClr>
              </a:innerShdw>
            </a:effectLst>
            <a:latin typeface="Arial" pitchFamily="34" charset="0"/>
            <a:cs typeface="Arial" pitchFamily="34" charset="0"/>
          </a:endParaRPr>
        </a:p>
      </dsp:txBody>
      <dsp:txXfrm>
        <a:off x="310015" y="381448"/>
        <a:ext cx="1496877" cy="1496877"/>
      </dsp:txXfrm>
    </dsp:sp>
    <dsp:sp modelId="{75B3127D-DDB9-49F3-92CA-55DC2C6ABD3E}">
      <dsp:nvSpPr>
        <dsp:cNvPr id="0" name=""/>
        <dsp:cNvSpPr/>
      </dsp:nvSpPr>
      <dsp:spPr>
        <a:xfrm>
          <a:off x="1693526" y="71434"/>
          <a:ext cx="2116905" cy="2116905"/>
        </a:xfrm>
        <a:prstGeom prst="ellipse">
          <a:avLst/>
        </a:prstGeom>
        <a:gradFill rotWithShape="0">
          <a:gsLst>
            <a:gs pos="0">
              <a:schemeClr val="accent4">
                <a:alpha val="50000"/>
                <a:hueOff val="-1116192"/>
                <a:satOff val="6725"/>
                <a:lumOff val="539"/>
                <a:alphaOff val="0"/>
                <a:shade val="51000"/>
                <a:satMod val="130000"/>
              </a:schemeClr>
            </a:gs>
            <a:gs pos="80000">
              <a:schemeClr val="accent4">
                <a:alpha val="50000"/>
                <a:hueOff val="-1116192"/>
                <a:satOff val="6725"/>
                <a:lumOff val="539"/>
                <a:alphaOff val="0"/>
                <a:shade val="93000"/>
                <a:satMod val="130000"/>
              </a:schemeClr>
            </a:gs>
            <a:gs pos="100000">
              <a:schemeClr val="accent4">
                <a:alpha val="50000"/>
                <a:hueOff val="-1116192"/>
                <a:satOff val="6725"/>
                <a:lumOff val="539"/>
                <a:alphaOff val="0"/>
                <a:shade val="94000"/>
                <a:satMod val="135000"/>
              </a:schemeClr>
            </a:gs>
          </a:gsLst>
          <a:lin ang="16200000" scaled="0"/>
        </a:gradFill>
        <a:ln>
          <a:noFill/>
        </a:ln>
        <a:effectLst>
          <a:outerShdw blurRad="40000" dist="23000" dir="5400000" rotWithShape="0">
            <a:schemeClr val="tx1">
              <a:alpha val="35000"/>
            </a:scheme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16500" tIns="24130" rIns="116500" bIns="24130" numCol="1" spcCol="1270" anchor="ctr" anchorCtr="0">
          <a:noAutofit/>
        </a:bodyPr>
        <a:lstStyle/>
        <a:p>
          <a:pPr lvl="0" algn="ctr" defTabSz="844550">
            <a:lnSpc>
              <a:spcPct val="90000"/>
            </a:lnSpc>
            <a:spcBef>
              <a:spcPct val="0"/>
            </a:spcBef>
            <a:spcAft>
              <a:spcPct val="35000"/>
            </a:spcAft>
          </a:pPr>
          <a:r>
            <a:rPr lang="en-GB" sz="1900" kern="1200" dirty="0" smtClean="0">
              <a:latin typeface="Arial" pitchFamily="34" charset="0"/>
              <a:cs typeface="Arial" pitchFamily="34" charset="0"/>
            </a:rPr>
            <a:t>Warnings</a:t>
          </a:r>
          <a:endParaRPr lang="en-GB" sz="1900" kern="1200" dirty="0">
            <a:latin typeface="Arial" pitchFamily="34" charset="0"/>
            <a:cs typeface="Arial" pitchFamily="34" charset="0"/>
          </a:endParaRPr>
        </a:p>
      </dsp:txBody>
      <dsp:txXfrm>
        <a:off x="2003540" y="381448"/>
        <a:ext cx="1496877" cy="1496877"/>
      </dsp:txXfrm>
    </dsp:sp>
    <dsp:sp modelId="{307F7736-3DC8-44D4-A324-CE57B367EAB9}">
      <dsp:nvSpPr>
        <dsp:cNvPr id="0" name=""/>
        <dsp:cNvSpPr/>
      </dsp:nvSpPr>
      <dsp:spPr>
        <a:xfrm>
          <a:off x="3387050" y="71434"/>
          <a:ext cx="2116905" cy="2116905"/>
        </a:xfrm>
        <a:prstGeom prst="ellipse">
          <a:avLst/>
        </a:prstGeom>
        <a:gradFill rotWithShape="0">
          <a:gsLst>
            <a:gs pos="0">
              <a:schemeClr val="accent4">
                <a:alpha val="50000"/>
                <a:hueOff val="-2232385"/>
                <a:satOff val="13449"/>
                <a:lumOff val="1078"/>
                <a:alphaOff val="0"/>
                <a:shade val="51000"/>
                <a:satMod val="130000"/>
              </a:schemeClr>
            </a:gs>
            <a:gs pos="80000">
              <a:schemeClr val="accent4">
                <a:alpha val="50000"/>
                <a:hueOff val="-2232385"/>
                <a:satOff val="13449"/>
                <a:lumOff val="1078"/>
                <a:alphaOff val="0"/>
                <a:shade val="93000"/>
                <a:satMod val="130000"/>
              </a:schemeClr>
            </a:gs>
            <a:gs pos="100000">
              <a:schemeClr val="accent4">
                <a:alpha val="50000"/>
                <a:hueOff val="-2232385"/>
                <a:satOff val="13449"/>
                <a:lumOff val="1078"/>
                <a:alphaOff val="0"/>
                <a:shade val="94000"/>
                <a:satMod val="135000"/>
              </a:schemeClr>
            </a:gs>
          </a:gsLst>
          <a:lin ang="16200000" scaled="0"/>
        </a:gradFill>
        <a:ln>
          <a:noFill/>
        </a:ln>
        <a:effectLst>
          <a:outerShdw blurRad="40000" dist="23000" dir="5400000" rotWithShape="0">
            <a:schemeClr val="tx1">
              <a:alpha val="35000"/>
            </a:scheme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16500" tIns="24130" rIns="116500" bIns="24130" numCol="1" spcCol="1270" anchor="ctr" anchorCtr="0">
          <a:noAutofit/>
        </a:bodyPr>
        <a:lstStyle/>
        <a:p>
          <a:pPr lvl="0" algn="ctr" defTabSz="844550">
            <a:lnSpc>
              <a:spcPct val="90000"/>
            </a:lnSpc>
            <a:spcBef>
              <a:spcPct val="0"/>
            </a:spcBef>
            <a:spcAft>
              <a:spcPct val="35000"/>
            </a:spcAft>
          </a:pPr>
          <a:r>
            <a:rPr lang="en-GB" sz="1900" kern="1200" dirty="0" smtClean="0">
              <a:latin typeface="Arial" pitchFamily="34" charset="0"/>
              <a:cs typeface="Arial" pitchFamily="34" charset="0"/>
            </a:rPr>
            <a:t>Risk</a:t>
          </a:r>
          <a:endParaRPr lang="en-GB" sz="1900" kern="1200" dirty="0">
            <a:latin typeface="Arial" pitchFamily="34" charset="0"/>
            <a:cs typeface="Arial" pitchFamily="34" charset="0"/>
          </a:endParaRPr>
        </a:p>
      </dsp:txBody>
      <dsp:txXfrm>
        <a:off x="3697064" y="381448"/>
        <a:ext cx="1496877" cy="1496877"/>
      </dsp:txXfrm>
    </dsp:sp>
    <dsp:sp modelId="{C0C9BFE9-D198-4523-B74C-C0D02466049B}">
      <dsp:nvSpPr>
        <dsp:cNvPr id="0" name=""/>
        <dsp:cNvSpPr/>
      </dsp:nvSpPr>
      <dsp:spPr>
        <a:xfrm>
          <a:off x="5080575" y="71434"/>
          <a:ext cx="2116905" cy="2116905"/>
        </a:xfrm>
        <a:prstGeom prst="ellipse">
          <a:avLst/>
        </a:prstGeom>
        <a:gradFill rotWithShape="0">
          <a:gsLst>
            <a:gs pos="0">
              <a:schemeClr val="accent4">
                <a:alpha val="50000"/>
                <a:hueOff val="-3348577"/>
                <a:satOff val="20174"/>
                <a:lumOff val="1617"/>
                <a:alphaOff val="0"/>
                <a:shade val="51000"/>
                <a:satMod val="130000"/>
              </a:schemeClr>
            </a:gs>
            <a:gs pos="80000">
              <a:schemeClr val="accent4">
                <a:alpha val="50000"/>
                <a:hueOff val="-3348577"/>
                <a:satOff val="20174"/>
                <a:lumOff val="1617"/>
                <a:alphaOff val="0"/>
                <a:shade val="93000"/>
                <a:satMod val="130000"/>
              </a:schemeClr>
            </a:gs>
            <a:gs pos="100000">
              <a:schemeClr val="accent4">
                <a:alpha val="50000"/>
                <a:hueOff val="-3348577"/>
                <a:satOff val="20174"/>
                <a:lumOff val="1617"/>
                <a:alphaOff val="0"/>
                <a:shade val="94000"/>
                <a:satMod val="135000"/>
              </a:schemeClr>
            </a:gs>
          </a:gsLst>
          <a:lin ang="16200000" scaled="0"/>
        </a:gradFill>
        <a:ln>
          <a:noFill/>
        </a:ln>
        <a:effectLst>
          <a:outerShdw blurRad="40000" dist="23000" dir="5400000" rotWithShape="0">
            <a:schemeClr val="tx1">
              <a:alpha val="35000"/>
            </a:scheme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16500" tIns="24130" rIns="116500" bIns="24130" numCol="1" spcCol="1270" anchor="ctr" anchorCtr="0">
          <a:noAutofit/>
        </a:bodyPr>
        <a:lstStyle/>
        <a:p>
          <a:pPr lvl="0" algn="ctr" defTabSz="844550">
            <a:lnSpc>
              <a:spcPct val="90000"/>
            </a:lnSpc>
            <a:spcBef>
              <a:spcPct val="0"/>
            </a:spcBef>
            <a:spcAft>
              <a:spcPct val="35000"/>
            </a:spcAft>
          </a:pPr>
          <a:r>
            <a:rPr lang="en-GB" sz="1900" kern="1200" dirty="0" smtClean="0">
              <a:latin typeface="Arial" pitchFamily="34" charset="0"/>
              <a:cs typeface="Arial" pitchFamily="34" charset="0"/>
            </a:rPr>
            <a:t>Fascination</a:t>
          </a:r>
          <a:endParaRPr lang="en-GB" sz="1900" kern="1200" dirty="0">
            <a:latin typeface="Arial" pitchFamily="34" charset="0"/>
            <a:cs typeface="Arial" pitchFamily="34" charset="0"/>
          </a:endParaRPr>
        </a:p>
      </dsp:txBody>
      <dsp:txXfrm>
        <a:off x="5390589" y="381448"/>
        <a:ext cx="1496877" cy="1496877"/>
      </dsp:txXfrm>
    </dsp:sp>
    <dsp:sp modelId="{700E4167-8286-41E5-8484-D90736E94A7E}">
      <dsp:nvSpPr>
        <dsp:cNvPr id="0" name=""/>
        <dsp:cNvSpPr/>
      </dsp:nvSpPr>
      <dsp:spPr>
        <a:xfrm>
          <a:off x="6464316" y="1000141"/>
          <a:ext cx="2116905" cy="2116905"/>
        </a:xfrm>
        <a:prstGeom prst="ellipse">
          <a:avLst/>
        </a:prstGeom>
        <a:gradFill rotWithShape="0">
          <a:gsLst>
            <a:gs pos="0">
              <a:schemeClr val="accent4">
                <a:alpha val="50000"/>
                <a:hueOff val="-4464770"/>
                <a:satOff val="26899"/>
                <a:lumOff val="2156"/>
                <a:alphaOff val="0"/>
                <a:shade val="51000"/>
                <a:satMod val="130000"/>
              </a:schemeClr>
            </a:gs>
            <a:gs pos="80000">
              <a:schemeClr val="accent4">
                <a:alpha val="50000"/>
                <a:hueOff val="-4464770"/>
                <a:satOff val="26899"/>
                <a:lumOff val="2156"/>
                <a:alphaOff val="0"/>
                <a:shade val="93000"/>
                <a:satMod val="130000"/>
              </a:schemeClr>
            </a:gs>
            <a:gs pos="100000">
              <a:schemeClr val="accent4">
                <a:alpha val="50000"/>
                <a:hueOff val="-4464770"/>
                <a:satOff val="26899"/>
                <a:lumOff val="2156"/>
                <a:alphaOff val="0"/>
                <a:shade val="94000"/>
                <a:satMod val="135000"/>
              </a:schemeClr>
            </a:gs>
          </a:gsLst>
          <a:lin ang="16200000" scaled="0"/>
        </a:gradFill>
        <a:ln>
          <a:noFill/>
        </a:ln>
        <a:effectLst>
          <a:outerShdw blurRad="40000" dist="23000" dir="5400000" rotWithShape="0">
            <a:schemeClr val="tx1">
              <a:alpha val="35000"/>
            </a:scheme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16500" tIns="22860" rIns="116500" bIns="22860" numCol="1" spcCol="1270" anchor="ctr" anchorCtr="0">
          <a:noAutofit/>
        </a:bodyPr>
        <a:lstStyle/>
        <a:p>
          <a:pPr lvl="0" algn="ctr" defTabSz="800100">
            <a:lnSpc>
              <a:spcPct val="90000"/>
            </a:lnSpc>
            <a:spcBef>
              <a:spcPct val="0"/>
            </a:spcBef>
            <a:spcAft>
              <a:spcPct val="35000"/>
            </a:spcAft>
          </a:pPr>
          <a:r>
            <a:rPr lang="en-GB" sz="1800" kern="1200" dirty="0" smtClean="0">
              <a:latin typeface="Arial" pitchFamily="34" charset="0"/>
              <a:cs typeface="Arial" pitchFamily="34" charset="0"/>
            </a:rPr>
            <a:t>Postmodern  Spectacle</a:t>
          </a:r>
          <a:endParaRPr lang="en-GB" sz="1800" kern="1200" dirty="0">
            <a:latin typeface="Arial" pitchFamily="34" charset="0"/>
            <a:cs typeface="Arial" pitchFamily="34" charset="0"/>
          </a:endParaRPr>
        </a:p>
      </dsp:txBody>
      <dsp:txXfrm>
        <a:off x="6774330" y="1310155"/>
        <a:ext cx="1496877" cy="14968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AA9EF6-3E04-4A71-9DF7-9ACA06515F81}">
      <dsp:nvSpPr>
        <dsp:cNvPr id="0" name=""/>
        <dsp:cNvSpPr/>
      </dsp:nvSpPr>
      <dsp:spPr>
        <a:xfrm>
          <a:off x="217023" y="877926"/>
          <a:ext cx="1714193" cy="978067"/>
        </a:xfrm>
        <a:prstGeom prst="roundRect">
          <a:avLst>
            <a:gd name="adj" fmla="val 10000"/>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w="9525" cap="flat" cmpd="sng" algn="ctr">
          <a:solidFill>
            <a:schemeClr val="dk1">
              <a:shade val="95000"/>
              <a:satMod val="105000"/>
            </a:schemeClr>
          </a:solidFill>
          <a:prstDash val="solid"/>
        </a:ln>
        <a:effectLst>
          <a:outerShdw blurRad="40000" dist="23000" dir="5400000" rotWithShape="0">
            <a:srgbClr val="000000">
              <a:alpha val="35000"/>
            </a:srgbClr>
          </a:outerShdw>
        </a:effectLst>
      </dsp:spPr>
      <dsp:style>
        <a:lnRef idx="1">
          <a:schemeClr val="dk1"/>
        </a:lnRef>
        <a:fillRef idx="3">
          <a:schemeClr val="dk1"/>
        </a:fillRef>
        <a:effectRef idx="2">
          <a:schemeClr val="dk1"/>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b="1" kern="1200" dirty="0" smtClean="0">
              <a:solidFill>
                <a:schemeClr val="bg1"/>
              </a:solidFill>
              <a:effectLst>
                <a:outerShdw dist="50800" dir="5400000" algn="ctr" rotWithShape="0">
                  <a:schemeClr val="tx1"/>
                </a:outerShdw>
              </a:effectLst>
              <a:latin typeface="Arial" pitchFamily="34" charset="0"/>
              <a:cs typeface="Arial" pitchFamily="34" charset="0"/>
            </a:rPr>
            <a:t>Media Narratives </a:t>
          </a:r>
          <a:endParaRPr lang="en-GB" sz="2400" kern="1200" dirty="0">
            <a:solidFill>
              <a:schemeClr val="bg1"/>
            </a:solidFill>
            <a:effectLst>
              <a:outerShdw dist="50800" dir="5400000" algn="ctr" rotWithShape="0">
                <a:schemeClr val="tx1"/>
              </a:outerShdw>
            </a:effectLst>
            <a:latin typeface="Arial" pitchFamily="34" charset="0"/>
            <a:cs typeface="Arial" pitchFamily="34" charset="0"/>
          </a:endParaRPr>
        </a:p>
      </dsp:txBody>
      <dsp:txXfrm>
        <a:off x="245670" y="906573"/>
        <a:ext cx="1656899" cy="920773"/>
      </dsp:txXfrm>
    </dsp:sp>
    <dsp:sp modelId="{D9B07A9C-E33C-4727-9153-66B6325DB881}">
      <dsp:nvSpPr>
        <dsp:cNvPr id="0" name=""/>
        <dsp:cNvSpPr/>
      </dsp:nvSpPr>
      <dsp:spPr>
        <a:xfrm rot="16798485">
          <a:off x="1466678" y="772679"/>
          <a:ext cx="1123722" cy="81826"/>
        </a:xfrm>
        <a:custGeom>
          <a:avLst/>
          <a:gdLst/>
          <a:ahLst/>
          <a:cxnLst/>
          <a:rect l="0" t="0" r="0" b="0"/>
          <a:pathLst>
            <a:path>
              <a:moveTo>
                <a:pt x="0" y="40913"/>
              </a:moveTo>
              <a:lnTo>
                <a:pt x="1123722" y="409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000446" y="785499"/>
        <a:ext cx="56186" cy="56186"/>
      </dsp:txXfrm>
    </dsp:sp>
    <dsp:sp modelId="{FFF50783-A57A-4EB3-877A-17993D0A4E66}">
      <dsp:nvSpPr>
        <dsp:cNvPr id="0" name=""/>
        <dsp:cNvSpPr/>
      </dsp:nvSpPr>
      <dsp:spPr>
        <a:xfrm>
          <a:off x="2125862" y="0"/>
          <a:ext cx="5033069" cy="520448"/>
        </a:xfrm>
        <a:prstGeom prst="roundRect">
          <a:avLst>
            <a:gd name="adj" fmla="val 10000"/>
          </a:avLst>
        </a:prstGeom>
        <a:gradFill rotWithShape="0">
          <a:gsLst>
            <a:gs pos="0">
              <a:schemeClr val="tx1">
                <a:lumMod val="95000"/>
                <a:lumOff val="5000"/>
              </a:schemeClr>
            </a:gs>
            <a:gs pos="80000">
              <a:schemeClr val="accent3">
                <a:lumMod val="75000"/>
              </a:schemeClr>
            </a:gs>
            <a:gs pos="100000">
              <a:schemeClr val="accent3">
                <a:lumMod val="20000"/>
                <a:lumOff val="80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effectLst>
                <a:outerShdw blurRad="50800" dist="50800" dir="5400000" algn="ctr" rotWithShape="0">
                  <a:schemeClr val="tx1"/>
                </a:outerShdw>
              </a:effectLst>
            </a:rPr>
            <a:t>Domination Discourses</a:t>
          </a:r>
          <a:endParaRPr lang="en-GB" sz="3200" kern="1200" dirty="0">
            <a:effectLst>
              <a:outerShdw blurRad="50800" dist="50800" dir="5400000" algn="ctr" rotWithShape="0">
                <a:schemeClr val="tx1"/>
              </a:outerShdw>
            </a:effectLst>
          </a:endParaRPr>
        </a:p>
      </dsp:txBody>
      <dsp:txXfrm>
        <a:off x="2141105" y="15243"/>
        <a:ext cx="5002583" cy="489962"/>
      </dsp:txXfrm>
    </dsp:sp>
    <dsp:sp modelId="{7013A9E8-7392-4CB1-9DF4-4BDABAD6F9B3}">
      <dsp:nvSpPr>
        <dsp:cNvPr id="0" name=""/>
        <dsp:cNvSpPr/>
      </dsp:nvSpPr>
      <dsp:spPr>
        <a:xfrm rot="20004887">
          <a:off x="1877467" y="1098537"/>
          <a:ext cx="1016737" cy="81826"/>
        </a:xfrm>
        <a:custGeom>
          <a:avLst/>
          <a:gdLst/>
          <a:ahLst/>
          <a:cxnLst/>
          <a:rect l="0" t="0" r="0" b="0"/>
          <a:pathLst>
            <a:path>
              <a:moveTo>
                <a:pt x="0" y="40913"/>
              </a:moveTo>
              <a:lnTo>
                <a:pt x="1016737" y="409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360417" y="1114032"/>
        <a:ext cx="50836" cy="50836"/>
      </dsp:txXfrm>
    </dsp:sp>
    <dsp:sp modelId="{FE59D19C-F1B6-4A74-AFF7-6F5BD8D4D0E3}">
      <dsp:nvSpPr>
        <dsp:cNvPr id="0" name=""/>
        <dsp:cNvSpPr/>
      </dsp:nvSpPr>
      <dsp:spPr>
        <a:xfrm>
          <a:off x="2840454" y="625097"/>
          <a:ext cx="5033069" cy="573688"/>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effectLst>
                <a:outerShdw blurRad="50800" dist="50800" dir="5400000" algn="ctr" rotWithShape="0">
                  <a:schemeClr val="tx1"/>
                </a:outerShdw>
              </a:effectLst>
            </a:rPr>
            <a:t>Democratic Discourses</a:t>
          </a:r>
          <a:endParaRPr lang="en-GB" sz="3200" kern="1200" dirty="0">
            <a:effectLst>
              <a:outerShdw blurRad="50800" dist="50800" dir="5400000" algn="ctr" rotWithShape="0">
                <a:schemeClr val="tx1"/>
              </a:outerShdw>
            </a:effectLst>
          </a:endParaRPr>
        </a:p>
      </dsp:txBody>
      <dsp:txXfrm>
        <a:off x="2857257" y="641900"/>
        <a:ext cx="4999463" cy="540082"/>
      </dsp:txXfrm>
    </dsp:sp>
    <dsp:sp modelId="{E5EB0075-7FA1-4BA7-8F6F-A638E8696FB9}">
      <dsp:nvSpPr>
        <dsp:cNvPr id="0" name=""/>
        <dsp:cNvSpPr/>
      </dsp:nvSpPr>
      <dsp:spPr>
        <a:xfrm rot="1020186">
          <a:off x="1911476" y="1458113"/>
          <a:ext cx="903251" cy="81826"/>
        </a:xfrm>
        <a:custGeom>
          <a:avLst/>
          <a:gdLst/>
          <a:ahLst/>
          <a:cxnLst/>
          <a:rect l="0" t="0" r="0" b="0"/>
          <a:pathLst>
            <a:path>
              <a:moveTo>
                <a:pt x="0" y="40913"/>
              </a:moveTo>
              <a:lnTo>
                <a:pt x="903251" y="409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340521" y="1476445"/>
        <a:ext cx="45162" cy="45162"/>
      </dsp:txXfrm>
    </dsp:sp>
    <dsp:sp modelId="{DAAFBFC9-9937-4729-A427-093F3FA9DEB9}">
      <dsp:nvSpPr>
        <dsp:cNvPr id="0" name=""/>
        <dsp:cNvSpPr/>
      </dsp:nvSpPr>
      <dsp:spPr>
        <a:xfrm>
          <a:off x="2794987" y="1365110"/>
          <a:ext cx="4049815" cy="531965"/>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GB" sz="3200" kern="1200" dirty="0" smtClean="0">
              <a:effectLst>
                <a:outerShdw blurRad="50800" dist="50800" dir="5400000" algn="ctr" rotWithShape="0">
                  <a:schemeClr val="tx1"/>
                </a:outerShdw>
              </a:effectLst>
            </a:rPr>
            <a:t>Danger Discourses</a:t>
          </a:r>
          <a:endParaRPr lang="en-GB" sz="3200" kern="1200" dirty="0">
            <a:effectLst>
              <a:outerShdw blurRad="50800" dist="50800" dir="5400000" algn="ctr" rotWithShape="0">
                <a:schemeClr val="tx1"/>
              </a:outerShdw>
            </a:effectLst>
          </a:endParaRPr>
        </a:p>
      </dsp:txBody>
      <dsp:txXfrm>
        <a:off x="2810568" y="1380691"/>
        <a:ext cx="4018653" cy="500803"/>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6D2261C-0594-4926-9B74-E59BA341D127}" type="datetimeFigureOut">
              <a:rPr lang="en-US"/>
              <a:pPr>
                <a:defRPr/>
              </a:pPr>
              <a:t>8/31/2010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31FDBE9-2A9A-479C-8F85-F4D64F8B4438}" type="slidenum">
              <a:rPr lang="en-GB"/>
              <a:pPr>
                <a:defRPr/>
              </a:pPr>
              <a:t>‹#›</a:t>
            </a:fld>
            <a:endParaRPr lang="en-GB"/>
          </a:p>
        </p:txBody>
      </p:sp>
    </p:spTree>
    <p:extLst>
      <p:ext uri="{BB962C8B-B14F-4D97-AF65-F5344CB8AC3E}">
        <p14:creationId xmlns:p14="http://schemas.microsoft.com/office/powerpoint/2010/main" val="29690882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eaLnBrk="1" hangingPunct="1">
              <a:spcBef>
                <a:spcPct val="0"/>
              </a:spcBef>
            </a:pPr>
            <a:r>
              <a:rPr lang="en-GB" sz="1100" b="1" smtClean="0">
                <a:latin typeface="Arial" charset="0"/>
                <a:cs typeface="Arial" charset="0"/>
              </a:rPr>
              <a:t>Teaching Notes</a:t>
            </a:r>
          </a:p>
          <a:p>
            <a:pPr eaLnBrk="1" hangingPunct="1">
              <a:spcBef>
                <a:spcPct val="0"/>
              </a:spcBef>
            </a:pPr>
            <a:endParaRPr lang="en-GB" sz="1100" b="1" smtClean="0">
              <a:latin typeface="Arial" charset="0"/>
              <a:cs typeface="Arial" charset="0"/>
            </a:endParaRPr>
          </a:p>
          <a:p>
            <a:pPr eaLnBrk="1" hangingPunct="1"/>
            <a:r>
              <a:rPr lang="en-GB" sz="1100" b="1" smtClean="0">
                <a:latin typeface="Arial" charset="0"/>
                <a:cs typeface="Arial" charset="0"/>
              </a:rPr>
              <a:t>Media narratives</a:t>
            </a:r>
            <a:r>
              <a:rPr lang="en-GB" sz="1100" smtClean="0">
                <a:latin typeface="Arial" charset="0"/>
                <a:cs typeface="Arial" charset="0"/>
              </a:rPr>
              <a:t> - particular “supporting stories” that contribute to the overall construction of a “deviance discourse” - instances, for example, where deviance is portrayed in terms of how it represents a “social problem”.</a:t>
            </a:r>
          </a:p>
          <a:p>
            <a:pPr eaLnBrk="1" hangingPunct="1"/>
            <a:r>
              <a:rPr lang="en-GB" sz="1100" smtClean="0">
                <a:latin typeface="Arial" charset="0"/>
                <a:cs typeface="Arial" charset="0"/>
              </a:rPr>
              <a:t> </a:t>
            </a:r>
          </a:p>
          <a:p>
            <a:pPr eaLnBrk="1" hangingPunct="1"/>
            <a:r>
              <a:rPr lang="en-GB" sz="1100" smtClean="0">
                <a:latin typeface="Arial" charset="0"/>
                <a:cs typeface="Arial" charset="0"/>
              </a:rPr>
              <a:t>The main point here is not whether media discourses are “true or false”, nor whether they “accurately or inaccurately” reflect the “reality of crime”; rather, it’s how media discourses affect our </a:t>
            </a:r>
            <a:r>
              <a:rPr lang="en-GB" sz="1100" i="1" smtClean="0">
                <a:latin typeface="Arial" charset="0"/>
                <a:cs typeface="Arial" charset="0"/>
              </a:rPr>
              <a:t>perception</a:t>
            </a:r>
            <a:r>
              <a:rPr lang="en-GB" sz="1100" smtClean="0">
                <a:latin typeface="Arial" charset="0"/>
                <a:cs typeface="Arial" charset="0"/>
              </a:rPr>
              <a:t> of these things. The difference is subtle but significant since it changes the way we understand and explain concepts like “crime” and “deviance”. Examples of media deviance discourses take a number of forms:</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Domination discourse</a:t>
            </a:r>
            <a:r>
              <a:rPr lang="en-GB" sz="1100" smtClean="0">
                <a:latin typeface="Arial" charset="0"/>
                <a:cs typeface="Arial" charset="0"/>
              </a:rPr>
              <a:t>s involve the media mapping out its role as part of the overall  “locus of social control” in society. In other words, the “media machine” is closely and tightly integrated into society’s overall mechanisms of formal and informal social control.</a:t>
            </a:r>
          </a:p>
          <a:p>
            <a:pPr eaLnBrk="1" hangingPunct="1">
              <a:spcBef>
                <a:spcPct val="0"/>
              </a:spcBef>
            </a:pPr>
            <a:endParaRPr lang="en-GB" sz="1100" b="1" smtClean="0">
              <a:latin typeface="Arial" charset="0"/>
              <a:cs typeface="Arial" charset="0"/>
            </a:endParaRPr>
          </a:p>
          <a:p>
            <a:pPr eaLnBrk="1" hangingPunct="1">
              <a:spcBef>
                <a:spcPct val="0"/>
              </a:spcBef>
            </a:pPr>
            <a:r>
              <a:rPr lang="en-GB" sz="1100" smtClean="0">
                <a:latin typeface="Arial" charset="0"/>
                <a:cs typeface="Arial" charset="0"/>
              </a:rPr>
              <a:t>In this respect, the media is both a witting and unwitting mouthpiece for control expression, in both calls for new, </a:t>
            </a:r>
            <a:r>
              <a:rPr lang="en-GB" sz="1100" i="1" smtClean="0">
                <a:latin typeface="Arial" charset="0"/>
                <a:cs typeface="Arial" charset="0"/>
              </a:rPr>
              <a:t>tougher</a:t>
            </a:r>
            <a:r>
              <a:rPr lang="en-GB" sz="1100" smtClean="0">
                <a:latin typeface="Arial" charset="0"/>
                <a:cs typeface="Arial" charset="0"/>
              </a:rPr>
              <a:t>, punishments or criticising “soft on crime, soft on the causes of crime” approaches. This particular discourse weaves a variety of narratives that draw on both traditional forms of punishment (prisons, for example) and newer forms of technological surveillance (CCTV, biometric identity cards and the like) to create a discourse that locates “criminals” and “non-criminals” in different physical and moral universes. </a:t>
            </a:r>
          </a:p>
          <a:p>
            <a:pPr eaLnBrk="1" hangingPunct="1">
              <a:spcBef>
                <a:spcPct val="0"/>
              </a:spcBef>
            </a:pPr>
            <a:endParaRPr lang="en-GB" sz="1100" b="1" smtClean="0">
              <a:latin typeface="Arial" charset="0"/>
              <a:cs typeface="Arial" charset="0"/>
            </a:endParaRPr>
          </a:p>
          <a:p>
            <a:pPr eaLnBrk="1" hangingPunct="1"/>
            <a:r>
              <a:rPr lang="en-GB" sz="1100" b="1" smtClean="0">
                <a:latin typeface="Arial" charset="0"/>
                <a:cs typeface="Arial" charset="0"/>
              </a:rPr>
              <a:t>Democratic discourses </a:t>
            </a:r>
            <a:r>
              <a:rPr lang="en-GB" sz="1100" smtClean="0">
                <a:latin typeface="Arial" charset="0"/>
                <a:cs typeface="Arial" charset="0"/>
              </a:rPr>
              <a:t>involve the media acting as a </a:t>
            </a:r>
            <a:r>
              <a:rPr lang="en-GB" sz="1100" i="1" smtClean="0">
                <a:latin typeface="Arial" charset="0"/>
                <a:cs typeface="Arial" charset="0"/>
              </a:rPr>
              <a:t>watchdog</a:t>
            </a:r>
            <a:r>
              <a:rPr lang="en-GB" sz="1100" smtClean="0">
                <a:latin typeface="Arial" charset="0"/>
                <a:cs typeface="Arial" charset="0"/>
              </a:rPr>
              <a:t> on the activities of the powerful - the ability to expose political and economic corruption, for example or, as in the case of the Iraq War in 2003, to act as a focal point for oppositional ideas.</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Danger discourses</a:t>
            </a:r>
            <a:r>
              <a:rPr lang="en-GB" sz="1100" smtClean="0">
                <a:latin typeface="Arial" charset="0"/>
                <a:cs typeface="Arial" charset="0"/>
              </a:rPr>
              <a:t>: However we view the role of the media, a range of narratives are woven into the general fabric of media presentation and representation of crime. In particular, two main themes are evident within this type of discourse:</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Fear</a:t>
            </a:r>
            <a:r>
              <a:rPr lang="en-GB" sz="1100" smtClean="0">
                <a:latin typeface="Arial" charset="0"/>
                <a:cs typeface="Arial" charset="0"/>
              </a:rPr>
              <a:t>: Crime and deviance are represented in terms of </a:t>
            </a:r>
            <a:r>
              <a:rPr lang="en-GB" sz="1100" i="1" smtClean="0">
                <a:latin typeface="Arial" charset="0"/>
                <a:cs typeface="Arial" charset="0"/>
              </a:rPr>
              <a:t>threat</a:t>
            </a:r>
            <a:r>
              <a:rPr lang="en-GB" sz="1100" smtClean="0">
                <a:latin typeface="Arial" charset="0"/>
                <a:cs typeface="Arial" charset="0"/>
              </a:rPr>
              <a:t> - “the criminal”, for example, as a cultural icon of fear (both in personal terms and more general social terms). Part of this narrative involves:</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Warnings</a:t>
            </a:r>
            <a:r>
              <a:rPr lang="en-GB" sz="1100" smtClean="0">
                <a:latin typeface="Arial" charset="0"/>
                <a:cs typeface="Arial" charset="0"/>
              </a:rPr>
              <a:t> about behaviour, the extent of crime, its consequences and: </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Risk</a:t>
            </a:r>
            <a:r>
              <a:rPr lang="en-GB" sz="1100" smtClean="0">
                <a:latin typeface="Arial" charset="0"/>
                <a:cs typeface="Arial" charset="0"/>
              </a:rPr>
              <a:t> assessments, in terms of the likelihood of becoming a victim of crime, for example.</a:t>
            </a:r>
          </a:p>
          <a:p>
            <a:pPr eaLnBrk="1" hangingPunct="1"/>
            <a:r>
              <a:rPr lang="en-GB" sz="1100" smtClean="0">
                <a:latin typeface="Arial" charset="0"/>
                <a:cs typeface="Arial" charset="0"/>
              </a:rPr>
              <a:t> </a:t>
            </a:r>
          </a:p>
          <a:p>
            <a:pPr eaLnBrk="1" hangingPunct="1"/>
            <a:r>
              <a:rPr lang="en-GB" sz="1100" smtClean="0">
                <a:latin typeface="Arial" charset="0"/>
                <a:cs typeface="Arial" charset="0"/>
              </a:rPr>
              <a:t>A second theme, however, is:</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Fascination</a:t>
            </a:r>
            <a:r>
              <a:rPr lang="en-GB" sz="1100" smtClean="0">
                <a:latin typeface="Arial" charset="0"/>
                <a:cs typeface="Arial" charset="0"/>
              </a:rPr>
              <a:t>: Crime and deviance represent “media staples” used to sell newspapers, encourage us to watch TV programmes (factual and fictional) and so forth.</a:t>
            </a:r>
          </a:p>
          <a:p>
            <a:pPr eaLnBrk="1" hangingPunct="1"/>
            <a:r>
              <a:rPr lang="en-GB" sz="1100" smtClean="0">
                <a:latin typeface="Arial" charset="0"/>
                <a:cs typeface="Arial" charset="0"/>
              </a:rPr>
              <a:t> </a:t>
            </a:r>
          </a:p>
          <a:p>
            <a:pPr eaLnBrk="1" hangingPunct="1"/>
            <a:r>
              <a:rPr lang="en-GB" sz="1100" smtClean="0">
                <a:latin typeface="Arial" charset="0"/>
                <a:cs typeface="Arial" charset="0"/>
              </a:rPr>
              <a:t>These two narratives (</a:t>
            </a:r>
            <a:r>
              <a:rPr lang="en-GB" sz="1100" i="1" smtClean="0">
                <a:latin typeface="Arial" charset="0"/>
                <a:cs typeface="Arial" charset="0"/>
              </a:rPr>
              <a:t>fear</a:t>
            </a:r>
            <a:r>
              <a:rPr lang="en-GB" sz="1100" smtClean="0">
                <a:latin typeface="Arial" charset="0"/>
                <a:cs typeface="Arial" charset="0"/>
              </a:rPr>
              <a:t> and </a:t>
            </a:r>
            <a:r>
              <a:rPr lang="en-GB" sz="1100" i="1" smtClean="0">
                <a:latin typeface="Arial" charset="0"/>
                <a:cs typeface="Arial" charset="0"/>
              </a:rPr>
              <a:t>fascination</a:t>
            </a:r>
            <a:r>
              <a:rPr lang="en-GB" sz="1100" smtClean="0">
                <a:latin typeface="Arial" charset="0"/>
                <a:cs typeface="Arial" charset="0"/>
              </a:rPr>
              <a:t>) come together when postmodernists such as </a:t>
            </a:r>
            <a:r>
              <a:rPr lang="en-GB" sz="1100" b="1" smtClean="0">
                <a:latin typeface="Arial" charset="0"/>
                <a:cs typeface="Arial" charset="0"/>
              </a:rPr>
              <a:t>Kidd-Hewitt </a:t>
            </a:r>
            <a:r>
              <a:rPr lang="en-GB" sz="1100" smtClean="0">
                <a:latin typeface="Arial" charset="0"/>
                <a:cs typeface="Arial" charset="0"/>
              </a:rPr>
              <a:t>and</a:t>
            </a:r>
            <a:r>
              <a:rPr lang="en-GB" sz="1100" b="1" smtClean="0">
                <a:latin typeface="Arial" charset="0"/>
                <a:cs typeface="Arial" charset="0"/>
              </a:rPr>
              <a:t> Osborne</a:t>
            </a:r>
            <a:r>
              <a:rPr lang="en-GB" sz="1100" smtClean="0">
                <a:latin typeface="Arial" charset="0"/>
                <a:cs typeface="Arial" charset="0"/>
              </a:rPr>
              <a:t> (1995) discuss deviance in terms of:</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Spectacle</a:t>
            </a:r>
            <a:r>
              <a:rPr lang="en-GB" sz="1100" smtClean="0">
                <a:latin typeface="Arial" charset="0"/>
                <a:cs typeface="Arial" charset="0"/>
              </a:rPr>
              <a:t> - crime is interesting (and sells media products) because of the powerful combination of fear and fascination. An example of “postmodern spectacle” is the attack on the World Trade Centre in 2001, not only because of the “fear aspect” but also because of the way the attack seemed to key into - and mimic - a Hollywood disaster film. </a:t>
            </a:r>
          </a:p>
          <a:p>
            <a:pPr eaLnBrk="1" hangingPunct="1"/>
            <a:r>
              <a:rPr lang="en-GB" sz="1100" smtClean="0">
                <a:latin typeface="Arial" charset="0"/>
                <a:cs typeface="Arial" charset="0"/>
              </a:rPr>
              <a:t> </a:t>
            </a:r>
          </a:p>
          <a:p>
            <a:pPr eaLnBrk="1" hangingPunct="1"/>
            <a:r>
              <a:rPr lang="en-GB" sz="1100" smtClean="0">
                <a:latin typeface="Arial" charset="0"/>
                <a:cs typeface="Arial" charset="0"/>
              </a:rPr>
              <a:t>The attack demonstrated an acute understanding of both fear and fascination - by “making real” that which had hitherto been merely “make-believe” - that both </a:t>
            </a:r>
            <a:r>
              <a:rPr lang="en-GB" sz="1100" i="1" smtClean="0">
                <a:latin typeface="Arial" charset="0"/>
                <a:cs typeface="Arial" charset="0"/>
              </a:rPr>
              <a:t>repelled</a:t>
            </a:r>
            <a:r>
              <a:rPr lang="en-GB" sz="1100" smtClean="0">
                <a:latin typeface="Arial" charset="0"/>
                <a:cs typeface="Arial" charset="0"/>
              </a:rPr>
              <a:t> (in terms of the terrible loss of life) and </a:t>
            </a:r>
            <a:r>
              <a:rPr lang="en-GB" sz="1100" i="1" smtClean="0">
                <a:latin typeface="Arial" charset="0"/>
                <a:cs typeface="Arial" charset="0"/>
              </a:rPr>
              <a:t>fascinated</a:t>
            </a:r>
            <a:r>
              <a:rPr lang="en-GB" sz="1100" smtClean="0">
                <a:latin typeface="Arial" charset="0"/>
                <a:cs typeface="Arial" charset="0"/>
              </a:rPr>
              <a:t> (drawing the viewer into an appalling “disaster-movie” world of death and destruction). </a:t>
            </a:r>
          </a:p>
          <a:p>
            <a:pPr eaLnBrk="1" hangingPunct="1"/>
            <a:r>
              <a:rPr lang="en-GB" sz="1100" smtClean="0">
                <a:latin typeface="Arial" charset="0"/>
                <a:cs typeface="Arial" charset="0"/>
              </a:rPr>
              <a:t> </a:t>
            </a:r>
          </a:p>
          <a:p>
            <a:pPr eaLnBrk="1" hangingPunct="1"/>
            <a:r>
              <a:rPr lang="en-GB" sz="1100" smtClean="0">
                <a:latin typeface="Arial" charset="0"/>
                <a:cs typeface="Arial" charset="0"/>
              </a:rPr>
              <a:t>Although this is an extreme example, the basic argument here is that “spectacles” are an integral part of the “crime and deviance” narrative in postmodern society - not just in terms of the “reality of crime”, but also crime as “entertainment” - whether this be the “reality crime” version (reconstructions and real-life crime videos, for example) or the “fantasy crime” version (television cop-shows and the like).</a:t>
            </a:r>
            <a:endParaRPr lang="en-GB" sz="1100" b="1" smtClean="0">
              <a:latin typeface="Arial" charset="0"/>
              <a:cs typeface="Arial" charset="0"/>
            </a:endParaRPr>
          </a:p>
          <a:p>
            <a:pPr eaLnBrk="1" hangingPunct="1">
              <a:spcBef>
                <a:spcPct val="0"/>
              </a:spcBef>
            </a:pPr>
            <a:endParaRPr lang="en-GB"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572D33-3BD3-41EA-BA64-B61D9952BF9D}" type="slidenum">
              <a:rPr lang="en-GB" smtClean="0"/>
              <a:pPr fontAlgn="base">
                <a:spcBef>
                  <a:spcPct val="0"/>
                </a:spcBef>
                <a:spcAft>
                  <a:spcPct val="0"/>
                </a:spcAft>
                <a:defRPr/>
              </a:pPr>
              <a:t>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C543884-456E-4DF7-BC8E-38087D621E9D}"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7F32F14-74CB-4F13-AEC1-30486BEC3DE4}" type="slidenum">
              <a:rPr lang="en-GB"/>
              <a:pPr>
                <a:defRPr/>
              </a:pPr>
              <a:t>‹#›</a:t>
            </a:fld>
            <a:endParaRPr lang="en-GB"/>
          </a:p>
        </p:txBody>
      </p:sp>
    </p:spTree>
    <p:extLst>
      <p:ext uri="{BB962C8B-B14F-4D97-AF65-F5344CB8AC3E}">
        <p14:creationId xmlns:p14="http://schemas.microsoft.com/office/powerpoint/2010/main" val="327137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3FE8CA9-F6B4-4AC2-899B-28752AC0966A}"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74BDAE1-0527-40F2-A2CD-DB7815CF09C9}" type="slidenum">
              <a:rPr lang="en-GB"/>
              <a:pPr>
                <a:defRPr/>
              </a:pPr>
              <a:t>‹#›</a:t>
            </a:fld>
            <a:endParaRPr lang="en-GB"/>
          </a:p>
        </p:txBody>
      </p:sp>
    </p:spTree>
    <p:extLst>
      <p:ext uri="{BB962C8B-B14F-4D97-AF65-F5344CB8AC3E}">
        <p14:creationId xmlns:p14="http://schemas.microsoft.com/office/powerpoint/2010/main" val="1862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9CB5B8A-D5BB-4427-8F1D-55CAAB0DD230}"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8A28030-5CFA-4679-9233-7D60A65B876E}" type="slidenum">
              <a:rPr lang="en-GB"/>
              <a:pPr>
                <a:defRPr/>
              </a:pPr>
              <a:t>‹#›</a:t>
            </a:fld>
            <a:endParaRPr lang="en-GB"/>
          </a:p>
        </p:txBody>
      </p:sp>
    </p:spTree>
    <p:extLst>
      <p:ext uri="{BB962C8B-B14F-4D97-AF65-F5344CB8AC3E}">
        <p14:creationId xmlns:p14="http://schemas.microsoft.com/office/powerpoint/2010/main" val="758489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692EDC7-0F2C-44C0-B82D-22E69298D7D9}"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E9990F7-5AB5-40E0-BD2A-10DC8601C91D}" type="slidenum">
              <a:rPr lang="en-GB"/>
              <a:pPr>
                <a:defRPr/>
              </a:pPr>
              <a:t>‹#›</a:t>
            </a:fld>
            <a:endParaRPr lang="en-GB"/>
          </a:p>
        </p:txBody>
      </p:sp>
    </p:spTree>
    <p:extLst>
      <p:ext uri="{BB962C8B-B14F-4D97-AF65-F5344CB8AC3E}">
        <p14:creationId xmlns:p14="http://schemas.microsoft.com/office/powerpoint/2010/main" val="950927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A1379D7-E94E-4572-9E1D-B62B3EF35E00}"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F628AC1-F2AB-4AC0-8A9E-E9CA5E1B6CEB}" type="slidenum">
              <a:rPr lang="en-GB"/>
              <a:pPr>
                <a:defRPr/>
              </a:pPr>
              <a:t>‹#›</a:t>
            </a:fld>
            <a:endParaRPr lang="en-GB"/>
          </a:p>
        </p:txBody>
      </p:sp>
    </p:spTree>
    <p:extLst>
      <p:ext uri="{BB962C8B-B14F-4D97-AF65-F5344CB8AC3E}">
        <p14:creationId xmlns:p14="http://schemas.microsoft.com/office/powerpoint/2010/main" val="725632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59290EE-B8F8-4C15-BB6D-24E449EF05EE}"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58F7F29-842C-483E-916C-DAF5F2899FA9}" type="slidenum">
              <a:rPr lang="en-GB"/>
              <a:pPr>
                <a:defRPr/>
              </a:pPr>
              <a:t>‹#›</a:t>
            </a:fld>
            <a:endParaRPr lang="en-GB"/>
          </a:p>
        </p:txBody>
      </p:sp>
    </p:spTree>
    <p:extLst>
      <p:ext uri="{BB962C8B-B14F-4D97-AF65-F5344CB8AC3E}">
        <p14:creationId xmlns:p14="http://schemas.microsoft.com/office/powerpoint/2010/main" val="661452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69C8C0E0-D639-4E83-928C-6FD2A11D1F29}" type="datetimeFigureOut">
              <a:rPr lang="en-US"/>
              <a:pPr>
                <a:defRPr/>
              </a:pPr>
              <a:t>8/31/2010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55192432-7AFB-4FA5-8F60-7FAE055C6BF4}" type="slidenum">
              <a:rPr lang="en-GB"/>
              <a:pPr>
                <a:defRPr/>
              </a:pPr>
              <a:t>‹#›</a:t>
            </a:fld>
            <a:endParaRPr lang="en-GB"/>
          </a:p>
        </p:txBody>
      </p:sp>
    </p:spTree>
    <p:extLst>
      <p:ext uri="{BB962C8B-B14F-4D97-AF65-F5344CB8AC3E}">
        <p14:creationId xmlns:p14="http://schemas.microsoft.com/office/powerpoint/2010/main" val="2488438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54449BC7-0E12-411D-956A-575571F83947}" type="datetimeFigureOut">
              <a:rPr lang="en-US"/>
              <a:pPr>
                <a:defRPr/>
              </a:pPr>
              <a:t>8/31/2010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94D6D4D-2969-49E1-97D7-DFFA6A9409B2}" type="slidenum">
              <a:rPr lang="en-GB"/>
              <a:pPr>
                <a:defRPr/>
              </a:pPr>
              <a:t>‹#›</a:t>
            </a:fld>
            <a:endParaRPr lang="en-GB"/>
          </a:p>
        </p:txBody>
      </p:sp>
    </p:spTree>
    <p:extLst>
      <p:ext uri="{BB962C8B-B14F-4D97-AF65-F5344CB8AC3E}">
        <p14:creationId xmlns:p14="http://schemas.microsoft.com/office/powerpoint/2010/main" val="197499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3429363-F746-4940-8C38-903BAADD49C0}" type="datetimeFigureOut">
              <a:rPr lang="en-US"/>
              <a:pPr>
                <a:defRPr/>
              </a:pPr>
              <a:t>8/31/2010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76E2FEC5-5F02-4434-A2FA-1DA92D19BFC2}" type="slidenum">
              <a:rPr lang="en-GB"/>
              <a:pPr>
                <a:defRPr/>
              </a:pPr>
              <a:t>‹#›</a:t>
            </a:fld>
            <a:endParaRPr lang="en-GB"/>
          </a:p>
        </p:txBody>
      </p:sp>
    </p:spTree>
    <p:extLst>
      <p:ext uri="{BB962C8B-B14F-4D97-AF65-F5344CB8AC3E}">
        <p14:creationId xmlns:p14="http://schemas.microsoft.com/office/powerpoint/2010/main" val="381829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7D2F70-CB65-4020-B39E-37BA34DA99D0}"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8DA5B9C-DC63-4CEF-A036-6E6618C9C0C1}" type="slidenum">
              <a:rPr lang="en-GB"/>
              <a:pPr>
                <a:defRPr/>
              </a:pPr>
              <a:t>‹#›</a:t>
            </a:fld>
            <a:endParaRPr lang="en-GB"/>
          </a:p>
        </p:txBody>
      </p:sp>
    </p:spTree>
    <p:extLst>
      <p:ext uri="{BB962C8B-B14F-4D97-AF65-F5344CB8AC3E}">
        <p14:creationId xmlns:p14="http://schemas.microsoft.com/office/powerpoint/2010/main" val="846503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4A27144-5883-44A1-AFE4-4B4942BBF53B}"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5E2B025-797F-42A3-A0C6-99E8570CB305}" type="slidenum">
              <a:rPr lang="en-GB"/>
              <a:pPr>
                <a:defRPr/>
              </a:pPr>
              <a:t>‹#›</a:t>
            </a:fld>
            <a:endParaRPr lang="en-GB"/>
          </a:p>
        </p:txBody>
      </p:sp>
    </p:spTree>
    <p:extLst>
      <p:ext uri="{BB962C8B-B14F-4D97-AF65-F5344CB8AC3E}">
        <p14:creationId xmlns:p14="http://schemas.microsoft.com/office/powerpoint/2010/main" val="380895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101403D-0726-4FE4-89FB-517253385C65}" type="datetimeFigureOut">
              <a:rPr lang="en-US"/>
              <a:pPr>
                <a:defRPr/>
              </a:pPr>
              <a:t>8/31/2010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A532CD5-46D1-4C0C-9308-1AFF6EC6450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2844" y="1071546"/>
            <a:ext cx="8858312" cy="5572164"/>
          </a:xfrm>
          <a:prstGeom prst="rect">
            <a:avLst/>
          </a:prstGeom>
          <a:solidFill>
            <a:schemeClr val="tx2">
              <a:lumMod val="60000"/>
              <a:lumOff val="40000"/>
              <a:alpha val="50000"/>
            </a:schemeClr>
          </a:solidFill>
          <a:ln>
            <a:noFill/>
          </a:ln>
          <a:effectLst>
            <a:innerShdw blurRad="63500" dist="50800" dir="8100000">
              <a:schemeClr val="tx1">
                <a:alpha val="50000"/>
              </a:scheme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sz="2400" dirty="0">
              <a:solidFill>
                <a:schemeClr val="tx1"/>
              </a:solidFill>
              <a:latin typeface="Arial" pitchFamily="34" charset="0"/>
            </a:endParaRPr>
          </a:p>
        </p:txBody>
      </p:sp>
      <p:sp>
        <p:nvSpPr>
          <p:cNvPr id="9" name="Rectangle 8"/>
          <p:cNvSpPr/>
          <p:nvPr/>
        </p:nvSpPr>
        <p:spPr>
          <a:xfrm>
            <a:off x="5429250" y="357188"/>
            <a:ext cx="3357563" cy="400050"/>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50800" dir="5400000" algn="ctr" rotWithShape="0">
              <a:schemeClr val="tx1"/>
            </a:outerShdw>
          </a:effectLst>
        </p:spPr>
        <p:txBody>
          <a:bodyPr>
            <a:spAutoFit/>
          </a:bodyPr>
          <a:lstStyle/>
          <a:p>
            <a:pPr marL="914400" indent="-914400" algn="r" fontAlgn="auto">
              <a:spcBef>
                <a:spcPts val="0"/>
              </a:spcBef>
              <a:spcAft>
                <a:spcPts val="0"/>
              </a:spcAft>
              <a:defRPr/>
            </a:pPr>
            <a:endParaRPr lang="en-US" sz="2000" b="1" dirty="0">
              <a:ln w="1905"/>
              <a:effectLst>
                <a:innerShdw blurRad="69850" dist="43180" dir="5400000">
                  <a:srgbClr val="000000">
                    <a:alpha val="65000"/>
                  </a:srgbClr>
                </a:innerShdw>
              </a:effectLst>
              <a:latin typeface="Arial" pitchFamily="34" charset="0"/>
            </a:endParaRPr>
          </a:p>
        </p:txBody>
      </p:sp>
      <p:sp>
        <p:nvSpPr>
          <p:cNvPr id="10" name="Rectangle 9"/>
          <p:cNvSpPr/>
          <p:nvPr/>
        </p:nvSpPr>
        <p:spPr>
          <a:xfrm>
            <a:off x="395288" y="214290"/>
            <a:ext cx="3286148" cy="642942"/>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hade val="50000"/>
                <a:alpha val="0"/>
              </a:schemeClr>
            </a:solidFill>
          </a:ln>
          <a:effectLst>
            <a:outerShdw blurRad="50800" dist="50800" dir="5400000" algn="ctr" rotWithShape="0">
              <a:schemeClr val="tx1"/>
            </a:outerShdw>
          </a:effectLst>
          <a:scene3d>
            <a:camera prst="orthographicFront"/>
            <a:lightRig rig="freezing" dir="t"/>
          </a:scene3d>
          <a:sp3d extrusionH="76200" contourW="12700" prstMaterial="metal">
            <a:extrusionClr>
              <a:schemeClr val="tx2">
                <a:lumMod val="60000"/>
                <a:lumOff val="40000"/>
              </a:schemeClr>
            </a:extrusionClr>
            <a:contourClr>
              <a:srgbClr val="0000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055" name="TextBox 11"/>
          <p:cNvSpPr txBox="1">
            <a:spLocks noChangeArrowheads="1"/>
          </p:cNvSpPr>
          <p:nvPr/>
        </p:nvSpPr>
        <p:spPr bwMode="auto">
          <a:xfrm>
            <a:off x="5500688" y="355600"/>
            <a:ext cx="3241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2000" b="1">
                <a:solidFill>
                  <a:srgbClr val="000000"/>
                </a:solidFill>
                <a:cs typeface="Arial" charset="0"/>
              </a:rPr>
              <a:t>Postmodern Criminology</a:t>
            </a:r>
          </a:p>
        </p:txBody>
      </p:sp>
      <p:graphicFrame>
        <p:nvGraphicFramePr>
          <p:cNvPr id="21" name="Diagram 20"/>
          <p:cNvGraphicFramePr/>
          <p:nvPr/>
        </p:nvGraphicFramePr>
        <p:xfrm>
          <a:off x="250825" y="3357562"/>
          <a:ext cx="8893175" cy="3214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4" name="Diagram 23"/>
          <p:cNvGraphicFramePr/>
          <p:nvPr/>
        </p:nvGraphicFramePr>
        <p:xfrm>
          <a:off x="250825" y="1142984"/>
          <a:ext cx="7893075" cy="314327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6" name="Down Arrow 25"/>
          <p:cNvSpPr/>
          <p:nvPr/>
        </p:nvSpPr>
        <p:spPr>
          <a:xfrm rot="3193848">
            <a:off x="2731294" y="2837656"/>
            <a:ext cx="357188" cy="454025"/>
          </a:xfrm>
          <a:prstGeom prst="downArrow">
            <a:avLst>
              <a:gd name="adj1" fmla="val 50000"/>
              <a:gd name="adj2" fmla="val 50000"/>
            </a:avLst>
          </a:prstGeom>
          <a:ln/>
          <a:effectLst>
            <a:outerShdw blurRad="40000" dist="20000" dir="5400000" rotWithShape="0">
              <a:schemeClr val="tx1">
                <a:alpha val="38000"/>
              </a:schemeClr>
            </a:outerShdw>
          </a:effectLst>
        </p:spPr>
        <p:style>
          <a:lnRef idx="1">
            <a:schemeClr val="accent1"/>
          </a:lnRef>
          <a:fillRef idx="2">
            <a:schemeClr val="accent1"/>
          </a:fillRef>
          <a:effectRef idx="1">
            <a:schemeClr val="accent1"/>
          </a:effectRef>
          <a:fontRef idx="minor">
            <a:schemeClr val="dk1"/>
          </a:fontRef>
        </p:style>
        <p:txBody>
          <a:bodyPr anchor="ctr">
            <a:spAutoFit/>
          </a:bodyPr>
          <a:lstStyle/>
          <a:p>
            <a:pPr algn="ctr">
              <a:defRPr/>
            </a:pP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27" name="Down Arrow 26"/>
          <p:cNvSpPr/>
          <p:nvPr/>
        </p:nvSpPr>
        <p:spPr>
          <a:xfrm rot="1003669">
            <a:off x="3494088" y="2970213"/>
            <a:ext cx="357187" cy="455612"/>
          </a:xfrm>
          <a:prstGeom prst="downArrow">
            <a:avLst>
              <a:gd name="adj1" fmla="val 50000"/>
              <a:gd name="adj2" fmla="val 50000"/>
            </a:avLst>
          </a:prstGeom>
          <a:ln/>
          <a:effectLst>
            <a:outerShdw blurRad="40000" dist="20000" dir="5400000" rotWithShape="0">
              <a:schemeClr val="tx1">
                <a:alpha val="38000"/>
              </a:schemeClr>
            </a:outerShdw>
          </a:effectLst>
        </p:spPr>
        <p:style>
          <a:lnRef idx="1">
            <a:schemeClr val="accent1"/>
          </a:lnRef>
          <a:fillRef idx="2">
            <a:schemeClr val="accent1"/>
          </a:fillRef>
          <a:effectRef idx="1">
            <a:schemeClr val="accent1"/>
          </a:effectRef>
          <a:fontRef idx="minor">
            <a:schemeClr val="dk1"/>
          </a:fontRef>
        </p:style>
        <p:txBody>
          <a:bodyPr anchor="ctr">
            <a:spAutoFit/>
          </a:bodyPr>
          <a:lstStyle/>
          <a:p>
            <a:pPr algn="ctr">
              <a:defRPr/>
            </a:pP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28" name="Down Arrow 27"/>
          <p:cNvSpPr/>
          <p:nvPr/>
        </p:nvSpPr>
        <p:spPr>
          <a:xfrm>
            <a:off x="4500563" y="2947988"/>
            <a:ext cx="357187" cy="455612"/>
          </a:xfrm>
          <a:prstGeom prst="downArrow">
            <a:avLst>
              <a:gd name="adj1" fmla="val 50000"/>
              <a:gd name="adj2" fmla="val 50000"/>
            </a:avLst>
          </a:prstGeom>
          <a:ln/>
          <a:effectLst>
            <a:outerShdw blurRad="40000" dist="20000" dir="5400000" rotWithShape="0">
              <a:schemeClr val="tx1">
                <a:alpha val="38000"/>
              </a:schemeClr>
            </a:outerShdw>
          </a:effectLst>
        </p:spPr>
        <p:style>
          <a:lnRef idx="1">
            <a:schemeClr val="accent1"/>
          </a:lnRef>
          <a:fillRef idx="2">
            <a:schemeClr val="accent1"/>
          </a:fillRef>
          <a:effectRef idx="1">
            <a:schemeClr val="accent1"/>
          </a:effectRef>
          <a:fontRef idx="minor">
            <a:schemeClr val="dk1"/>
          </a:fontRef>
        </p:style>
        <p:txBody>
          <a:bodyPr anchor="ctr">
            <a:spAutoFit/>
          </a:bodyPr>
          <a:lstStyle/>
          <a:p>
            <a:pPr algn="ctr">
              <a:defRPr/>
            </a:pP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29" name="Down Arrow 28"/>
          <p:cNvSpPr/>
          <p:nvPr/>
        </p:nvSpPr>
        <p:spPr>
          <a:xfrm rot="20005772">
            <a:off x="5797550" y="2962275"/>
            <a:ext cx="357188" cy="454025"/>
          </a:xfrm>
          <a:prstGeom prst="downArrow">
            <a:avLst>
              <a:gd name="adj1" fmla="val 50000"/>
              <a:gd name="adj2" fmla="val 50000"/>
            </a:avLst>
          </a:prstGeom>
          <a:ln/>
          <a:effectLst>
            <a:outerShdw blurRad="40000" dist="20000" dir="5400000" rotWithShape="0">
              <a:schemeClr val="tx1">
                <a:alpha val="38000"/>
              </a:schemeClr>
            </a:outerShdw>
          </a:effectLst>
        </p:spPr>
        <p:style>
          <a:lnRef idx="1">
            <a:schemeClr val="accent1"/>
          </a:lnRef>
          <a:fillRef idx="2">
            <a:schemeClr val="accent1"/>
          </a:fillRef>
          <a:effectRef idx="1">
            <a:schemeClr val="accent1"/>
          </a:effectRef>
          <a:fontRef idx="minor">
            <a:schemeClr val="dk1"/>
          </a:fontRef>
        </p:style>
        <p:txBody>
          <a:bodyPr anchor="ctr">
            <a:spAutoFit/>
          </a:bodyPr>
          <a:lstStyle/>
          <a:p>
            <a:pPr algn="ctr">
              <a:defRPr/>
            </a:pPr>
            <a:endParaRPr lang="en-GB"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2062" name="TextBox 12"/>
          <p:cNvSpPr txBox="1">
            <a:spLocks noChangeArrowheads="1"/>
          </p:cNvSpPr>
          <p:nvPr/>
        </p:nvSpPr>
        <p:spPr bwMode="auto">
          <a:xfrm>
            <a:off x="6072188" y="6577013"/>
            <a:ext cx="30718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400">
                <a:cs typeface="Arial" charset="0"/>
              </a:rPr>
              <a:t>©  </a:t>
            </a:r>
            <a:r>
              <a:rPr lang="en-GB" sz="1400" smtClean="0">
                <a:cs typeface="Arial" charset="0"/>
              </a:rPr>
              <a:t>www.sociology.org.uk, 2009</a:t>
            </a:r>
            <a:endParaRPr lang="en-GB" sz="1400" dirty="0">
              <a:cs typeface="Arial" charset="0"/>
            </a:endParaRPr>
          </a:p>
        </p:txBody>
      </p:sp>
      <p:sp>
        <p:nvSpPr>
          <p:cNvPr id="15" name="TextBox 14"/>
          <p:cNvSpPr txBox="1"/>
          <p:nvPr/>
        </p:nvSpPr>
        <p:spPr>
          <a:xfrm>
            <a:off x="395288" y="357166"/>
            <a:ext cx="3105142" cy="400110"/>
          </a:xfrm>
          <a:prstGeom prst="rect">
            <a:avLst/>
          </a:prstGeom>
          <a:noFill/>
          <a:scene3d>
            <a:camera prst="orthographicFront"/>
            <a:lightRig rig="threePt" dir="t"/>
          </a:scene3d>
          <a:sp3d>
            <a:bevelT w="165100" prst="coolSlant"/>
          </a:sp3d>
        </p:spPr>
        <p:txBody>
          <a:bodyPr>
            <a:spAutoFit/>
          </a:bodyPr>
          <a:lstStyle/>
          <a:p>
            <a:pPr algn="ctr">
              <a:defRPr/>
            </a:pPr>
            <a:r>
              <a:rPr lang="en-GB" sz="2000" b="1" dirty="0">
                <a:latin typeface="Arial" pitchFamily="34" charset="0"/>
                <a:cs typeface="Arial" pitchFamily="34" charset="0"/>
              </a:rPr>
              <a:t>Crime and Deviance</a:t>
            </a:r>
            <a:endParaRPr lang="en-GB"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67</Words>
  <Application>Microsoft Office PowerPoint</Application>
  <PresentationFormat>On-screen Show (4:3)</PresentationFormat>
  <Paragraphs>44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Chris.Livesey</dc:creator>
  <cp:lastModifiedBy>Chris.Livesey</cp:lastModifiedBy>
  <cp:revision>8</cp:revision>
  <dcterms:created xsi:type="dcterms:W3CDTF">2009-01-21T09:50:24Z</dcterms:created>
  <dcterms:modified xsi:type="dcterms:W3CDTF">2010-08-31T08:40:10Z</dcterms:modified>
</cp:coreProperties>
</file>