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9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1811D9-A211-4F47-A63C-E9A2E883D9DE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604308D-D495-42CD-A18D-96D4488F5510}">
      <dgm:prSet phldrT="[Text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scene3d>
          <a:camera prst="orthographicFront"/>
          <a:lightRig rig="sunset" dir="t"/>
        </a:scene3d>
        <a:sp3d prstMaterial="powder">
          <a:bevelT w="101600" prst="riblet"/>
        </a:sp3d>
      </dgm:spPr>
      <dgm:t>
        <a:bodyPr>
          <a:sp3d extrusionH="57150" prstMaterial="dkEdge">
            <a:bevelT w="69850" h="38100" prst="cross"/>
          </a:sp3d>
        </a:bodyPr>
        <a:lstStyle/>
        <a:p>
          <a:r>
            <a:rPr lang="en-GB" sz="2800" b="1" dirty="0" smtClean="0">
              <a:solidFill>
                <a:srgbClr val="0000FF"/>
              </a:solidFill>
              <a:latin typeface="Arial" pitchFamily="34" charset="0"/>
              <a:ea typeface="Times New Roman" pitchFamily="18" charset="0"/>
              <a:cs typeface="Arial" pitchFamily="34" charset="0"/>
            </a:rPr>
            <a:t>Deviance and Definitions</a:t>
          </a:r>
          <a:r>
            <a:rPr lang="en-GB" sz="2800" dirty="0" smtClean="0">
              <a:solidFill>
                <a:srgbClr val="0000FF"/>
              </a:solidFill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endParaRPr lang="en-GB" sz="2800" dirty="0">
            <a:solidFill>
              <a:srgbClr val="0000FF"/>
            </a:solidFill>
          </a:endParaRPr>
        </a:p>
      </dgm:t>
    </dgm:pt>
    <dgm:pt modelId="{9706516C-72B4-4B57-B8A6-9CA4E8E05478}" type="parTrans" cxnId="{52CE0225-EFF2-489C-B9BB-DD2A2815A80B}">
      <dgm:prSet/>
      <dgm:spPr/>
      <dgm:t>
        <a:bodyPr/>
        <a:lstStyle/>
        <a:p>
          <a:endParaRPr lang="en-GB"/>
        </a:p>
      </dgm:t>
    </dgm:pt>
    <dgm:pt modelId="{E77400A8-604A-49B2-9467-949136BFBA94}" type="sibTrans" cxnId="{52CE0225-EFF2-489C-B9BB-DD2A2815A80B}">
      <dgm:prSet/>
      <dgm:spPr/>
      <dgm:t>
        <a:bodyPr/>
        <a:lstStyle/>
        <a:p>
          <a:endParaRPr lang="en-GB"/>
        </a:p>
      </dgm:t>
    </dgm:pt>
    <dgm:pt modelId="{77EB57D9-3AA2-45FA-B479-736BAE00348D}">
      <dgm:prSet phldrT="[Text]" custT="1"/>
      <dgm:spPr>
        <a:gradFill rotWithShape="0">
          <a:gsLst>
            <a:gs pos="0">
              <a:schemeClr val="tx2">
                <a:lumMod val="50000"/>
              </a:schemeClr>
            </a:gs>
            <a:gs pos="39999">
              <a:schemeClr val="tx2">
                <a:lumMod val="75000"/>
              </a:schemeClr>
            </a:gs>
            <a:gs pos="70000">
              <a:schemeClr val="tx2">
                <a:lumMod val="60000"/>
                <a:lumOff val="4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 prstMaterial="dkEdge">
          <a:bevelT prst="relaxedInset"/>
        </a:sp3d>
      </dgm:spPr>
      <dgm:t>
        <a:bodyPr>
          <a:sp3d extrusionH="57150">
            <a:extrusionClr>
              <a:srgbClr val="FFFF00"/>
            </a:extrusionClr>
          </a:sp3d>
        </a:bodyPr>
        <a:lstStyle/>
        <a:p>
          <a:r>
            <a:rPr lang="en-GB" sz="2400" b="1" dirty="0" smtClean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rPr>
            <a:t>Frequency</a:t>
          </a:r>
          <a:endParaRPr lang="en-GB" sz="2400" dirty="0">
            <a:solidFill>
              <a:schemeClr val="bg1"/>
            </a:solidFill>
            <a:effectLst>
              <a:outerShdw blurRad="50800" dist="50800" dir="5400000" algn="ctr" rotWithShape="0">
                <a:schemeClr val="tx1"/>
              </a:outerShdw>
            </a:effectLst>
          </a:endParaRPr>
        </a:p>
      </dgm:t>
    </dgm:pt>
    <dgm:pt modelId="{66A3792E-68A4-4535-BA19-6EBC74BC5181}" type="parTrans" cxnId="{A763C6C1-C11E-45A5-AA05-FAA742F38EE1}">
      <dgm:prSet/>
      <dgm:spPr/>
      <dgm:t>
        <a:bodyPr/>
        <a:lstStyle/>
        <a:p>
          <a:endParaRPr lang="en-GB"/>
        </a:p>
      </dgm:t>
    </dgm:pt>
    <dgm:pt modelId="{D0DE91EC-2EAA-47CC-8DB0-33EC5C2CB8AB}" type="sibTrans" cxnId="{A763C6C1-C11E-45A5-AA05-FAA742F38EE1}">
      <dgm:prSet/>
      <dgm:spPr/>
      <dgm:t>
        <a:bodyPr/>
        <a:lstStyle/>
        <a:p>
          <a:endParaRPr lang="en-GB"/>
        </a:p>
      </dgm:t>
    </dgm:pt>
    <dgm:pt modelId="{7440F57A-7932-4F79-8326-101BAEC26B85}">
      <dgm:prSet phldrT="[Text]" custT="1"/>
      <dgm:spPr>
        <a:gradFill rotWithShape="0">
          <a:gsLst>
            <a:gs pos="0">
              <a:schemeClr val="tx2">
                <a:lumMod val="50000"/>
              </a:schemeClr>
            </a:gs>
            <a:gs pos="39999">
              <a:schemeClr val="tx2">
                <a:lumMod val="75000"/>
              </a:schemeClr>
            </a:gs>
            <a:gs pos="70000">
              <a:schemeClr val="tx2">
                <a:lumMod val="60000"/>
                <a:lumOff val="4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 prstMaterial="dkEdge">
          <a:bevelT prst="relaxedInset"/>
        </a:sp3d>
      </dgm:spPr>
      <dgm:t>
        <a:bodyPr/>
        <a:lstStyle/>
        <a:p>
          <a:r>
            <a:rPr lang="en-GB" sz="2400" b="1" dirty="0" smtClean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rPr>
            <a:t>Length</a:t>
          </a:r>
          <a:endParaRPr lang="en-GB" sz="2400" b="1" dirty="0">
            <a:solidFill>
              <a:schemeClr val="bg1"/>
            </a:solidFill>
            <a:effectLst>
              <a:outerShdw blurRad="50800" dist="50800" dir="5400000" algn="ctr" rotWithShape="0">
                <a:schemeClr val="tx1"/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8B153EA-5BA8-4D93-B367-74C473576D47}" type="parTrans" cxnId="{2206E933-1747-406F-A399-840D327464E0}">
      <dgm:prSet/>
      <dgm:spPr/>
      <dgm:t>
        <a:bodyPr/>
        <a:lstStyle/>
        <a:p>
          <a:endParaRPr lang="en-GB"/>
        </a:p>
      </dgm:t>
    </dgm:pt>
    <dgm:pt modelId="{C70B0E1B-0771-4475-AE8F-3ACF93D7ABAA}" type="sibTrans" cxnId="{2206E933-1747-406F-A399-840D327464E0}">
      <dgm:prSet/>
      <dgm:spPr/>
      <dgm:t>
        <a:bodyPr/>
        <a:lstStyle/>
        <a:p>
          <a:endParaRPr lang="en-GB"/>
        </a:p>
      </dgm:t>
    </dgm:pt>
    <dgm:pt modelId="{7BD58FC0-4375-46FF-9FE7-150F5489757D}">
      <dgm:prSet phldrT="[Text]" custT="1"/>
      <dgm:spPr>
        <a:gradFill rotWithShape="0">
          <a:gsLst>
            <a:gs pos="0">
              <a:schemeClr val="tx2">
                <a:lumMod val="50000"/>
              </a:schemeClr>
            </a:gs>
            <a:gs pos="39999">
              <a:schemeClr val="tx2">
                <a:lumMod val="75000"/>
              </a:schemeClr>
            </a:gs>
            <a:gs pos="70000">
              <a:schemeClr val="tx2">
                <a:lumMod val="60000"/>
                <a:lumOff val="4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 prstMaterial="dkEdge">
          <a:bevelT prst="relaxedInset"/>
        </a:sp3d>
      </dgm:spPr>
      <dgm:t>
        <a:bodyPr/>
        <a:lstStyle/>
        <a:p>
          <a:r>
            <a:rPr lang="en-GB" sz="2400" b="1" dirty="0" smtClean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rPr>
            <a:t>Intensity</a:t>
          </a:r>
          <a:endParaRPr lang="en-GB" sz="2400" b="1" dirty="0">
            <a:solidFill>
              <a:schemeClr val="bg1"/>
            </a:solidFill>
            <a:effectLst>
              <a:outerShdw blurRad="50800" dist="50800" dir="5400000" algn="ctr" rotWithShape="0">
                <a:schemeClr val="tx1"/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6B546F5-3605-4211-AC34-BCF550B68581}" type="parTrans" cxnId="{A87F60E4-CC62-4F5F-83E0-B67378320ED9}">
      <dgm:prSet/>
      <dgm:spPr/>
      <dgm:t>
        <a:bodyPr/>
        <a:lstStyle/>
        <a:p>
          <a:endParaRPr lang="en-GB"/>
        </a:p>
      </dgm:t>
    </dgm:pt>
    <dgm:pt modelId="{F1D54C42-64A2-4810-84E1-214EFDCC9CCB}" type="sibTrans" cxnId="{A87F60E4-CC62-4F5F-83E0-B67378320ED9}">
      <dgm:prSet/>
      <dgm:spPr/>
      <dgm:t>
        <a:bodyPr/>
        <a:lstStyle/>
        <a:p>
          <a:endParaRPr lang="en-GB"/>
        </a:p>
      </dgm:t>
    </dgm:pt>
    <dgm:pt modelId="{609CDE87-0351-4958-8D72-2F266DDB6195}">
      <dgm:prSet phldrT="[Text]" custT="1"/>
      <dgm:spPr>
        <a:gradFill rotWithShape="0">
          <a:gsLst>
            <a:gs pos="0">
              <a:schemeClr val="tx2">
                <a:lumMod val="50000"/>
              </a:schemeClr>
            </a:gs>
            <a:gs pos="39999">
              <a:schemeClr val="tx2">
                <a:lumMod val="75000"/>
              </a:schemeClr>
            </a:gs>
            <a:gs pos="70000">
              <a:schemeClr val="tx2">
                <a:lumMod val="60000"/>
                <a:lumOff val="4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 prstMaterial="dkEdge">
          <a:bevelT prst="relaxedInset"/>
        </a:sp3d>
      </dgm:spPr>
      <dgm:t>
        <a:bodyPr/>
        <a:lstStyle/>
        <a:p>
          <a:r>
            <a:rPr lang="en-GB" sz="2400" b="1" dirty="0" smtClean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rPr>
            <a:t>Priority</a:t>
          </a:r>
          <a:endParaRPr lang="en-GB" sz="2400" b="1" dirty="0">
            <a:solidFill>
              <a:schemeClr val="bg1"/>
            </a:solidFill>
            <a:effectLst>
              <a:outerShdw blurRad="50800" dist="50800" dir="5400000" algn="ctr" rotWithShape="0">
                <a:schemeClr val="tx1"/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86FB95E-2BA1-428B-BAA9-0BDFCCE494CB}" type="parTrans" cxnId="{339BE6D0-2599-493D-8E8D-EBEF22864689}">
      <dgm:prSet/>
      <dgm:spPr/>
      <dgm:t>
        <a:bodyPr/>
        <a:lstStyle/>
        <a:p>
          <a:endParaRPr lang="en-GB"/>
        </a:p>
      </dgm:t>
    </dgm:pt>
    <dgm:pt modelId="{BB222CCE-AD2D-4D2E-A168-A90FC85A3CE6}" type="sibTrans" cxnId="{339BE6D0-2599-493D-8E8D-EBEF22864689}">
      <dgm:prSet/>
      <dgm:spPr/>
      <dgm:t>
        <a:bodyPr/>
        <a:lstStyle/>
        <a:p>
          <a:endParaRPr lang="en-GB"/>
        </a:p>
      </dgm:t>
    </dgm:pt>
    <dgm:pt modelId="{A0C69E48-1EA3-4115-9ABF-F3A76B30BF8F}">
      <dgm:prSet/>
      <dgm:spPr/>
      <dgm:t>
        <a:bodyPr/>
        <a:lstStyle/>
        <a:p>
          <a:endParaRPr lang="en-GB" dirty="0"/>
        </a:p>
      </dgm:t>
    </dgm:pt>
    <dgm:pt modelId="{185DDAA3-168C-4078-9CCE-23536DA9B320}" type="parTrans" cxnId="{78131F62-0E36-4336-8687-5BC10098DDBA}">
      <dgm:prSet/>
      <dgm:spPr/>
      <dgm:t>
        <a:bodyPr/>
        <a:lstStyle/>
        <a:p>
          <a:endParaRPr lang="en-GB"/>
        </a:p>
      </dgm:t>
    </dgm:pt>
    <dgm:pt modelId="{5D937E45-C4C7-49B7-99E5-8C7D23BE3533}" type="sibTrans" cxnId="{78131F62-0E36-4336-8687-5BC10098DDBA}">
      <dgm:prSet/>
      <dgm:spPr/>
      <dgm:t>
        <a:bodyPr/>
        <a:lstStyle/>
        <a:p>
          <a:endParaRPr lang="en-GB"/>
        </a:p>
      </dgm:t>
    </dgm:pt>
    <dgm:pt modelId="{7E02382F-B96E-4BD7-BB31-B6E8EB6C5DD1}" type="pres">
      <dgm:prSet presAssocID="{D01811D9-A211-4F47-A63C-E9A2E883D9D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23CFA06-A395-4AD1-9C40-4AB61EA063F1}" type="pres">
      <dgm:prSet presAssocID="{D01811D9-A211-4F47-A63C-E9A2E883D9DE}" presName="radial" presStyleCnt="0">
        <dgm:presLayoutVars>
          <dgm:animLvl val="ctr"/>
        </dgm:presLayoutVars>
      </dgm:prSet>
      <dgm:spPr/>
    </dgm:pt>
    <dgm:pt modelId="{2EEA17EB-8D06-4E54-9839-5466059116AB}" type="pres">
      <dgm:prSet presAssocID="{4604308D-D495-42CD-A18D-96D4488F5510}" presName="centerShape" presStyleLbl="vennNode1" presStyleIdx="0" presStyleCnt="5"/>
      <dgm:spPr/>
      <dgm:t>
        <a:bodyPr/>
        <a:lstStyle/>
        <a:p>
          <a:endParaRPr lang="en-GB"/>
        </a:p>
      </dgm:t>
    </dgm:pt>
    <dgm:pt modelId="{79C021D8-400C-4238-A167-CCEA2380B71E}" type="pres">
      <dgm:prSet presAssocID="{77EB57D9-3AA2-45FA-B479-736BAE00348D}" presName="node" presStyleLbl="vennNode1" presStyleIdx="1" presStyleCnt="5" custScaleX="1637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7C058D6-6FA3-4DBE-AA8C-F73F1CF58C4D}" type="pres">
      <dgm:prSet presAssocID="{7440F57A-7932-4F79-8326-101BAEC26B85}" presName="node" presStyleLbl="vennNode1" presStyleIdx="2" presStyleCnt="5" custScaleX="1281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AB96A8-36C0-4218-A00A-1E7EE041F4A2}" type="pres">
      <dgm:prSet presAssocID="{7BD58FC0-4375-46FF-9FE7-150F5489757D}" presName="node" presStyleLbl="vennNode1" presStyleIdx="3" presStyleCnt="5" custScaleX="15423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E02D19-FBD9-4073-8481-1F7D0EAB127F}" type="pres">
      <dgm:prSet presAssocID="{609CDE87-0351-4958-8D72-2F266DDB6195}" presName="node" presStyleLbl="vennNode1" presStyleIdx="4" presStyleCnt="5" custScaleX="1328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9B4AD83-60CD-4125-A9AA-239F96613EEB}" type="presOf" srcId="{609CDE87-0351-4958-8D72-2F266DDB6195}" destId="{FFE02D19-FBD9-4073-8481-1F7D0EAB127F}" srcOrd="0" destOrd="0" presId="urn:microsoft.com/office/officeart/2005/8/layout/radial3"/>
    <dgm:cxn modelId="{339BE6D0-2599-493D-8E8D-EBEF22864689}" srcId="{4604308D-D495-42CD-A18D-96D4488F5510}" destId="{609CDE87-0351-4958-8D72-2F266DDB6195}" srcOrd="3" destOrd="0" parTransId="{486FB95E-2BA1-428B-BAA9-0BDFCCE494CB}" sibTransId="{BB222CCE-AD2D-4D2E-A168-A90FC85A3CE6}"/>
    <dgm:cxn modelId="{E926CFC8-6729-4B67-966C-3317B683A426}" type="presOf" srcId="{4604308D-D495-42CD-A18D-96D4488F5510}" destId="{2EEA17EB-8D06-4E54-9839-5466059116AB}" srcOrd="0" destOrd="0" presId="urn:microsoft.com/office/officeart/2005/8/layout/radial3"/>
    <dgm:cxn modelId="{78131F62-0E36-4336-8687-5BC10098DDBA}" srcId="{D01811D9-A211-4F47-A63C-E9A2E883D9DE}" destId="{A0C69E48-1EA3-4115-9ABF-F3A76B30BF8F}" srcOrd="1" destOrd="0" parTransId="{185DDAA3-168C-4078-9CCE-23536DA9B320}" sibTransId="{5D937E45-C4C7-49B7-99E5-8C7D23BE3533}"/>
    <dgm:cxn modelId="{AFBD3C59-F384-4B82-B75C-6DF3A169CC5B}" type="presOf" srcId="{7BD58FC0-4375-46FF-9FE7-150F5489757D}" destId="{62AB96A8-36C0-4218-A00A-1E7EE041F4A2}" srcOrd="0" destOrd="0" presId="urn:microsoft.com/office/officeart/2005/8/layout/radial3"/>
    <dgm:cxn modelId="{28F8B9BA-7F9E-4898-AD39-2C14CF44EE3A}" type="presOf" srcId="{7440F57A-7932-4F79-8326-101BAEC26B85}" destId="{B7C058D6-6FA3-4DBE-AA8C-F73F1CF58C4D}" srcOrd="0" destOrd="0" presId="urn:microsoft.com/office/officeart/2005/8/layout/radial3"/>
    <dgm:cxn modelId="{A87F60E4-CC62-4F5F-83E0-B67378320ED9}" srcId="{4604308D-D495-42CD-A18D-96D4488F5510}" destId="{7BD58FC0-4375-46FF-9FE7-150F5489757D}" srcOrd="2" destOrd="0" parTransId="{66B546F5-3605-4211-AC34-BCF550B68581}" sibTransId="{F1D54C42-64A2-4810-84E1-214EFDCC9CCB}"/>
    <dgm:cxn modelId="{F7146100-57FE-4205-914C-097F3B4A3FE0}" type="presOf" srcId="{D01811D9-A211-4F47-A63C-E9A2E883D9DE}" destId="{7E02382F-B96E-4BD7-BB31-B6E8EB6C5DD1}" srcOrd="0" destOrd="0" presId="urn:microsoft.com/office/officeart/2005/8/layout/radial3"/>
    <dgm:cxn modelId="{A763C6C1-C11E-45A5-AA05-FAA742F38EE1}" srcId="{4604308D-D495-42CD-A18D-96D4488F5510}" destId="{77EB57D9-3AA2-45FA-B479-736BAE00348D}" srcOrd="0" destOrd="0" parTransId="{66A3792E-68A4-4535-BA19-6EBC74BC5181}" sibTransId="{D0DE91EC-2EAA-47CC-8DB0-33EC5C2CB8AB}"/>
    <dgm:cxn modelId="{2206E933-1747-406F-A399-840D327464E0}" srcId="{4604308D-D495-42CD-A18D-96D4488F5510}" destId="{7440F57A-7932-4F79-8326-101BAEC26B85}" srcOrd="1" destOrd="0" parTransId="{A8B153EA-5BA8-4D93-B367-74C473576D47}" sibTransId="{C70B0E1B-0771-4475-AE8F-3ACF93D7ABAA}"/>
    <dgm:cxn modelId="{751837C9-380D-406B-8EC9-D2C50C090ECB}" type="presOf" srcId="{77EB57D9-3AA2-45FA-B479-736BAE00348D}" destId="{79C021D8-400C-4238-A167-CCEA2380B71E}" srcOrd="0" destOrd="0" presId="urn:microsoft.com/office/officeart/2005/8/layout/radial3"/>
    <dgm:cxn modelId="{52CE0225-EFF2-489C-B9BB-DD2A2815A80B}" srcId="{D01811D9-A211-4F47-A63C-E9A2E883D9DE}" destId="{4604308D-D495-42CD-A18D-96D4488F5510}" srcOrd="0" destOrd="0" parTransId="{9706516C-72B4-4B57-B8A6-9CA4E8E05478}" sibTransId="{E77400A8-604A-49B2-9467-949136BFBA94}"/>
    <dgm:cxn modelId="{741AA7F0-F6C0-42C0-A8AF-3F32BE89107D}" type="presParOf" srcId="{7E02382F-B96E-4BD7-BB31-B6E8EB6C5DD1}" destId="{423CFA06-A395-4AD1-9C40-4AB61EA063F1}" srcOrd="0" destOrd="0" presId="urn:microsoft.com/office/officeart/2005/8/layout/radial3"/>
    <dgm:cxn modelId="{775E9ED9-9BE3-4AAF-BCC3-C41644E87056}" type="presParOf" srcId="{423CFA06-A395-4AD1-9C40-4AB61EA063F1}" destId="{2EEA17EB-8D06-4E54-9839-5466059116AB}" srcOrd="0" destOrd="0" presId="urn:microsoft.com/office/officeart/2005/8/layout/radial3"/>
    <dgm:cxn modelId="{66CB385F-772D-4917-BC02-F78A16274801}" type="presParOf" srcId="{423CFA06-A395-4AD1-9C40-4AB61EA063F1}" destId="{79C021D8-400C-4238-A167-CCEA2380B71E}" srcOrd="1" destOrd="0" presId="urn:microsoft.com/office/officeart/2005/8/layout/radial3"/>
    <dgm:cxn modelId="{62657192-BF8C-4BC9-A74E-75EE41738025}" type="presParOf" srcId="{423CFA06-A395-4AD1-9C40-4AB61EA063F1}" destId="{B7C058D6-6FA3-4DBE-AA8C-F73F1CF58C4D}" srcOrd="2" destOrd="0" presId="urn:microsoft.com/office/officeart/2005/8/layout/radial3"/>
    <dgm:cxn modelId="{1C00BE1D-4657-45FB-8D8E-1B7219E98EDA}" type="presParOf" srcId="{423CFA06-A395-4AD1-9C40-4AB61EA063F1}" destId="{62AB96A8-36C0-4218-A00A-1E7EE041F4A2}" srcOrd="3" destOrd="0" presId="urn:microsoft.com/office/officeart/2005/8/layout/radial3"/>
    <dgm:cxn modelId="{2CA3A8E4-C057-4003-A19A-DB0815D0B021}" type="presParOf" srcId="{423CFA06-A395-4AD1-9C40-4AB61EA063F1}" destId="{FFE02D19-FBD9-4073-8481-1F7D0EAB127F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A17EB-8D06-4E54-9839-5466059116AB}">
      <dsp:nvSpPr>
        <dsp:cNvPr id="0" name=""/>
        <dsp:cNvSpPr/>
      </dsp:nvSpPr>
      <dsp:spPr>
        <a:xfrm>
          <a:off x="2976591" y="1208864"/>
          <a:ext cx="3011558" cy="3011558"/>
        </a:xfrm>
        <a:prstGeom prst="ellipse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sunset" dir="t"/>
        </a:scene3d>
        <a:sp3d prstMaterial="powder">
          <a:bevelT w="101600" prst="ribl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  <a:sp3d extrusionH="57150" prstMaterial="dkEdge">
            <a:bevelT w="69850" h="38100" prst="cross"/>
          </a:sp3d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solidFill>
                <a:srgbClr val="0000FF"/>
              </a:solidFill>
              <a:latin typeface="Arial" pitchFamily="34" charset="0"/>
              <a:ea typeface="Times New Roman" pitchFamily="18" charset="0"/>
              <a:cs typeface="Arial" pitchFamily="34" charset="0"/>
            </a:rPr>
            <a:t>Deviance and Definitions</a:t>
          </a:r>
          <a:r>
            <a:rPr lang="en-GB" sz="2800" kern="1200" dirty="0" smtClean="0">
              <a:solidFill>
                <a:srgbClr val="0000FF"/>
              </a:solidFill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endParaRPr lang="en-GB" sz="2800" kern="1200" dirty="0">
            <a:solidFill>
              <a:srgbClr val="0000FF"/>
            </a:solidFill>
          </a:endParaRPr>
        </a:p>
      </dsp:txBody>
      <dsp:txXfrm>
        <a:off x="3417623" y="1649896"/>
        <a:ext cx="2129494" cy="2129494"/>
      </dsp:txXfrm>
    </dsp:sp>
    <dsp:sp modelId="{79C021D8-400C-4238-A167-CCEA2380B71E}">
      <dsp:nvSpPr>
        <dsp:cNvPr id="0" name=""/>
        <dsp:cNvSpPr/>
      </dsp:nvSpPr>
      <dsp:spPr>
        <a:xfrm>
          <a:off x="3249732" y="537"/>
          <a:ext cx="2465276" cy="1505779"/>
        </a:xfrm>
        <a:prstGeom prst="ellipse">
          <a:avLst/>
        </a:prstGeom>
        <a:gradFill rotWithShape="0">
          <a:gsLst>
            <a:gs pos="0">
              <a:schemeClr val="tx2">
                <a:lumMod val="50000"/>
              </a:schemeClr>
            </a:gs>
            <a:gs pos="39999">
              <a:schemeClr val="tx2">
                <a:lumMod val="75000"/>
              </a:schemeClr>
            </a:gs>
            <a:gs pos="70000">
              <a:schemeClr val="tx2">
                <a:lumMod val="60000"/>
                <a:lumOff val="4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dkEdge"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  <a:sp3d extrusionH="57150">
            <a:extrusionClr>
              <a:srgbClr val="FFFF00"/>
            </a:extrusion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rPr>
            <a:t>Frequency</a:t>
          </a:r>
          <a:endParaRPr lang="en-GB" sz="2400" kern="1200" dirty="0">
            <a:solidFill>
              <a:schemeClr val="bg1"/>
            </a:solidFill>
            <a:effectLst>
              <a:outerShdw blurRad="50800" dist="50800" dir="5400000" algn="ctr" rotWithShape="0">
                <a:schemeClr val="tx1"/>
              </a:outerShdw>
            </a:effectLst>
          </a:endParaRPr>
        </a:p>
      </dsp:txBody>
      <dsp:txXfrm>
        <a:off x="3610763" y="221053"/>
        <a:ext cx="1743214" cy="1064747"/>
      </dsp:txXfrm>
    </dsp:sp>
    <dsp:sp modelId="{B7C058D6-6FA3-4DBE-AA8C-F73F1CF58C4D}">
      <dsp:nvSpPr>
        <dsp:cNvPr id="0" name=""/>
        <dsp:cNvSpPr/>
      </dsp:nvSpPr>
      <dsp:spPr>
        <a:xfrm>
          <a:off x="5478646" y="1961754"/>
          <a:ext cx="1929881" cy="1505779"/>
        </a:xfrm>
        <a:prstGeom prst="ellipse">
          <a:avLst/>
        </a:prstGeom>
        <a:gradFill rotWithShape="0">
          <a:gsLst>
            <a:gs pos="0">
              <a:schemeClr val="tx2">
                <a:lumMod val="50000"/>
              </a:schemeClr>
            </a:gs>
            <a:gs pos="39999">
              <a:schemeClr val="tx2">
                <a:lumMod val="75000"/>
              </a:schemeClr>
            </a:gs>
            <a:gs pos="70000">
              <a:schemeClr val="tx2">
                <a:lumMod val="60000"/>
                <a:lumOff val="4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dkEdge"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rPr>
            <a:t>Length</a:t>
          </a:r>
          <a:endParaRPr lang="en-GB" sz="2400" b="1" kern="1200" dirty="0">
            <a:solidFill>
              <a:schemeClr val="bg1"/>
            </a:solidFill>
            <a:effectLst>
              <a:outerShdw blurRad="50800" dist="50800" dir="5400000" algn="ctr" rotWithShape="0">
                <a:schemeClr val="tx1"/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5761271" y="2182270"/>
        <a:ext cx="1364631" cy="1064747"/>
      </dsp:txXfrm>
    </dsp:sp>
    <dsp:sp modelId="{62AB96A8-36C0-4218-A00A-1E7EE041F4A2}">
      <dsp:nvSpPr>
        <dsp:cNvPr id="0" name=""/>
        <dsp:cNvSpPr/>
      </dsp:nvSpPr>
      <dsp:spPr>
        <a:xfrm>
          <a:off x="3321174" y="3922971"/>
          <a:ext cx="2322393" cy="1505779"/>
        </a:xfrm>
        <a:prstGeom prst="ellipse">
          <a:avLst/>
        </a:prstGeom>
        <a:gradFill rotWithShape="0">
          <a:gsLst>
            <a:gs pos="0">
              <a:schemeClr val="tx2">
                <a:lumMod val="50000"/>
              </a:schemeClr>
            </a:gs>
            <a:gs pos="39999">
              <a:schemeClr val="tx2">
                <a:lumMod val="75000"/>
              </a:schemeClr>
            </a:gs>
            <a:gs pos="70000">
              <a:schemeClr val="tx2">
                <a:lumMod val="60000"/>
                <a:lumOff val="4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dkEdge"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rPr>
            <a:t>Intensity</a:t>
          </a:r>
          <a:endParaRPr lang="en-GB" sz="2400" b="1" kern="1200" dirty="0">
            <a:solidFill>
              <a:schemeClr val="bg1"/>
            </a:solidFill>
            <a:effectLst>
              <a:outerShdw blurRad="50800" dist="50800" dir="5400000" algn="ctr" rotWithShape="0">
                <a:schemeClr val="tx1"/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661281" y="4143487"/>
        <a:ext cx="1642179" cy="1064747"/>
      </dsp:txXfrm>
    </dsp:sp>
    <dsp:sp modelId="{FFE02D19-FBD9-4073-8481-1F7D0EAB127F}">
      <dsp:nvSpPr>
        <dsp:cNvPr id="0" name=""/>
        <dsp:cNvSpPr/>
      </dsp:nvSpPr>
      <dsp:spPr>
        <a:xfrm>
          <a:off x="1521188" y="1961754"/>
          <a:ext cx="1999930" cy="1505779"/>
        </a:xfrm>
        <a:prstGeom prst="ellipse">
          <a:avLst/>
        </a:prstGeom>
        <a:gradFill rotWithShape="0">
          <a:gsLst>
            <a:gs pos="0">
              <a:schemeClr val="tx2">
                <a:lumMod val="50000"/>
              </a:schemeClr>
            </a:gs>
            <a:gs pos="39999">
              <a:schemeClr val="tx2">
                <a:lumMod val="75000"/>
              </a:schemeClr>
            </a:gs>
            <a:gs pos="70000">
              <a:schemeClr val="tx2">
                <a:lumMod val="60000"/>
                <a:lumOff val="4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dkEdge"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rPr>
            <a:t>Priority</a:t>
          </a:r>
          <a:endParaRPr lang="en-GB" sz="2400" b="1" kern="1200" dirty="0">
            <a:solidFill>
              <a:schemeClr val="bg1"/>
            </a:solidFill>
            <a:effectLst>
              <a:outerShdw blurRad="50800" dist="50800" dir="5400000" algn="ctr" rotWithShape="0">
                <a:schemeClr val="tx1"/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814071" y="2182270"/>
        <a:ext cx="1414164" cy="10647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D28468A-9668-463A-BC67-2D76CC7CB8D6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5C03B73-A5E2-43E8-A33A-40FE8D5719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239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Teaching Notes</a:t>
            </a:r>
          </a:p>
          <a:p>
            <a:pPr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Differential Association</a:t>
            </a:r>
            <a:r>
              <a:rPr lang="en-GB" sz="1100" smtClean="0">
                <a:latin typeface="Arial" charset="0"/>
                <a:cs typeface="Arial" charset="0"/>
              </a:rPr>
              <a:t>: This holds that an individual is likely to develop criminal tendencies if they: "…receive an excess of definitions favourable to violation of the law over definitions unfavourable to violation"; differential association, therefore, uses concepts of</a:t>
            </a:r>
            <a:r>
              <a:rPr lang="en-GB" sz="1100" i="1" smtClean="0">
                <a:latin typeface="Arial" charset="0"/>
                <a:cs typeface="Arial" charset="0"/>
              </a:rPr>
              <a:t> socialisation</a:t>
            </a:r>
            <a:r>
              <a:rPr lang="en-GB" sz="1100" smtClean="0">
                <a:latin typeface="Arial" charset="0"/>
                <a:cs typeface="Arial" charset="0"/>
              </a:rPr>
              <a:t> and </a:t>
            </a:r>
            <a:r>
              <a:rPr lang="en-GB" sz="1100" i="1" smtClean="0">
                <a:latin typeface="Arial" charset="0"/>
                <a:cs typeface="Arial" charset="0"/>
              </a:rPr>
              <a:t>social learning</a:t>
            </a:r>
            <a:r>
              <a:rPr lang="en-GB" sz="1100" smtClean="0">
                <a:latin typeface="Arial" charset="0"/>
                <a:cs typeface="Arial" charset="0"/>
              </a:rPr>
              <a:t> to locate behaviour within a cultural framework of rules and responsibilities - who you associate with influences the likelihood of conforming or deviant behaviour.  However, this wasn’t simply a case of: "If you associate with criminals you will become a criminal", since it was possible for individuals to receive:</a:t>
            </a:r>
          </a:p>
          <a:p>
            <a:pPr>
              <a:spcBef>
                <a:spcPct val="0"/>
              </a:spcBef>
            </a:pPr>
            <a:r>
              <a:rPr lang="en-GB" sz="1100" smtClean="0">
                <a:latin typeface="Arial" charset="0"/>
                <a:cs typeface="Arial" charset="0"/>
              </a:rPr>
              <a:t> </a:t>
            </a: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Contradictory socialisation</a:t>
            </a:r>
            <a:r>
              <a:rPr lang="en-GB" sz="1100" smtClean="0">
                <a:latin typeface="Arial" charset="0"/>
                <a:cs typeface="Arial" charset="0"/>
              </a:rPr>
              <a:t> - an individual’s family, for example, might stress non-criminal behaviour whereas the peer group sends out another message entirely. </a:t>
            </a:r>
            <a:r>
              <a:rPr lang="en-GB" sz="1100" b="1" smtClean="0">
                <a:latin typeface="Arial" charset="0"/>
                <a:cs typeface="Arial" charset="0"/>
              </a:rPr>
              <a:t>Sutherland </a:t>
            </a:r>
            <a:r>
              <a:rPr lang="en-GB" sz="1100" smtClean="0">
                <a:latin typeface="Arial" charset="0"/>
                <a:cs typeface="Arial" charset="0"/>
              </a:rPr>
              <a:t>and</a:t>
            </a:r>
            <a:r>
              <a:rPr lang="en-GB" sz="1100" b="1" smtClean="0">
                <a:latin typeface="Arial" charset="0"/>
                <a:cs typeface="Arial" charset="0"/>
              </a:rPr>
              <a:t> Cressey</a:t>
            </a:r>
            <a:r>
              <a:rPr lang="en-GB" sz="1100" smtClean="0">
                <a:latin typeface="Arial" charset="0"/>
                <a:cs typeface="Arial" charset="0"/>
              </a:rPr>
              <a:t> suggested, therefore, </a:t>
            </a:r>
            <a:r>
              <a:rPr lang="en-GB" sz="1100" i="1" smtClean="0">
                <a:latin typeface="Arial" charset="0"/>
                <a:cs typeface="Arial" charset="0"/>
              </a:rPr>
              <a:t>four main variables</a:t>
            </a:r>
            <a:r>
              <a:rPr lang="en-GB" sz="1100" smtClean="0">
                <a:latin typeface="Arial" charset="0"/>
                <a:cs typeface="Arial" charset="0"/>
              </a:rPr>
              <a:t> influenced individual decisions about behaviour: </a:t>
            </a:r>
          </a:p>
          <a:p>
            <a:pPr>
              <a:spcBef>
                <a:spcPct val="0"/>
              </a:spcBef>
            </a:pPr>
            <a:r>
              <a:rPr lang="en-GB" sz="1100" smtClean="0">
                <a:latin typeface="Arial" charset="0"/>
                <a:cs typeface="Arial" charset="0"/>
              </a:rPr>
              <a:t> </a:t>
            </a: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Frequency: </a:t>
            </a:r>
            <a:r>
              <a:rPr lang="en-GB" sz="1100" smtClean="0">
                <a:latin typeface="Arial" charset="0"/>
                <a:cs typeface="Arial" charset="0"/>
              </a:rPr>
              <a:t>The number of times criminal definitions occur (for example, the belief  crime is acceptable) influences how people see deviant behaviour.</a:t>
            </a:r>
          </a:p>
          <a:p>
            <a:pPr>
              <a:spcBef>
                <a:spcPct val="0"/>
              </a:spcBef>
            </a:pPr>
            <a:r>
              <a:rPr lang="en-GB" sz="1100" smtClean="0">
                <a:latin typeface="Arial" charset="0"/>
                <a:cs typeface="Arial" charset="0"/>
              </a:rPr>
              <a:t> </a:t>
            </a: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Length: </a:t>
            </a:r>
            <a:r>
              <a:rPr lang="en-GB" sz="1100" smtClean="0">
                <a:latin typeface="Arial" charset="0"/>
                <a:cs typeface="Arial" charset="0"/>
              </a:rPr>
              <a:t>The longer the exposure to definitions (criminal or conforming), the more likely they are to be accepted and acted upon.</a:t>
            </a:r>
          </a:p>
          <a:p>
            <a:pPr>
              <a:spcBef>
                <a:spcPct val="0"/>
              </a:spcBef>
            </a:pPr>
            <a:r>
              <a:rPr lang="en-GB" sz="1100" smtClean="0">
                <a:latin typeface="Arial" charset="0"/>
                <a:cs typeface="Arial" charset="0"/>
              </a:rPr>
              <a:t> </a:t>
            </a: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Intensity: </a:t>
            </a:r>
            <a:r>
              <a:rPr lang="en-GB" sz="1100" smtClean="0">
                <a:latin typeface="Arial" charset="0"/>
                <a:cs typeface="Arial" charset="0"/>
              </a:rPr>
              <a:t>The prestige / status of the person making the definition is important; we are more receptive to the ideas of people we respect. </a:t>
            </a: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 </a:t>
            </a:r>
            <a:endParaRPr lang="en-GB" sz="110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Priority: T</a:t>
            </a:r>
            <a:r>
              <a:rPr lang="en-GB" sz="1100" smtClean="0">
                <a:latin typeface="Arial" charset="0"/>
                <a:cs typeface="Arial" charset="0"/>
              </a:rPr>
              <a:t>he importance we attach to socialising messages from different sources. A child, for example, may prioritise the views of their parents as more important than the views received from television programmes.</a:t>
            </a:r>
            <a:r>
              <a:rPr lang="en-GB" sz="1100" b="1" smtClean="0">
                <a:latin typeface="Arial" charset="0"/>
                <a:cs typeface="Arial" charset="0"/>
              </a:rPr>
              <a:t> </a:t>
            </a: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10585F-F4C7-4974-B872-21225C04AFB2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BB22E-B504-4B5F-A787-624C9E273782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1786E-AE2E-4B96-833A-9F960EA39D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2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A2445-F173-401E-AE39-17ED5F657F68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CABF0-E9C5-431B-9E77-3D30EF9A70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433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6DF2F-F0BA-4917-917F-A8585B849A44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69F4D-75F4-4790-9C22-B034AD2DD9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55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A7A03-5A06-4822-8676-4C6554487734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2111E-2883-489D-AFF6-30C56DA745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47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91239-4C15-436D-B7F9-43B3B0BB39DE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35BA2-846A-4762-9525-AA1FDAEF61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703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68CBB-4804-468D-9167-D9827BA59472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A629E-4753-4863-9933-3C7381EBA9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30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6E8CE-1FFE-4990-9682-1D835F24F845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72EFE-B0E7-4FA0-B585-2B29B15FF3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99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E3B7F-FC71-44EE-927E-B74F465E7F85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F6738-F9B5-4AD6-A660-48A08C3E4D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19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42E8D-4DB2-4838-A9F0-DA3FCB239AE5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86DB9-8D9F-4319-9A9D-4CC23F9C2E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06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75AB7-7DAB-417F-B277-F6C493AB4985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8AAFD-C8BA-4715-9AFF-12B65A0A3C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03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EEED1-D610-49FE-9B16-232752649A1B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6548-EE08-44BA-943A-4D42DB213D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78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BD80CA-16BA-4003-9FDC-58F69CD11F99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213E02-A922-4D57-93BA-F48A3FA6CD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ociology.org.uk/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071546"/>
            <a:ext cx="8858312" cy="5572164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43563" y="357188"/>
            <a:ext cx="3143250" cy="400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914400" indent="-91440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5288" y="214290"/>
            <a:ext cx="3286148" cy="64294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freezing" dir="t"/>
          </a:scene3d>
          <a:sp3d extrusionH="76200" contourW="12700" prstMaterial="metal">
            <a:extrusionClr>
              <a:schemeClr val="tx2">
                <a:lumMod val="60000"/>
                <a:lumOff val="40000"/>
              </a:schemeClr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aphicFrame>
        <p:nvGraphicFramePr>
          <p:cNvPr id="13" name="Diagram 12"/>
          <p:cNvGraphicFramePr/>
          <p:nvPr/>
        </p:nvGraphicFramePr>
        <p:xfrm>
          <a:off x="1" y="1156632"/>
          <a:ext cx="8929717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56" name="TextBox 11"/>
          <p:cNvSpPr txBox="1">
            <a:spLocks noChangeArrowheads="1"/>
          </p:cNvSpPr>
          <p:nvPr/>
        </p:nvSpPr>
        <p:spPr bwMode="auto">
          <a:xfrm>
            <a:off x="5715000" y="368300"/>
            <a:ext cx="3027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000" b="1">
                <a:solidFill>
                  <a:srgbClr val="000000"/>
                </a:solidFill>
                <a:cs typeface="Arial" charset="0"/>
              </a:rPr>
              <a:t>Differential Association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6200000" flipH="1">
            <a:off x="5586412" y="2457451"/>
            <a:ext cx="557213" cy="50006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5572125" y="4786313"/>
            <a:ext cx="642938" cy="50006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V="1">
            <a:off x="2778919" y="4793457"/>
            <a:ext cx="514350" cy="50006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2714625" y="2428876"/>
            <a:ext cx="642937" cy="50006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61" name="TextBox 12"/>
          <p:cNvSpPr txBox="1">
            <a:spLocks noChangeArrowheads="1"/>
          </p:cNvSpPr>
          <p:nvPr/>
        </p:nvSpPr>
        <p:spPr bwMode="auto">
          <a:xfrm>
            <a:off x="6072188" y="6577013"/>
            <a:ext cx="3071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1400" dirty="0">
                <a:cs typeface="Arial" charset="0"/>
              </a:rPr>
              <a:t>©  </a:t>
            </a:r>
            <a:r>
              <a:rPr lang="en-GB" sz="1400" dirty="0" smtClean="0">
                <a:cs typeface="Arial" charset="0"/>
                <a:hlinkClick r:id="rId8"/>
              </a:rPr>
              <a:t>www.sociology.org.uk  </a:t>
            </a:r>
            <a:r>
              <a:rPr lang="en-GB" sz="1400" dirty="0">
                <a:cs typeface="Arial" charset="0"/>
                <a:hlinkClick r:id="rId8"/>
              </a:rPr>
              <a:t>2009</a:t>
            </a:r>
            <a:endParaRPr lang="en-GB" sz="1400" dirty="0"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288" y="357166"/>
            <a:ext cx="3105142" cy="40011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latin typeface="Arial" pitchFamily="34" charset="0"/>
                <a:cs typeface="Arial" pitchFamily="34" charset="0"/>
              </a:rPr>
              <a:t>Crime and Deviance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120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Chris.Livesey</dc:creator>
  <cp:lastModifiedBy>Chris.Livesey</cp:lastModifiedBy>
  <cp:revision>3</cp:revision>
  <dcterms:created xsi:type="dcterms:W3CDTF">2009-01-21T09:50:24Z</dcterms:created>
  <dcterms:modified xsi:type="dcterms:W3CDTF">2010-08-31T08:39:04Z</dcterms:modified>
</cp:coreProperties>
</file>