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48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FF9900"/>
    <a:srgbClr val="669900"/>
    <a:srgbClr val="CC3300"/>
    <a:srgbClr val="FF3300"/>
    <a:srgbClr val="FFFF00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528" autoAdjust="0"/>
    <p:restoredTop sz="95320" autoAdjust="0"/>
  </p:normalViewPr>
  <p:slideViewPr>
    <p:cSldViewPr>
      <p:cViewPr>
        <p:scale>
          <a:sx n="50" d="100"/>
          <a:sy n="50" d="100"/>
        </p:scale>
        <p:origin x="1819" y="869"/>
      </p:cViewPr>
      <p:guideLst>
        <p:guide orient="horz" pos="1248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 dirty="0"/>
              <a:t>12/28/2017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60202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 dirty="0"/>
              <a:t>12/28/2017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1768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 dirty="0"/>
              <a:t>12/28/2017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73632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 dirty="0"/>
              <a:t>12/28/2017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09075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 dirty="0"/>
              <a:t>12/28/2017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23274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 dirty="0"/>
              <a:t>12/28/2017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90847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 dirty="0"/>
              <a:t>12/28/2017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77798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 dirty="0"/>
              <a:t>12/28/2017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82078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 dirty="0"/>
              <a:t>12/28/2017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5440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 dirty="0"/>
              <a:t>12/28/2017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90369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 dirty="0"/>
              <a:t>12/28/2017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49228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>
            <a:alpha val="17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8">
            <a:extLst>
              <a:ext uri="{FF2B5EF4-FFF2-40B4-BE49-F238E27FC236}">
                <a16:creationId xmlns:a16="http://schemas.microsoft.com/office/drawing/2014/main" id="{5454D148-720D-426A-854A-C6ACA70A970B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203200" y="76200"/>
            <a:ext cx="2540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altLang="en-US" sz="14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Crime and Deviance</a:t>
            </a:r>
          </a:p>
        </p:txBody>
      </p:sp>
    </p:spTree>
    <p:extLst>
      <p:ext uri="{BB962C8B-B14F-4D97-AF65-F5344CB8AC3E}">
        <p14:creationId xmlns:p14="http://schemas.microsoft.com/office/powerpoint/2010/main" val="4054534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utoUpdateAnimBg="0"/>
    </p:bld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3" name="Picture 5" descr="C:\Web\Sociology Central\PowerPoint\ppdev2.jpg">
            <a:extLst>
              <a:ext uri="{FF2B5EF4-FFF2-40B4-BE49-F238E27FC236}">
                <a16:creationId xmlns:a16="http://schemas.microsoft.com/office/drawing/2014/main" id="{522ECB10-D055-4C58-9020-1876119338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7448" y="457200"/>
            <a:ext cx="9937104" cy="579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1" name="Rectangle 3">
            <a:extLst>
              <a:ext uri="{FF2B5EF4-FFF2-40B4-BE49-F238E27FC236}">
                <a16:creationId xmlns:a16="http://schemas.microsoft.com/office/drawing/2014/main" id="{85FCE746-0469-4828-877D-560DBEC052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53200" y="4876800"/>
            <a:ext cx="3276600" cy="1417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>
                    <a:alpha val="50000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57150" cmpd="thinThick">
                <a:solidFill>
                  <a:srgbClr val="3366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GB" altLang="en-US" sz="24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Approaches</a:t>
            </a:r>
          </a:p>
          <a:p>
            <a:pPr algn="ctr"/>
            <a:r>
              <a:rPr lang="en-GB" altLang="en-US" sz="18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To </a:t>
            </a:r>
          </a:p>
          <a:p>
            <a:pPr algn="ctr"/>
            <a:r>
              <a:rPr lang="en-GB" altLang="en-US" sz="24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Crime and Deviance</a:t>
            </a:r>
          </a:p>
        </p:txBody>
      </p:sp>
      <p:sp>
        <p:nvSpPr>
          <p:cNvPr id="2054" name="Text Box 6">
            <a:extLst>
              <a:ext uri="{FF2B5EF4-FFF2-40B4-BE49-F238E27FC236}">
                <a16:creationId xmlns:a16="http://schemas.microsoft.com/office/drawing/2014/main" id="{6BDFC495-A107-4A18-BAD4-B298E50362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80184" y="1065570"/>
            <a:ext cx="2974032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GB" altLang="en-US" sz="2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Non-Sociological Approaches</a:t>
            </a:r>
          </a:p>
        </p:txBody>
      </p:sp>
      <p:sp>
        <p:nvSpPr>
          <p:cNvPr id="2055" name="Text Box 7">
            <a:extLst>
              <a:ext uri="{FF2B5EF4-FFF2-40B4-BE49-F238E27FC236}">
                <a16:creationId xmlns:a16="http://schemas.microsoft.com/office/drawing/2014/main" id="{25D95794-4BD5-4CAE-B106-C64DA151E2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2600" y="1127126"/>
            <a:ext cx="12954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GB" altLang="en-US" sz="48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V</a:t>
            </a:r>
          </a:p>
        </p:txBody>
      </p:sp>
      <p:sp>
        <p:nvSpPr>
          <p:cNvPr id="2056" name="Text Box 8">
            <a:extLst>
              <a:ext uri="{FF2B5EF4-FFF2-40B4-BE49-F238E27FC236}">
                <a16:creationId xmlns:a16="http://schemas.microsoft.com/office/drawing/2014/main" id="{C95C5715-70D0-463A-A356-A9C2E4440F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90401" y="1031916"/>
            <a:ext cx="25908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GB" altLang="en-US" sz="2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Labelling Approaches</a:t>
            </a:r>
          </a:p>
        </p:txBody>
      </p:sp>
      <p:sp>
        <p:nvSpPr>
          <p:cNvPr id="2057" name="Rectangle 9">
            <a:extLst>
              <a:ext uri="{FF2B5EF4-FFF2-40B4-BE49-F238E27FC236}">
                <a16:creationId xmlns:a16="http://schemas.microsoft.com/office/drawing/2014/main" id="{0EC6AA32-3B4C-4917-A336-0A6576E6F5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0" y="4800600"/>
            <a:ext cx="2743200" cy="1417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GB" alt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Sociological</a:t>
            </a:r>
          </a:p>
          <a:p>
            <a:pPr algn="ctr"/>
            <a:r>
              <a:rPr lang="en-GB" altLang="en-US" sz="1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And</a:t>
            </a:r>
          </a:p>
          <a:p>
            <a:pPr algn="ctr"/>
            <a:r>
              <a:rPr lang="en-GB" alt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Non-Sociological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1" fill="hold" grpId="0" nodeType="afterEffect">
                                  <p:stCondLst>
                                    <p:cond delay="200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3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3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3400"/>
                            </p:stCondLst>
                            <p:childTnLst>
                              <p:par>
                                <p:cTn id="14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3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3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4900"/>
                            </p:stCondLst>
                            <p:childTnLst>
                              <p:par>
                                <p:cTn id="19" presetID="2" presetClass="entr" presetSubtype="8" fill="hold" grpId="0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9400"/>
                            </p:stCondLst>
                            <p:childTnLst>
                              <p:par>
                                <p:cTn id="24" presetID="2" presetClass="entr" presetSubtype="1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11900"/>
                            </p:stCondLst>
                            <p:childTnLst>
                              <p:par>
                                <p:cTn id="29" presetID="2" presetClass="entr" presetSubtype="2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1" grpId="0" autoUpdateAnimBg="0"/>
      <p:bldP spid="2054" grpId="0" autoUpdateAnimBg="0"/>
      <p:bldP spid="2055" grpId="0" autoUpdateAnimBg="0"/>
      <p:bldP spid="2056" grpId="0" autoUpdateAnimBg="0"/>
      <p:bldP spid="2057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91" name="Picture 19" descr="C:\Web\Sociology Central\PowerPoint\ppdev3.jpg">
            <a:extLst>
              <a:ext uri="{FF2B5EF4-FFF2-40B4-BE49-F238E27FC236}">
                <a16:creationId xmlns:a16="http://schemas.microsoft.com/office/drawing/2014/main" id="{2DA58B70-8893-4BC7-BA04-D189F22A89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88900"/>
            <a:ext cx="4737100" cy="6540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4" name="Text Box 2">
            <a:extLst>
              <a:ext uri="{FF2B5EF4-FFF2-40B4-BE49-F238E27FC236}">
                <a16:creationId xmlns:a16="http://schemas.microsoft.com/office/drawing/2014/main" id="{43861587-7F90-4624-9361-9252DD3485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533401"/>
            <a:ext cx="4876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GB" altLang="en-US" sz="18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Non-Sociological Approaches</a:t>
            </a:r>
          </a:p>
        </p:txBody>
      </p:sp>
      <p:sp>
        <p:nvSpPr>
          <p:cNvPr id="3075" name="Text Box 3">
            <a:extLst>
              <a:ext uri="{FF2B5EF4-FFF2-40B4-BE49-F238E27FC236}">
                <a16:creationId xmlns:a16="http://schemas.microsoft.com/office/drawing/2014/main" id="{C7497E1E-6D3F-424B-88D3-0D40122DF5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974726"/>
            <a:ext cx="41148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altLang="en-US"/>
              <a:t>1. Focus on the biological, genetic and psychological characteristics of deviants.</a:t>
            </a:r>
          </a:p>
        </p:txBody>
      </p:sp>
      <p:sp>
        <p:nvSpPr>
          <p:cNvPr id="3077" name="AutoShape 5">
            <a:extLst>
              <a:ext uri="{FF2B5EF4-FFF2-40B4-BE49-F238E27FC236}">
                <a16:creationId xmlns:a16="http://schemas.microsoft.com/office/drawing/2014/main" id="{DE9438D0-3FAC-4D97-B87E-D73AD8369C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0800" y="152400"/>
            <a:ext cx="4191000" cy="685800"/>
          </a:xfrm>
          <a:prstGeom prst="wedgeRectCallout">
            <a:avLst>
              <a:gd name="adj1" fmla="val -69583"/>
              <a:gd name="adj2" fmla="val 123380"/>
            </a:avLst>
          </a:prstGeom>
          <a:solidFill>
            <a:srgbClr val="00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GB" altLang="en-US" sz="1800"/>
              <a:t>For example, deviants are seen as “psychologically-damaged” individuals</a:t>
            </a:r>
          </a:p>
        </p:txBody>
      </p:sp>
      <p:sp>
        <p:nvSpPr>
          <p:cNvPr id="3078" name="Text Box 6">
            <a:extLst>
              <a:ext uri="{FF2B5EF4-FFF2-40B4-BE49-F238E27FC236}">
                <a16:creationId xmlns:a16="http://schemas.microsoft.com/office/drawing/2014/main" id="{91C1027B-5B06-4EEE-95B2-34ABE53479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2101851"/>
            <a:ext cx="44196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altLang="en-US" dirty="0"/>
              <a:t>2. Deviants are qualitatively different to </a:t>
            </a:r>
          </a:p>
          <a:p>
            <a:r>
              <a:rPr lang="en-GB" altLang="en-US" dirty="0"/>
              <a:t>non-deviants.</a:t>
            </a:r>
          </a:p>
        </p:txBody>
      </p:sp>
      <p:sp>
        <p:nvSpPr>
          <p:cNvPr id="3080" name="Text Box 8">
            <a:extLst>
              <a:ext uri="{FF2B5EF4-FFF2-40B4-BE49-F238E27FC236}">
                <a16:creationId xmlns:a16="http://schemas.microsoft.com/office/drawing/2014/main" id="{8394F888-C18E-4D8E-AB74-2E2F7ACF3F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2898776"/>
            <a:ext cx="403860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altLang="en-US"/>
              <a:t>3. Discovering the characteristics shared by deviants (and absent in non-deviants) will reveal the causes of crime.</a:t>
            </a:r>
          </a:p>
        </p:txBody>
      </p:sp>
      <p:sp>
        <p:nvSpPr>
          <p:cNvPr id="3081" name="Text Box 9">
            <a:extLst>
              <a:ext uri="{FF2B5EF4-FFF2-40B4-BE49-F238E27FC236}">
                <a16:creationId xmlns:a16="http://schemas.microsoft.com/office/drawing/2014/main" id="{65DFE106-BBEA-44C7-89E6-D82609324C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4327526"/>
            <a:ext cx="4191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altLang="en-US"/>
              <a:t>4. Deviance is a quality of what you are and what you do.</a:t>
            </a:r>
          </a:p>
        </p:txBody>
      </p:sp>
      <p:sp>
        <p:nvSpPr>
          <p:cNvPr id="3082" name="Text Box 10">
            <a:extLst>
              <a:ext uri="{FF2B5EF4-FFF2-40B4-BE49-F238E27FC236}">
                <a16:creationId xmlns:a16="http://schemas.microsoft.com/office/drawing/2014/main" id="{CA99BC44-63F7-4054-BAB5-F0520BCAD2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5181601"/>
            <a:ext cx="41148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altLang="en-US"/>
              <a:t>5. Focus on individualistic explanations of deviance.</a:t>
            </a:r>
          </a:p>
        </p:txBody>
      </p:sp>
      <p:sp>
        <p:nvSpPr>
          <p:cNvPr id="3083" name="Text Box 11">
            <a:extLst>
              <a:ext uri="{FF2B5EF4-FFF2-40B4-BE49-F238E27FC236}">
                <a16:creationId xmlns:a16="http://schemas.microsoft.com/office/drawing/2014/main" id="{345FAAFB-8C0D-48A2-BCD3-DC9BA73737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6080126"/>
            <a:ext cx="4572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altLang="en-US"/>
              <a:t>6. Deviance is an absolutist concept.</a:t>
            </a:r>
          </a:p>
        </p:txBody>
      </p:sp>
      <p:sp>
        <p:nvSpPr>
          <p:cNvPr id="3084" name="AutoShape 12">
            <a:extLst>
              <a:ext uri="{FF2B5EF4-FFF2-40B4-BE49-F238E27FC236}">
                <a16:creationId xmlns:a16="http://schemas.microsoft.com/office/drawing/2014/main" id="{7E737880-25CF-48A1-AC27-EA7A96B363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0800" y="1295400"/>
            <a:ext cx="4191000" cy="685800"/>
          </a:xfrm>
          <a:prstGeom prst="wedgeRectCallout">
            <a:avLst>
              <a:gd name="adj1" fmla="val -64431"/>
              <a:gd name="adj2" fmla="val 81713"/>
            </a:avLst>
          </a:prstGeom>
          <a:solidFill>
            <a:srgbClr val="CCFFCC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GB" altLang="en-US" sz="1800"/>
              <a:t>There is something different about people who “break the rules”</a:t>
            </a:r>
          </a:p>
        </p:txBody>
      </p:sp>
      <p:sp>
        <p:nvSpPr>
          <p:cNvPr id="3085" name="AutoShape 13">
            <a:extLst>
              <a:ext uri="{FF2B5EF4-FFF2-40B4-BE49-F238E27FC236}">
                <a16:creationId xmlns:a16="http://schemas.microsoft.com/office/drawing/2014/main" id="{2A35D866-27F6-49A2-8334-FC2089356F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7000" y="2362200"/>
            <a:ext cx="4114800" cy="685800"/>
          </a:xfrm>
          <a:prstGeom prst="wedgeRectCallout">
            <a:avLst>
              <a:gd name="adj1" fmla="val -69097"/>
              <a:gd name="adj2" fmla="val 61111"/>
            </a:avLst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GB" altLang="en-US" sz="1800"/>
              <a:t>Crime and deviance have causes that can be discovered and isolated.</a:t>
            </a:r>
          </a:p>
        </p:txBody>
      </p:sp>
      <p:sp>
        <p:nvSpPr>
          <p:cNvPr id="3086" name="AutoShape 14">
            <a:extLst>
              <a:ext uri="{FF2B5EF4-FFF2-40B4-BE49-F238E27FC236}">
                <a16:creationId xmlns:a16="http://schemas.microsoft.com/office/drawing/2014/main" id="{289D000B-43F8-4A91-8892-A72AE9C40F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7000" y="3505200"/>
            <a:ext cx="4114800" cy="685800"/>
          </a:xfrm>
          <a:prstGeom prst="wedgeRectCallout">
            <a:avLst>
              <a:gd name="adj1" fmla="val -73495"/>
              <a:gd name="adj2" fmla="val 61574"/>
            </a:avLst>
          </a:prstGeom>
          <a:solidFill>
            <a:srgbClr val="FFCC99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GB" altLang="en-US" sz="1800"/>
              <a:t>Why are some people “predisposed” to rule-breaking behaviour?</a:t>
            </a:r>
          </a:p>
        </p:txBody>
      </p:sp>
      <p:sp>
        <p:nvSpPr>
          <p:cNvPr id="3087" name="AutoShape 15">
            <a:extLst>
              <a:ext uri="{FF2B5EF4-FFF2-40B4-BE49-F238E27FC236}">
                <a16:creationId xmlns:a16="http://schemas.microsoft.com/office/drawing/2014/main" id="{7D1AE5D4-B2CB-4DDC-85F7-74DFD8B933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7000" y="4495800"/>
            <a:ext cx="4114800" cy="685800"/>
          </a:xfrm>
          <a:prstGeom prst="wedgeRectCallout">
            <a:avLst>
              <a:gd name="adj1" fmla="val -71759"/>
              <a:gd name="adj2" fmla="val 51837"/>
            </a:avLst>
          </a:prstGeom>
          <a:solidFill>
            <a:srgbClr val="99CC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GB" altLang="en-US" sz="1800"/>
              <a:t>Focus is on how and why individuals break social rules.</a:t>
            </a:r>
          </a:p>
        </p:txBody>
      </p:sp>
      <p:sp>
        <p:nvSpPr>
          <p:cNvPr id="3088" name="AutoShape 16">
            <a:extLst>
              <a:ext uri="{FF2B5EF4-FFF2-40B4-BE49-F238E27FC236}">
                <a16:creationId xmlns:a16="http://schemas.microsoft.com/office/drawing/2014/main" id="{76C14236-C895-495E-B22E-A00DD0C3C9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7000" y="5334000"/>
            <a:ext cx="4114800" cy="1295400"/>
          </a:xfrm>
          <a:prstGeom prst="wedgeRectCallout">
            <a:avLst>
              <a:gd name="adj1" fmla="val -82786"/>
              <a:gd name="adj2" fmla="val 22029"/>
            </a:avLst>
          </a:prstGeom>
          <a:solidFill>
            <a:srgbClr val="FF99CC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GB" altLang="en-US" sz="1800"/>
              <a:t>Deviance is not a quality of how people react to the behaviour of others – some forms of behaviour are always considered deviant…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3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1" dur="500"/>
                                        <p:tgtEl>
                                          <p:spTgt spid="3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" presetID="9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9" presetID="9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9" presetID="9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3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9" presetID="9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3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9" presetID="9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3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0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0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9" presetID="9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1" dur="500"/>
                                        <p:tgtEl>
                                          <p:spTgt spid="3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 autoUpdateAnimBg="0"/>
      <p:bldP spid="3075" grpId="0" autoUpdateAnimBg="0"/>
      <p:bldP spid="3077" grpId="0" animBg="1" autoUpdateAnimBg="0"/>
      <p:bldP spid="3078" grpId="0" autoUpdateAnimBg="0"/>
      <p:bldP spid="3080" grpId="0" autoUpdateAnimBg="0"/>
      <p:bldP spid="3081" grpId="0" autoUpdateAnimBg="0"/>
      <p:bldP spid="3082" grpId="0" autoUpdateAnimBg="0"/>
      <p:bldP spid="3083" grpId="0" autoUpdateAnimBg="0"/>
      <p:bldP spid="3084" grpId="0" animBg="1" autoUpdateAnimBg="0"/>
      <p:bldP spid="3085" grpId="0" animBg="1" autoUpdateAnimBg="0"/>
      <p:bldP spid="3086" grpId="0" animBg="1" autoUpdateAnimBg="0"/>
      <p:bldP spid="3087" grpId="0" animBg="1" autoUpdateAnimBg="0"/>
      <p:bldP spid="3088" grpId="0" animBg="1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11" name="Picture 15" descr="C:\Web\Sociology Central\PowerPoint\ppdev4.jpg">
            <a:extLst>
              <a:ext uri="{FF2B5EF4-FFF2-40B4-BE49-F238E27FC236}">
                <a16:creationId xmlns:a16="http://schemas.microsoft.com/office/drawing/2014/main" id="{A8FEE1C6-E3DF-43BD-8D0B-2F63CEC7B1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533400"/>
            <a:ext cx="4432300" cy="624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98" name="Text Box 2">
            <a:extLst>
              <a:ext uri="{FF2B5EF4-FFF2-40B4-BE49-F238E27FC236}">
                <a16:creationId xmlns:a16="http://schemas.microsoft.com/office/drawing/2014/main" id="{F7EED2B0-1641-4A3B-9AEC-66F27B16F9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228601"/>
            <a:ext cx="4876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GB" altLang="en-US" sz="18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Labelling Approaches</a:t>
            </a:r>
          </a:p>
        </p:txBody>
      </p:sp>
      <p:sp>
        <p:nvSpPr>
          <p:cNvPr id="4099" name="Text Box 3">
            <a:extLst>
              <a:ext uri="{FF2B5EF4-FFF2-40B4-BE49-F238E27FC236}">
                <a16:creationId xmlns:a16="http://schemas.microsoft.com/office/drawing/2014/main" id="{F61F4DC3-1E57-4B3C-8351-0A2EADC861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2200" y="822326"/>
            <a:ext cx="44958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altLang="en-US"/>
              <a:t>1. Focus on how people react to the (deviant) behaviour of others.</a:t>
            </a:r>
          </a:p>
        </p:txBody>
      </p:sp>
      <p:sp>
        <p:nvSpPr>
          <p:cNvPr id="4100" name="Text Box 4">
            <a:extLst>
              <a:ext uri="{FF2B5EF4-FFF2-40B4-BE49-F238E27FC236}">
                <a16:creationId xmlns:a16="http://schemas.microsoft.com/office/drawing/2014/main" id="{E2FBD999-0124-4AA8-B7D6-BD2D2A8873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2200" y="1752601"/>
            <a:ext cx="44958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altLang="en-US"/>
              <a:t>2. Deviants are not characteristically different to non-deviants.</a:t>
            </a:r>
          </a:p>
        </p:txBody>
      </p:sp>
      <p:sp>
        <p:nvSpPr>
          <p:cNvPr id="4101" name="Text Box 5">
            <a:extLst>
              <a:ext uri="{FF2B5EF4-FFF2-40B4-BE49-F238E27FC236}">
                <a16:creationId xmlns:a16="http://schemas.microsoft.com/office/drawing/2014/main" id="{C8B0244B-B4EC-416A-AC09-45CB9E5E9E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2200" y="2667001"/>
            <a:ext cx="44958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altLang="en-US"/>
              <a:t>3. Deviance is not a quality of what you do but a quality of how others react to what you do…</a:t>
            </a:r>
          </a:p>
        </p:txBody>
      </p:sp>
      <p:sp>
        <p:nvSpPr>
          <p:cNvPr id="4102" name="Text Box 6">
            <a:extLst>
              <a:ext uri="{FF2B5EF4-FFF2-40B4-BE49-F238E27FC236}">
                <a16:creationId xmlns:a16="http://schemas.microsoft.com/office/drawing/2014/main" id="{5F4F768A-22D8-4430-8073-94A09C28CB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2200" y="3886201"/>
            <a:ext cx="44958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altLang="en-US"/>
              <a:t>4. It is impossible to discover hard-and-fast “causes of crime”</a:t>
            </a:r>
          </a:p>
        </p:txBody>
      </p:sp>
      <p:sp>
        <p:nvSpPr>
          <p:cNvPr id="4103" name="Text Box 7">
            <a:extLst>
              <a:ext uri="{FF2B5EF4-FFF2-40B4-BE49-F238E27FC236}">
                <a16:creationId xmlns:a16="http://schemas.microsoft.com/office/drawing/2014/main" id="{0F6DDB6A-FFCB-4572-A4DA-40D5596819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2200" y="4800601"/>
            <a:ext cx="44958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altLang="en-US"/>
              <a:t>5. Focus on explanations based on the social construction of crime and deviance.</a:t>
            </a:r>
          </a:p>
        </p:txBody>
      </p:sp>
      <p:sp>
        <p:nvSpPr>
          <p:cNvPr id="4104" name="Text Box 8">
            <a:extLst>
              <a:ext uri="{FF2B5EF4-FFF2-40B4-BE49-F238E27FC236}">
                <a16:creationId xmlns:a16="http://schemas.microsoft.com/office/drawing/2014/main" id="{A46BD55D-A06A-4AD9-9DDA-076C110463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2200" y="5995989"/>
            <a:ext cx="4495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altLang="en-US"/>
              <a:t>6. Deviance is a relative concept.</a:t>
            </a:r>
          </a:p>
        </p:txBody>
      </p:sp>
      <p:sp>
        <p:nvSpPr>
          <p:cNvPr id="4105" name="AutoShape 9">
            <a:extLst>
              <a:ext uri="{FF2B5EF4-FFF2-40B4-BE49-F238E27FC236}">
                <a16:creationId xmlns:a16="http://schemas.microsoft.com/office/drawing/2014/main" id="{9D474B2F-3357-4DBD-8F89-A73857BE8A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0200" y="533400"/>
            <a:ext cx="4038600" cy="685800"/>
          </a:xfrm>
          <a:prstGeom prst="wedgeRectCallout">
            <a:avLst>
              <a:gd name="adj1" fmla="val 62931"/>
              <a:gd name="adj2" fmla="val 32407"/>
            </a:avLst>
          </a:prstGeom>
          <a:solidFill>
            <a:srgbClr val="00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GB" altLang="en-US" sz="1800"/>
              <a:t>Deviants are people whose behaviour is labelled as “deviant”</a:t>
            </a:r>
          </a:p>
        </p:txBody>
      </p:sp>
      <p:sp>
        <p:nvSpPr>
          <p:cNvPr id="4106" name="AutoShape 10">
            <a:extLst>
              <a:ext uri="{FF2B5EF4-FFF2-40B4-BE49-F238E27FC236}">
                <a16:creationId xmlns:a16="http://schemas.microsoft.com/office/drawing/2014/main" id="{70487381-F3BF-4D92-B576-BE500A66B7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0200" y="1447800"/>
            <a:ext cx="4038600" cy="914400"/>
          </a:xfrm>
          <a:prstGeom prst="wedgeRectCallout">
            <a:avLst>
              <a:gd name="adj1" fmla="val 61597"/>
              <a:gd name="adj2" fmla="val 10245"/>
            </a:avLst>
          </a:prstGeom>
          <a:solidFill>
            <a:srgbClr val="CCFFCC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GB" altLang="en-US" sz="1800"/>
              <a:t>Everyone breaks social rules – deviants are simply people who are identified for special treatment…</a:t>
            </a:r>
          </a:p>
        </p:txBody>
      </p:sp>
      <p:sp>
        <p:nvSpPr>
          <p:cNvPr id="4107" name="AutoShape 11">
            <a:extLst>
              <a:ext uri="{FF2B5EF4-FFF2-40B4-BE49-F238E27FC236}">
                <a16:creationId xmlns:a16="http://schemas.microsoft.com/office/drawing/2014/main" id="{F45DEFE3-9E28-4839-ACC1-3CE91CA47D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0200" y="2514600"/>
            <a:ext cx="3962400" cy="990600"/>
          </a:xfrm>
          <a:prstGeom prst="wedgeRectCallout">
            <a:avLst>
              <a:gd name="adj1" fmla="val 63380"/>
              <a:gd name="adj2" fmla="val 22597"/>
            </a:avLst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GB" altLang="en-US" sz="1800"/>
              <a:t>The same behaviour can be seen as deviant / non-deviant at different times and in different places.</a:t>
            </a:r>
          </a:p>
        </p:txBody>
      </p:sp>
      <p:sp>
        <p:nvSpPr>
          <p:cNvPr id="4108" name="AutoShape 12">
            <a:extLst>
              <a:ext uri="{FF2B5EF4-FFF2-40B4-BE49-F238E27FC236}">
                <a16:creationId xmlns:a16="http://schemas.microsoft.com/office/drawing/2014/main" id="{98E09372-C4A4-46EF-BB66-CB065D813A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0200" y="3698875"/>
            <a:ext cx="3886200" cy="990600"/>
          </a:xfrm>
          <a:prstGeom prst="wedgeRectCallout">
            <a:avLst>
              <a:gd name="adj1" fmla="val 67935"/>
              <a:gd name="adj2" fmla="val 13139"/>
            </a:avLst>
          </a:prstGeom>
          <a:solidFill>
            <a:srgbClr val="FFCC99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GB" altLang="en-US" sz="1800"/>
              <a:t>Deviance is socially-constructed; there are no simple “causes” of crime to discover…</a:t>
            </a:r>
          </a:p>
        </p:txBody>
      </p:sp>
      <p:sp>
        <p:nvSpPr>
          <p:cNvPr id="4109" name="AutoShape 13">
            <a:extLst>
              <a:ext uri="{FF2B5EF4-FFF2-40B4-BE49-F238E27FC236}">
                <a16:creationId xmlns:a16="http://schemas.microsoft.com/office/drawing/2014/main" id="{4B26545E-3EDE-436C-9771-64AA2F84FB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93851" y="4876800"/>
            <a:ext cx="3927475" cy="685800"/>
          </a:xfrm>
          <a:prstGeom prst="wedgeRectCallout">
            <a:avLst>
              <a:gd name="adj1" fmla="val 67181"/>
              <a:gd name="adj2" fmla="val 13194"/>
            </a:avLst>
          </a:prstGeom>
          <a:solidFill>
            <a:srgbClr val="00CC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GB" altLang="en-US" sz="1800"/>
              <a:t>Focus is on how and why societies create social rules.</a:t>
            </a:r>
          </a:p>
        </p:txBody>
      </p:sp>
      <p:sp>
        <p:nvSpPr>
          <p:cNvPr id="4110" name="AutoShape 14">
            <a:extLst>
              <a:ext uri="{FF2B5EF4-FFF2-40B4-BE49-F238E27FC236}">
                <a16:creationId xmlns:a16="http://schemas.microsoft.com/office/drawing/2014/main" id="{A40A43C2-432F-4617-8B1D-67840CBDF8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0200" y="5791200"/>
            <a:ext cx="4114800" cy="914400"/>
          </a:xfrm>
          <a:prstGeom prst="wedgeRectCallout">
            <a:avLst>
              <a:gd name="adj1" fmla="val 62153"/>
              <a:gd name="adj2" fmla="val -4338"/>
            </a:avLst>
          </a:prstGeom>
          <a:solidFill>
            <a:srgbClr val="FF99CC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GB" altLang="en-US" sz="1800"/>
              <a:t>What counts as deviance changes historically (over time) and cross-culturally (between societies).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4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" presetID="9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4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9" presetID="9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4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9" presetID="9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4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9" presetID="9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4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9" presetID="9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4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9" presetID="9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1" dur="500"/>
                                        <p:tgtEl>
                                          <p:spTgt spid="4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 autoUpdateAnimBg="0"/>
      <p:bldP spid="4099" grpId="0" autoUpdateAnimBg="0"/>
      <p:bldP spid="4100" grpId="0" autoUpdateAnimBg="0"/>
      <p:bldP spid="4101" grpId="0" autoUpdateAnimBg="0"/>
      <p:bldP spid="4102" grpId="0" autoUpdateAnimBg="0"/>
      <p:bldP spid="4103" grpId="0" autoUpdateAnimBg="0"/>
      <p:bldP spid="4104" grpId="0" autoUpdateAnimBg="0"/>
      <p:bldP spid="4105" grpId="0" animBg="1" autoUpdateAnimBg="0"/>
      <p:bldP spid="4106" grpId="0" animBg="1" autoUpdateAnimBg="0"/>
      <p:bldP spid="4107" grpId="0" animBg="1" autoUpdateAnimBg="0"/>
      <p:bldP spid="4108" grpId="0" animBg="1" autoUpdateAnimBg="0"/>
      <p:bldP spid="4109" grpId="0" animBg="1" autoUpdateAnimBg="0"/>
      <p:bldP spid="4110" grpId="0" animBg="1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>
            <a:extLst>
              <a:ext uri="{FF2B5EF4-FFF2-40B4-BE49-F238E27FC236}">
                <a16:creationId xmlns:a16="http://schemas.microsoft.com/office/drawing/2014/main" id="{62C764E4-8248-464C-9649-7DEDD9D04C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523876"/>
            <a:ext cx="533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GB" altLang="en-US" sz="18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Labelling Approaches: </a:t>
            </a:r>
          </a:p>
          <a:p>
            <a:pPr algn="ctr"/>
            <a:r>
              <a:rPr lang="en-GB" altLang="en-US" sz="18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Deviance as a Relative Concept…</a:t>
            </a:r>
          </a:p>
        </p:txBody>
      </p:sp>
      <p:sp>
        <p:nvSpPr>
          <p:cNvPr id="5124" name="AutoShape 4">
            <a:extLst>
              <a:ext uri="{FF2B5EF4-FFF2-40B4-BE49-F238E27FC236}">
                <a16:creationId xmlns:a16="http://schemas.microsoft.com/office/drawing/2014/main" id="{24E5ECEA-0EDC-4D1B-B64C-76CE37F2B4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15088" y="174625"/>
            <a:ext cx="4114800" cy="914400"/>
          </a:xfrm>
          <a:prstGeom prst="wedgeRectCallout">
            <a:avLst>
              <a:gd name="adj1" fmla="val -67398"/>
              <a:gd name="adj2" fmla="val -14407"/>
            </a:avLst>
          </a:prstGeom>
          <a:solidFill>
            <a:srgbClr val="FFFF00">
              <a:alpha val="50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GB" altLang="en-US" sz="1800" dirty="0"/>
              <a:t>Identify examples of the same behaviour considered deviant / non-deviant at different times and places…</a:t>
            </a:r>
          </a:p>
          <a:p>
            <a:pPr algn="ctr"/>
            <a:endParaRPr lang="en-GB" altLang="en-US" sz="1800" dirty="0"/>
          </a:p>
        </p:txBody>
      </p:sp>
      <p:sp>
        <p:nvSpPr>
          <p:cNvPr id="5125" name="Text Box 5">
            <a:extLst>
              <a:ext uri="{FF2B5EF4-FFF2-40B4-BE49-F238E27FC236}">
                <a16:creationId xmlns:a16="http://schemas.microsoft.com/office/drawing/2014/main" id="{07FD8F78-27E1-4D64-9E08-3D4B8E399E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344614"/>
            <a:ext cx="45720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GB" altLang="en-US" sz="1600" b="1" dirty="0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Historical Examples</a:t>
            </a:r>
            <a:r>
              <a:rPr lang="en-GB" altLang="en-US" sz="1600" dirty="0">
                <a:solidFill>
                  <a:srgbClr val="CC3300"/>
                </a:solidFill>
              </a:rPr>
              <a:t>                                     </a:t>
            </a:r>
          </a:p>
          <a:p>
            <a:pPr algn="ctr"/>
            <a:r>
              <a:rPr lang="en-GB" altLang="en-US" sz="1600" b="1" dirty="0">
                <a:solidFill>
                  <a:srgbClr val="CC3300"/>
                </a:solidFill>
              </a:rPr>
              <a:t>(same society at different times)</a:t>
            </a:r>
          </a:p>
        </p:txBody>
      </p:sp>
      <p:sp>
        <p:nvSpPr>
          <p:cNvPr id="5126" name="Text Box 6">
            <a:extLst>
              <a:ext uri="{FF2B5EF4-FFF2-40B4-BE49-F238E27FC236}">
                <a16:creationId xmlns:a16="http://schemas.microsoft.com/office/drawing/2014/main" id="{5EC5F81B-F506-4A84-9042-FEE31ADC2D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2200" y="1344614"/>
            <a:ext cx="44958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GB" altLang="en-US" sz="16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Cross Cultural Examples</a:t>
            </a:r>
            <a:r>
              <a:rPr lang="en-GB" altLang="en-US" sz="1600" dirty="0">
                <a:solidFill>
                  <a:srgbClr val="0000FF"/>
                </a:solidFill>
              </a:rPr>
              <a:t>                        </a:t>
            </a:r>
          </a:p>
          <a:p>
            <a:pPr algn="ctr"/>
            <a:r>
              <a:rPr lang="en-GB" altLang="en-US" sz="1600" b="1" dirty="0">
                <a:solidFill>
                  <a:srgbClr val="0000FF"/>
                </a:solidFill>
              </a:rPr>
              <a:t>(different societies)</a:t>
            </a:r>
          </a:p>
        </p:txBody>
      </p:sp>
      <p:sp>
        <p:nvSpPr>
          <p:cNvPr id="5127" name="Text Box 7">
            <a:extLst>
              <a:ext uri="{FF2B5EF4-FFF2-40B4-BE49-F238E27FC236}">
                <a16:creationId xmlns:a16="http://schemas.microsoft.com/office/drawing/2014/main" id="{817CB27C-0052-4F04-B067-D0AF693FB2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47825" y="2060576"/>
            <a:ext cx="4267200" cy="4568825"/>
          </a:xfrm>
          <a:prstGeom prst="rect">
            <a:avLst/>
          </a:prstGeom>
          <a:solidFill>
            <a:srgbClr val="00FFFF"/>
          </a:solidFill>
          <a:ln w="57150" cmpd="thinThick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GB" altLang="en-US"/>
          </a:p>
          <a:p>
            <a:endParaRPr lang="en-GB" altLang="en-US"/>
          </a:p>
          <a:p>
            <a:endParaRPr lang="en-GB" altLang="en-US"/>
          </a:p>
          <a:p>
            <a:endParaRPr lang="en-GB" altLang="en-US"/>
          </a:p>
          <a:p>
            <a:endParaRPr lang="en-GB" altLang="en-US"/>
          </a:p>
          <a:p>
            <a:endParaRPr lang="en-GB" altLang="en-US"/>
          </a:p>
          <a:p>
            <a:endParaRPr lang="en-GB" altLang="en-US"/>
          </a:p>
          <a:p>
            <a:endParaRPr lang="en-GB" altLang="en-US"/>
          </a:p>
          <a:p>
            <a:endParaRPr lang="en-GB" altLang="en-US"/>
          </a:p>
          <a:p>
            <a:endParaRPr lang="en-GB" altLang="en-US"/>
          </a:p>
        </p:txBody>
      </p:sp>
      <p:sp>
        <p:nvSpPr>
          <p:cNvPr id="5128" name="Text Box 8">
            <a:extLst>
              <a:ext uri="{FF2B5EF4-FFF2-40B4-BE49-F238E27FC236}">
                <a16:creationId xmlns:a16="http://schemas.microsoft.com/office/drawing/2014/main" id="{1C3D7A4F-0565-4DB9-9A12-74A7BD4FCB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00775" y="2060576"/>
            <a:ext cx="4343400" cy="4568825"/>
          </a:xfrm>
          <a:prstGeom prst="rect">
            <a:avLst/>
          </a:prstGeom>
          <a:solidFill>
            <a:srgbClr val="FFFF00"/>
          </a:solidFill>
          <a:ln w="57150" cmpd="thinThick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GB" altLang="en-US"/>
          </a:p>
          <a:p>
            <a:endParaRPr lang="en-GB" altLang="en-US"/>
          </a:p>
          <a:p>
            <a:endParaRPr lang="en-GB" altLang="en-US"/>
          </a:p>
          <a:p>
            <a:endParaRPr lang="en-GB" altLang="en-US"/>
          </a:p>
          <a:p>
            <a:endParaRPr lang="en-GB" altLang="en-US"/>
          </a:p>
          <a:p>
            <a:endParaRPr lang="en-GB" altLang="en-US"/>
          </a:p>
          <a:p>
            <a:endParaRPr lang="en-GB" altLang="en-US"/>
          </a:p>
          <a:p>
            <a:endParaRPr lang="en-GB" altLang="en-US"/>
          </a:p>
          <a:p>
            <a:endParaRPr lang="en-GB" altLang="en-US"/>
          </a:p>
          <a:p>
            <a:endParaRPr lang="en-GB" altLang="en-US"/>
          </a:p>
        </p:txBody>
      </p:sp>
      <p:sp>
        <p:nvSpPr>
          <p:cNvPr id="5129" name="Text Box 9">
            <a:extLst>
              <a:ext uri="{FF2B5EF4-FFF2-40B4-BE49-F238E27FC236}">
                <a16:creationId xmlns:a16="http://schemas.microsoft.com/office/drawing/2014/main" id="{B76F518E-87F8-4FE7-9CC1-B2D9C76C6F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2133600"/>
            <a:ext cx="3886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en-GB" altLang="en-US" sz="1600"/>
              <a:t> Homosexuality</a:t>
            </a:r>
          </a:p>
        </p:txBody>
      </p:sp>
      <p:sp>
        <p:nvSpPr>
          <p:cNvPr id="5130" name="Text Box 10">
            <a:extLst>
              <a:ext uri="{FF2B5EF4-FFF2-40B4-BE49-F238E27FC236}">
                <a16:creationId xmlns:a16="http://schemas.microsoft.com/office/drawing/2014/main" id="{44808A9E-B454-486E-85C6-137B5CAD2A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4600" y="2133600"/>
            <a:ext cx="3886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en-GB" altLang="en-US" sz="1600"/>
              <a:t> Drinking alcohol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4" dur="5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2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7" presetID="1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2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5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41" dur="500"/>
                                        <p:tgtEl>
                                          <p:spTgt spid="5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47" dur="500"/>
                                        <p:tgtEl>
                                          <p:spTgt spid="5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 autoUpdateAnimBg="0"/>
      <p:bldP spid="5124" grpId="0" animBg="1" autoUpdateAnimBg="0"/>
      <p:bldP spid="5125" grpId="0" autoUpdateAnimBg="0"/>
      <p:bldP spid="5126" grpId="0" autoUpdateAnimBg="0"/>
      <p:bldP spid="5127" grpId="0" animBg="1" autoUpdateAnimBg="0"/>
      <p:bldP spid="5128" grpId="0" animBg="1" autoUpdateAnimBg="0"/>
      <p:bldP spid="5129" grpId="0" autoUpdateAnimBg="0"/>
      <p:bldP spid="5130" grpId="0" autoUpdateAnimBg="0"/>
    </p:bldLst>
  </p:timing>
</p:sld>
</file>

<file path=ppt/theme/theme1.xml><?xml version="1.0" encoding="utf-8"?>
<a:theme xmlns:a="http://schemas.openxmlformats.org/drawingml/2006/main" name="Default Design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230</TotalTime>
  <Words>393</Words>
  <Application>Microsoft Office PowerPoint</Application>
  <PresentationFormat>Widescreen</PresentationFormat>
  <Paragraphs>61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Default Design</vt:lpstr>
      <vt:lpstr>PowerPoint Presentation</vt:lpstr>
      <vt:lpstr>PowerPoint Presentation</vt:lpstr>
      <vt:lpstr>PowerPoint Presentation</vt:lpstr>
      <vt:lpstr>PowerPoint Presentation</vt:lpstr>
    </vt:vector>
  </TitlesOfParts>
  <Company>www.sociology.org.uk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Deviance</dc:title>
  <dc:subject>Approaches to Deviance</dc:subject>
  <dc:creator>Chris.Livesey</dc:creator>
  <cp:lastModifiedBy>Chris</cp:lastModifiedBy>
  <cp:revision>58</cp:revision>
  <dcterms:created xsi:type="dcterms:W3CDTF">2003-06-09T13:14:43Z</dcterms:created>
  <dcterms:modified xsi:type="dcterms:W3CDTF">2017-12-28T16:46:47Z</dcterms:modified>
</cp:coreProperties>
</file>